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36"/>
  </p:notesMasterIdLst>
  <p:handoutMasterIdLst>
    <p:handoutMasterId r:id="rId37"/>
  </p:handoutMasterIdLst>
  <p:sldIdLst>
    <p:sldId id="256" r:id="rId6"/>
    <p:sldId id="284" r:id="rId7"/>
    <p:sldId id="285" r:id="rId8"/>
    <p:sldId id="286" r:id="rId9"/>
    <p:sldId id="258" r:id="rId10"/>
    <p:sldId id="264" r:id="rId11"/>
    <p:sldId id="262" r:id="rId12"/>
    <p:sldId id="267" r:id="rId13"/>
    <p:sldId id="265" r:id="rId14"/>
    <p:sldId id="268" r:id="rId15"/>
    <p:sldId id="269" r:id="rId16"/>
    <p:sldId id="270" r:id="rId17"/>
    <p:sldId id="266" r:id="rId18"/>
    <p:sldId id="272" r:id="rId19"/>
    <p:sldId id="273" r:id="rId20"/>
    <p:sldId id="288" r:id="rId21"/>
    <p:sldId id="274" r:id="rId22"/>
    <p:sldId id="278" r:id="rId23"/>
    <p:sldId id="293" r:id="rId24"/>
    <p:sldId id="279" r:id="rId25"/>
    <p:sldId id="280" r:id="rId26"/>
    <p:sldId id="260" r:id="rId27"/>
    <p:sldId id="281" r:id="rId28"/>
    <p:sldId id="275" r:id="rId29"/>
    <p:sldId id="291" r:id="rId30"/>
    <p:sldId id="282" r:id="rId31"/>
    <p:sldId id="292" r:id="rId32"/>
    <p:sldId id="290" r:id="rId33"/>
    <p:sldId id="277" r:id="rId34"/>
    <p:sldId id="261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3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8CD76E-4D3A-2305-7BD0-208E2E41B0A8}" name="Banco de Portugal" initials="BdP" userId="Banco de Portugal" providerId="None"/>
  <p188:author id="{21A86AC6-91AD-35A7-DFA3-1678900812E3}" name="Patrícia Fernandes" initials="PF" userId="S::patriciafernandes@cmvm.pt::29ba5043-cd35-4590-9a50-1fa7dd12daca" providerId="AD"/>
  <p188:author id="{B8656DFB-E240-5DD7-9A03-443228E33FA3}" name="ASF" initials="ASF" userId="ASF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86F55-5AC5-47BA-8F4F-0B3B07DACD5F}" v="2" dt="2025-10-20T15:51:07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720" autoAdjust="0"/>
  </p:normalViewPr>
  <p:slideViewPr>
    <p:cSldViewPr snapToGrid="0">
      <p:cViewPr varScale="1">
        <p:scale>
          <a:sx n="39" d="100"/>
          <a:sy n="39" d="100"/>
        </p:scale>
        <p:origin x="1708" y="260"/>
      </p:cViewPr>
      <p:guideLst>
        <p:guide orient="horz" pos="1026"/>
        <p:guide pos="41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E4308D-E614-FFCA-B7F7-13837BED0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5338B-F64E-72C6-DD15-F6C1ACF92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8932E-B333-4F53-AF72-AD2F217B10F7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A1007-06C4-0218-60AF-9E5AD3B12E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CCD71-A269-1578-E6C9-7D3483329E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0FA45-4889-407A-A6A8-1242A978C65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273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3D8DE-274A-48E9-AB37-9C0B04CA5CF0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ED47F-566D-4AE7-9B97-FC876E92860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895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sites/default/files/taxonomy_file/cadernoeducacaofinanceira3_1.pd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D47F-566D-4AE7-9B97-FC876E92860B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194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D47F-566D-4AE7-9B97-FC876E92860B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6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Caderno de Educação Financeira 3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abordagem aos temas definidos 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 Referencial de Educação Financeira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o 3.º ciclo do ensino básico.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caderno, os irmãos Tomás e a Clara Moedas, juntamente com os seus amigos e professores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exploram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forma criativa e colaborativa os temas “Orçamento familiar”, “Poupança”, “Crédito”, “Seguros” e “Sistema financeiro”.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histórias, apoiadas por exercícios que procuram reforçar os conhecimentos financeiros dos jovens, contribuindo também para a adoção de atitudes e comportamentos financeiros adequados.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D47F-566D-4AE7-9B97-FC876E92860B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442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svg"/><Relationship Id="rId9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AFF84-E0CF-13A4-16C5-2A05D8CBDE7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465" y="0"/>
            <a:ext cx="12194465" cy="6858000"/>
            <a:chOff x="-2465" y="0"/>
            <a:chExt cx="12194465" cy="6858000"/>
          </a:xfrm>
        </p:grpSpPr>
        <p:pic>
          <p:nvPicPr>
            <p:cNvPr id="26" name="Picture 2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4FB9BB80-629B-1F43-0CD2-44C9D771A76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27" name="Picture 2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5AC18073-16AD-4230-3567-4A7C4A8A7A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b="1"/>
            <a:stretch/>
          </p:blipFill>
          <p:spPr>
            <a:xfrm>
              <a:off x="0" y="5779363"/>
              <a:ext cx="12191999" cy="107863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C05B16-EFBD-2803-0D7D-86B3D4188FD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28" name="Picture 27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3DB74252-8EDC-80E3-1E10-FE5CBA74745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7C31338-74FE-9BDF-9DB8-306E3BABBA5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0" name="Picture 29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6DABCCAA-934B-4B61-4B57-4C17A0B430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690678-18E5-5EB9-5C72-30F9AD10729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08E2F89-3D93-A173-8A0F-3ED47063D33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559C81C-7DB0-62B2-FBDF-35D4C9C8E1F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0ECDD5A-0344-ED98-A762-6A096D99569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0B56F79-DA70-7F1B-6EAB-EF2721EE6C7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3FD2D7B-F921-18CD-7B19-6CB93417C410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A453EFA1-96C0-E48E-A3BC-548AFCC49AA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4740C93-1AAD-178A-F268-2C6E2104DB7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2" name="Picture 31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D9ADC9AC-FF43-328D-8522-E0EEBF247E1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  <p:pic>
          <p:nvPicPr>
            <p:cNvPr id="25" name="Picture 2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B7F78F36-38DE-40F5-6D4C-BBB0504E68D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82"/>
            <a:stretch/>
          </p:blipFill>
          <p:spPr>
            <a:xfrm>
              <a:off x="-2296" y="0"/>
              <a:ext cx="12194296" cy="5926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3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36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82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5E5BA24-4EC4-8195-0F9A-781FA20D07B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4931" y="0"/>
            <a:ext cx="12194463" cy="6858000"/>
            <a:chOff x="-4931" y="0"/>
            <a:chExt cx="12194463" cy="6858000"/>
          </a:xfrm>
        </p:grpSpPr>
        <p:pic>
          <p:nvPicPr>
            <p:cNvPr id="4" name="Picture 3" descr="A close-up of a sign&#10;&#10;AI-generated content may be incorrect.">
              <a:extLst>
                <a:ext uri="{FF2B5EF4-FFF2-40B4-BE49-F238E27FC236}">
                  <a16:creationId xmlns:a16="http://schemas.microsoft.com/office/drawing/2014/main" id="{DD3387B2-4AE3-1330-76A6-948951E4A3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6095999" y="0"/>
              <a:ext cx="6093533" cy="6858000"/>
            </a:xfrm>
            <a:prstGeom prst="rect">
              <a:avLst/>
            </a:prstGeom>
          </p:spPr>
        </p:pic>
        <p:pic>
          <p:nvPicPr>
            <p:cNvPr id="5" name="Picture 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2C75415-56D1-1C55-3C24-3C2CF2F4F2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89" b="14931"/>
            <a:stretch/>
          </p:blipFill>
          <p:spPr>
            <a:xfrm>
              <a:off x="-4931" y="0"/>
              <a:ext cx="6253331" cy="5834039"/>
            </a:xfrm>
            <a:prstGeom prst="rect">
              <a:avLst/>
            </a:prstGeom>
          </p:spPr>
        </p:pic>
        <p:pic>
          <p:nvPicPr>
            <p:cNvPr id="6" name="Picture 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7A4F0127-8E39-A00B-EE11-0742F37DA8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7" name="Picture 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505FCE4-1E34-2F06-E0D3-098E50F90F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r="23813" b="1"/>
            <a:stretch/>
          </p:blipFill>
          <p:spPr>
            <a:xfrm>
              <a:off x="0" y="5779363"/>
              <a:ext cx="6383045" cy="107863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9BE6BCD-3B16-ADD4-65D6-B52ED3EDB05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33" name="Picture 32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93C82EDD-0150-855B-86A3-9BDA13E258B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E38B64C8-D424-9FB8-C53C-05EAF41E3AE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5" name="Picture 34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FFF04457-2753-F319-9E43-8D840C73E1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7DEF72B-9543-2FA7-557D-51C703EE8F3E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2AE0842-71A0-AF0C-2C60-F80F6F24326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5729B4F-53CC-776A-7E00-6D1C101EFD00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821FF32-18AA-B0AB-A1A6-3047537AF3F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96268B7-4FA3-3762-846F-219E361FC0C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94FA60E-966A-5AD2-8701-D3698A022363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730B2E7D-6BB4-16FE-F9B0-E6034DA05B41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79AE6325-E3EC-380C-AAD8-C2D01567BEDA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7" name="Picture 36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426A639A-2334-7615-2EA7-DC2F8387324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71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D028A7BA-62FD-8F1F-7951-23D5BF608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0" y="0"/>
            <a:ext cx="12187066" cy="594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0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0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7" name="Picture 6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F0100245-97AA-41FF-5CC0-3E0C4AC90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0" y="-1"/>
            <a:ext cx="12187066" cy="5795157"/>
          </a:xfrm>
          <a:prstGeom prst="rect">
            <a:avLst/>
          </a:prstGeom>
        </p:spPr>
      </p:pic>
      <p:pic>
        <p:nvPicPr>
          <p:cNvPr id="8" name="Picture 7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77FCF454-9B02-15BE-647A-A17FC83F8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4"/>
          <a:stretch/>
        </p:blipFill>
        <p:spPr>
          <a:xfrm>
            <a:off x="5715000" y="-2"/>
            <a:ext cx="6472066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F2C0A6-74E6-4772-D30B-5163BB5498A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ADA5E99E-0A57-F898-9B6A-C2DB5D62F2F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57B0E4-6951-BA50-EB7D-7E2FB2FA64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ABC28261-B86B-A417-0FAC-6FE7F16593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648DFD-310D-0C3A-AA4A-A701FA63E9A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266752-E477-D819-FE20-8195A5512F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18F35D5-4B27-49AD-644F-491E8BB286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288FC6-65E3-1BC3-1F63-30040CE90A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C1DF84-100A-1221-FC5D-265669290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5D3D2F3-2E2F-2B08-C33C-DB815A9F5A97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F71C83-B434-E997-A207-907D8E807D8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9E11F4DF-2D2C-AF69-B4F7-54D61FCC59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C11FD0E8-A4B0-1CB8-D1BA-D8E679B5AE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01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972301" y="1571625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C921A7-682A-B927-C806-6E9FAB0C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4497" y="510933"/>
            <a:ext cx="2955174" cy="45693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21959C4-D6AF-E4B2-36FF-01632470B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7638" y="4019583"/>
            <a:ext cx="3962939" cy="3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4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91302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25291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285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1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59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241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800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5FA2FF3-6A16-4365-3DA0-F6A631266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>
          <a:xfrm>
            <a:off x="0" y="0"/>
            <a:ext cx="12187066" cy="600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AFEC87-E114-656E-1E89-DED6D04EE13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E0B3BD60-6271-BDEE-9234-3F6F74F054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12AF155-77B3-CF89-331D-C797D04A3B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C85A8B6F-4813-E841-C9C6-DD5D22CCD1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F23DDA-1775-2572-C2B8-0B0C9EE8320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4280A63-3360-7482-CB07-9B3882AE6F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A009425-160D-B66B-3438-FE36C0BC05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042DB8-0472-11D0-C545-B95BEE811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DBAA4DD-B7B5-5D10-DEE7-EFEDFC034D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B1F2AC7-0B09-D387-0F34-57BED154E1D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321B299-227E-AA80-C3C4-290DE8527E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0744B1A-3120-3FF4-B7E0-ACC0EBA91C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EAF63D8-D459-5FC1-37C4-F1987F1E91E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9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8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39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14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E62D5135-3BE5-E713-CE06-4BA0806DC52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0"/>
            <a:ext cx="12187066" cy="5915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/>
          </p:cNvSpPr>
          <p:nvPr userDrawn="1"/>
        </p:nvSpPr>
        <p:spPr>
          <a:xfrm>
            <a:off x="7000876" y="1466850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C0672F-AEB8-ED6B-32A7-912CCC68BD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40010">
            <a:off x="8458762" y="419101"/>
            <a:ext cx="3176159" cy="26249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0B9A1AF-5D75-F1FC-A8A8-11E6A3FC71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1175" y="2284946"/>
            <a:ext cx="4117031" cy="383381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43E0877-2C6A-94B8-4E2B-58B347B1EDE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5" name="Picture 24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949F99C5-19C9-97E9-338A-6BFD1653D7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7A16DF7-399C-796F-FE5C-DA715372A5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7" name="Picture 26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94ADDF1B-9049-8DE1-87CB-9372965CC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FF272F-C159-12BB-BDCB-8CBFB7452945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A649C7-9B2F-C9EA-6906-B18FCD29E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D305F43-ACCD-8912-CC82-3E640A2DA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72AB52D-0372-7339-60A3-477A651140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14E9B4-E49A-E9BF-4FAA-41ED3F3D7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38D76DF-E913-6A5E-C9F5-E05D2036B92B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E7192A6-BDCC-B765-BD5D-26ACDA70FC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8938EA2-D207-7682-D21B-E33F6FD583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6BF6F8F-96DD-2B5C-AE4F-083AE2C6D38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7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119534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10515600" cy="42039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33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4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25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868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177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2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529D0ED6-F44A-FC1B-5F1C-44DA8D456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08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5165FFB9-58BB-DC3C-5C6B-17E2089BE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544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svg"/><Relationship Id="rId7" Type="http://schemas.openxmlformats.org/officeDocument/2006/relationships/image" Target="../media/image4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30.svg"/><Relationship Id="rId10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ge.mec.pt/sites/default/files/Curriculo/Aprendizagens_Essenciais/cidadania-desenvolvimento.pdf" TargetMode="External"/><Relationship Id="rId5" Type="http://schemas.openxmlformats.org/officeDocument/2006/relationships/hyperlink" Target="https://www.dge.mec.pt/sites/default/files/Curriculo/enec-2025.pdf" TargetMode="External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elearning.todoscontam.pt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hyperlink" Target="https://www.todoscontam.pt/pt-pt/caderno-de-educacao-financeira-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9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389E0-E771-8FCF-AC78-846991CA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76B444-CDFE-0077-516A-E7E8EACEAA98}"/>
              </a:ext>
            </a:extLst>
          </p:cNvPr>
          <p:cNvGrpSpPr/>
          <p:nvPr/>
        </p:nvGrpSpPr>
        <p:grpSpPr>
          <a:xfrm>
            <a:off x="0" y="6290998"/>
            <a:ext cx="12192000" cy="345659"/>
            <a:chOff x="352425" y="4935269"/>
            <a:chExt cx="11858625" cy="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3A87818-3E10-6240-1D43-B373F566F71B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6350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23D6BDB-2788-F50E-4AC5-0180C1C8C152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25400">
              <a:solidFill>
                <a:schemeClr val="bg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12C2D8BB-1E80-DE6C-83A7-4DD4B1E77B4E}"/>
              </a:ext>
            </a:extLst>
          </p:cNvPr>
          <p:cNvSpPr txBox="1">
            <a:spLocks/>
          </p:cNvSpPr>
          <p:nvPr/>
        </p:nvSpPr>
        <p:spPr>
          <a:xfrm>
            <a:off x="1591462" y="4869599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1800" b="1" spc="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 a um concerto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96C8AA9-8E5C-2D67-180C-78570C6F6DE3}"/>
              </a:ext>
            </a:extLst>
          </p:cNvPr>
          <p:cNvSpPr txBox="1">
            <a:spLocks/>
          </p:cNvSpPr>
          <p:nvPr/>
        </p:nvSpPr>
        <p:spPr>
          <a:xfrm>
            <a:off x="3665891" y="5441563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Viajar </a:t>
            </a:r>
          </a:p>
          <a:p>
            <a:endParaRPr lang="pt-P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CC96556-EDBD-6A8B-7CA6-CE34BFD76ED1}"/>
              </a:ext>
            </a:extLst>
          </p:cNvPr>
          <p:cNvSpPr txBox="1">
            <a:spLocks/>
          </p:cNvSpPr>
          <p:nvPr/>
        </p:nvSpPr>
        <p:spPr>
          <a:xfrm>
            <a:off x="5724467" y="5415801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Estudar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E537EF9E-1772-6B2E-7DD4-72BFD567ADE9}"/>
              </a:ext>
            </a:extLst>
          </p:cNvPr>
          <p:cNvSpPr txBox="1">
            <a:spLocks/>
          </p:cNvSpPr>
          <p:nvPr/>
        </p:nvSpPr>
        <p:spPr>
          <a:xfrm>
            <a:off x="7755796" y="4554822"/>
            <a:ext cx="204330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Comprar</a:t>
            </a:r>
          </a:p>
          <a:p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bens</a:t>
            </a:r>
          </a:p>
          <a:p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de valor elevado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39629F0F-7E0C-9CD2-8E3F-660FB553819D}"/>
              </a:ext>
            </a:extLst>
          </p:cNvPr>
          <p:cNvSpPr txBox="1">
            <a:spLocks/>
          </p:cNvSpPr>
          <p:nvPr/>
        </p:nvSpPr>
        <p:spPr>
          <a:xfrm>
            <a:off x="10297690" y="5137781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Preparar</a:t>
            </a:r>
          </a:p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a reforma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47D5BB-EFCF-1588-38C9-C4EE5598D3D5}"/>
              </a:ext>
            </a:extLst>
          </p:cNvPr>
          <p:cNvCxnSpPr/>
          <p:nvPr/>
        </p:nvCxnSpPr>
        <p:spPr>
          <a:xfrm flipV="1">
            <a:off x="10333136" y="4869599"/>
            <a:ext cx="0" cy="1421401"/>
          </a:xfrm>
          <a:prstGeom prst="straightConnector1">
            <a:avLst/>
          </a:prstGeom>
          <a:ln w="12700">
            <a:solidFill>
              <a:srgbClr val="00B05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">
            <a:extLst>
              <a:ext uri="{FF2B5EF4-FFF2-40B4-BE49-F238E27FC236}">
                <a16:creationId xmlns:a16="http://schemas.microsoft.com/office/drawing/2014/main" id="{F0A3BD02-6A3D-FEB0-D2E6-63F5B0BE5770}"/>
              </a:ext>
            </a:extLst>
          </p:cNvPr>
          <p:cNvSpPr txBox="1">
            <a:spLocks noChangeAspect="1"/>
          </p:cNvSpPr>
          <p:nvPr/>
        </p:nvSpPr>
        <p:spPr>
          <a:xfrm>
            <a:off x="9611257" y="3437081"/>
            <a:ext cx="1440000" cy="1440000"/>
          </a:xfrm>
          <a:prstGeom prst="ellipse">
            <a:avLst/>
          </a:prstGeom>
          <a:noFill/>
          <a:ln w="101600">
            <a:solidFill>
              <a:srgbClr val="00B050"/>
            </a:solidFill>
          </a:ln>
        </p:spPr>
        <p:txBody>
          <a:bodyPr vert="horz" wrap="square" lIns="0" tIns="72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endParaRPr lang="pt-PT" sz="1600" spc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816E31-E298-13B9-2939-4E2DFB4F223F}"/>
              </a:ext>
            </a:extLst>
          </p:cNvPr>
          <p:cNvGrpSpPr>
            <a:grpSpLocks noChangeAspect="1"/>
          </p:cNvGrpSpPr>
          <p:nvPr/>
        </p:nvGrpSpPr>
        <p:grpSpPr>
          <a:xfrm>
            <a:off x="861947" y="3437080"/>
            <a:ext cx="1440000" cy="2853920"/>
            <a:chOff x="854466" y="4030109"/>
            <a:chExt cx="1080000" cy="214044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34D3B3C-458B-D9EF-711D-3D7C9790CD11}"/>
                </a:ext>
              </a:extLst>
            </p:cNvPr>
            <p:cNvCxnSpPr/>
            <p:nvPr/>
          </p:nvCxnSpPr>
          <p:spPr>
            <a:xfrm flipV="1">
              <a:off x="1395875" y="5104498"/>
              <a:ext cx="0" cy="1066051"/>
            </a:xfrm>
            <a:prstGeom prst="straightConnector1">
              <a:avLst/>
            </a:prstGeom>
            <a:ln w="12700">
              <a:solidFill>
                <a:srgbClr val="DA525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2">
              <a:extLst>
                <a:ext uri="{FF2B5EF4-FFF2-40B4-BE49-F238E27FC236}">
                  <a16:creationId xmlns:a16="http://schemas.microsoft.com/office/drawing/2014/main" id="{1EE23030-57DA-EE36-C654-1C03ED8C1A5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54466" y="4030109"/>
              <a:ext cx="1080000" cy="1080000"/>
            </a:xfrm>
            <a:prstGeom prst="ellipse">
              <a:avLst/>
            </a:prstGeom>
            <a:noFill/>
            <a:ln w="101600">
              <a:solidFill>
                <a:srgbClr val="DA5254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380AEA-3773-905C-9489-8E7352D1FAC0}"/>
              </a:ext>
            </a:extLst>
          </p:cNvPr>
          <p:cNvGrpSpPr/>
          <p:nvPr/>
        </p:nvGrpSpPr>
        <p:grpSpPr>
          <a:xfrm>
            <a:off x="4979099" y="3437081"/>
            <a:ext cx="1440000" cy="2853919"/>
            <a:chOff x="4882847" y="3150001"/>
            <a:chExt cx="1440000" cy="2853919"/>
          </a:xfrm>
        </p:grpSpPr>
        <p:sp>
          <p:nvSpPr>
            <p:cNvPr id="29" name="Title 2">
              <a:extLst>
                <a:ext uri="{FF2B5EF4-FFF2-40B4-BE49-F238E27FC236}">
                  <a16:creationId xmlns:a16="http://schemas.microsoft.com/office/drawing/2014/main" id="{5D8B1D90-9DBE-1165-B5DE-C1D26D59C19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82847" y="3150001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FFC00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0970ED0-B41E-B003-15DA-7CA8B38346EB}"/>
                </a:ext>
              </a:extLst>
            </p:cNvPr>
            <p:cNvCxnSpPr/>
            <p:nvPr/>
          </p:nvCxnSpPr>
          <p:spPr>
            <a:xfrm flipV="1">
              <a:off x="5604726" y="4582519"/>
              <a:ext cx="0" cy="142140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DC3F3D-A4EF-B828-B8CF-B4DC510EBD98}"/>
              </a:ext>
            </a:extLst>
          </p:cNvPr>
          <p:cNvGrpSpPr/>
          <p:nvPr/>
        </p:nvGrpSpPr>
        <p:grpSpPr>
          <a:xfrm>
            <a:off x="7035796" y="2349597"/>
            <a:ext cx="1440000" cy="3941402"/>
            <a:chOff x="6939544" y="2062517"/>
            <a:chExt cx="1440000" cy="3941402"/>
          </a:xfrm>
        </p:grpSpPr>
        <p:sp>
          <p:nvSpPr>
            <p:cNvPr id="32" name="Title 2">
              <a:extLst>
                <a:ext uri="{FF2B5EF4-FFF2-40B4-BE49-F238E27FC236}">
                  <a16:creationId xmlns:a16="http://schemas.microsoft.com/office/drawing/2014/main" id="{29D28E6D-AE2D-32F3-8B8B-76C7632F796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939544" y="2062517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0070C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24EE640-95EB-185A-B4C8-E0067B693BB6}"/>
                </a:ext>
              </a:extLst>
            </p:cNvPr>
            <p:cNvCxnSpPr/>
            <p:nvPr/>
          </p:nvCxnSpPr>
          <p:spPr>
            <a:xfrm flipV="1">
              <a:off x="7663302" y="3502517"/>
              <a:ext cx="0" cy="2501402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8EE878-076D-7AC8-9354-F5865395C886}"/>
              </a:ext>
            </a:extLst>
          </p:cNvPr>
          <p:cNvGrpSpPr>
            <a:grpSpLocks noChangeAspect="1"/>
          </p:cNvGrpSpPr>
          <p:nvPr/>
        </p:nvGrpSpPr>
        <p:grpSpPr>
          <a:xfrm>
            <a:off x="2920523" y="2357080"/>
            <a:ext cx="1440000" cy="3933919"/>
            <a:chOff x="3449348" y="4049159"/>
            <a:chExt cx="1080000" cy="2950439"/>
          </a:xfrm>
        </p:grpSpPr>
        <p:sp>
          <p:nvSpPr>
            <p:cNvPr id="35" name="Title 2">
              <a:extLst>
                <a:ext uri="{FF2B5EF4-FFF2-40B4-BE49-F238E27FC236}">
                  <a16:creationId xmlns:a16="http://schemas.microsoft.com/office/drawing/2014/main" id="{55C6BC53-4CAF-4969-E894-8D71F9D0E5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449348" y="4049159"/>
              <a:ext cx="1080000" cy="1080000"/>
            </a:xfrm>
            <a:prstGeom prst="ellipse">
              <a:avLst/>
            </a:prstGeom>
            <a:noFill/>
            <a:ln w="101600"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0D38440-5C5D-1EDA-56B8-13FF4DFFA10B}"/>
                </a:ext>
              </a:extLst>
            </p:cNvPr>
            <p:cNvCxnSpPr/>
            <p:nvPr/>
          </p:nvCxnSpPr>
          <p:spPr>
            <a:xfrm flipV="1">
              <a:off x="3989348" y="5123547"/>
              <a:ext cx="0" cy="1876051"/>
            </a:xfrm>
            <a:prstGeom prst="straightConnector1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phic 36" descr="Man with cane with solid fill">
            <a:extLst>
              <a:ext uri="{FF2B5EF4-FFF2-40B4-BE49-F238E27FC236}">
                <a16:creationId xmlns:a16="http://schemas.microsoft.com/office/drawing/2014/main" id="{4C7E95DC-1615-3937-91B5-6611E4FF8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4598" y="3554296"/>
            <a:ext cx="1165799" cy="1165799"/>
          </a:xfrm>
          <a:prstGeom prst="rect">
            <a:avLst/>
          </a:prstGeom>
        </p:spPr>
      </p:pic>
      <p:pic>
        <p:nvPicPr>
          <p:cNvPr id="38" name="Graphic 37" descr="House with solid fill">
            <a:extLst>
              <a:ext uri="{FF2B5EF4-FFF2-40B4-BE49-F238E27FC236}">
                <a16:creationId xmlns:a16="http://schemas.microsoft.com/office/drawing/2014/main" id="{716305E9-1B99-0061-925D-647B16B37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2897" y="2426362"/>
            <a:ext cx="1165798" cy="1165798"/>
          </a:xfrm>
          <a:prstGeom prst="rect">
            <a:avLst/>
          </a:prstGeom>
        </p:spPr>
      </p:pic>
      <p:pic>
        <p:nvPicPr>
          <p:cNvPr id="39" name="Graphic 38" descr="Graduation cap with solid fill">
            <a:extLst>
              <a:ext uri="{FF2B5EF4-FFF2-40B4-BE49-F238E27FC236}">
                <a16:creationId xmlns:a16="http://schemas.microsoft.com/office/drawing/2014/main" id="{76EDAF9C-AE88-E644-3705-F3D3FC770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1567" y="3579741"/>
            <a:ext cx="1165799" cy="1165799"/>
          </a:xfrm>
          <a:prstGeom prst="rect">
            <a:avLst/>
          </a:prstGeom>
        </p:spPr>
      </p:pic>
      <p:pic>
        <p:nvPicPr>
          <p:cNvPr id="40" name="Graphic 39" descr="Travel with solid fill">
            <a:extLst>
              <a:ext uri="{FF2B5EF4-FFF2-40B4-BE49-F238E27FC236}">
                <a16:creationId xmlns:a16="http://schemas.microsoft.com/office/drawing/2014/main" id="{8EECC9B3-CC59-A875-CE6D-944AE4E03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3099" y="2490439"/>
            <a:ext cx="1165798" cy="1165798"/>
          </a:xfrm>
          <a:prstGeom prst="rect">
            <a:avLst/>
          </a:prstGeom>
        </p:spPr>
      </p:pic>
      <p:pic>
        <p:nvPicPr>
          <p:cNvPr id="41" name="Graphic 40" descr="Electric guitar with solid fill">
            <a:extLst>
              <a:ext uri="{FF2B5EF4-FFF2-40B4-BE49-F238E27FC236}">
                <a16:creationId xmlns:a16="http://schemas.microsoft.com/office/drawing/2014/main" id="{A92BCAB3-9A66-31AA-BBBA-2AAD47C0E1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562" y="3574180"/>
            <a:ext cx="1165799" cy="1165799"/>
          </a:xfrm>
          <a:prstGeom prst="rect">
            <a:avLst/>
          </a:prstGeom>
        </p:spPr>
      </p:pic>
      <p:sp>
        <p:nvSpPr>
          <p:cNvPr id="5" name="Título 18">
            <a:extLst>
              <a:ext uri="{FF2B5EF4-FFF2-40B4-BE49-F238E27FC236}">
                <a16:creationId xmlns:a16="http://schemas.microsoft.com/office/drawing/2014/main" id="{AB598FC0-84D1-A0D1-917B-797746C4A837}"/>
              </a:ext>
            </a:extLst>
          </p:cNvPr>
          <p:cNvSpPr txBox="1">
            <a:spLocks/>
          </p:cNvSpPr>
          <p:nvPr/>
        </p:nvSpPr>
        <p:spPr>
          <a:xfrm>
            <a:off x="540705" y="601158"/>
            <a:ext cx="10515600" cy="119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chemeClr val="accent2"/>
                </a:solidFill>
              </a:rPr>
              <a:t>EXEMPLOS DE OBJETIVOS DE POUPANÇA</a:t>
            </a:r>
          </a:p>
        </p:txBody>
      </p:sp>
    </p:spTree>
    <p:extLst>
      <p:ext uri="{BB962C8B-B14F-4D97-AF65-F5344CB8AC3E}">
        <p14:creationId xmlns:p14="http://schemas.microsoft.com/office/powerpoint/2010/main" val="3994067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2828E-E2FB-3D31-FBE9-9935823D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3EBF76-69CD-9EEF-54D2-6E81287F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62" y="724985"/>
            <a:ext cx="10515600" cy="105251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CONCRETIZAR OS OBJETIVOS DE POUPANÇA</a:t>
            </a:r>
          </a:p>
        </p:txBody>
      </p:sp>
      <p:pic>
        <p:nvPicPr>
          <p:cNvPr id="5" name="Picture 4" descr="A cartoon of a plane&#10;&#10;AI-generated content may be incorrect.">
            <a:extLst>
              <a:ext uri="{FF2B5EF4-FFF2-40B4-BE49-F238E27FC236}">
                <a16:creationId xmlns:a16="http://schemas.microsoft.com/office/drawing/2014/main" id="{FAB4DDDE-0DCE-00E2-33A9-51E6D30B0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02" y="2233613"/>
            <a:ext cx="2601795" cy="2601795"/>
          </a:xfrm>
          <a:prstGeom prst="rect">
            <a:avLst/>
          </a:prstGeom>
        </p:spPr>
      </p:pic>
      <p:pic>
        <p:nvPicPr>
          <p:cNvPr id="7" name="Picture 6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AD67D675-F1CC-F9DD-5D23-E1280DDCB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18" y="2631344"/>
            <a:ext cx="1799594" cy="1799594"/>
          </a:xfrm>
          <a:prstGeom prst="rect">
            <a:avLst/>
          </a:prstGeom>
        </p:spPr>
      </p:pic>
      <p:pic>
        <p:nvPicPr>
          <p:cNvPr id="8" name="Picture 7" descr="A piggy bank with a coin on it&#10;&#10;AI-generated content may be incorrect.">
            <a:extLst>
              <a:ext uri="{FF2B5EF4-FFF2-40B4-BE49-F238E27FC236}">
                <a16:creationId xmlns:a16="http://schemas.microsoft.com/office/drawing/2014/main" id="{44D90285-863D-25E7-5832-74FD0FDAA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7" y="2583676"/>
            <a:ext cx="1799594" cy="179959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5CD274E-3163-E95F-219A-7DB8CB2F3F49}"/>
              </a:ext>
            </a:extLst>
          </p:cNvPr>
          <p:cNvSpPr txBox="1">
            <a:spLocks/>
          </p:cNvSpPr>
          <p:nvPr/>
        </p:nvSpPr>
        <p:spPr>
          <a:xfrm>
            <a:off x="1879214" y="4835408"/>
            <a:ext cx="2456739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Qual o montante final da minha poupança? 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4A91F3-723E-0D7D-AC64-F37892045C48}"/>
              </a:ext>
            </a:extLst>
          </p:cNvPr>
          <p:cNvSpPr txBox="1">
            <a:spLocks/>
          </p:cNvSpPr>
          <p:nvPr/>
        </p:nvSpPr>
        <p:spPr>
          <a:xfrm>
            <a:off x="4677560" y="4835408"/>
            <a:ext cx="2719337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preciso de poupar regularmente  para ATINGIR Os meus objetivos?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B65D610-4200-42E4-160E-43A8A8F3B52A}"/>
              </a:ext>
            </a:extLst>
          </p:cNvPr>
          <p:cNvSpPr txBox="1">
            <a:spLocks/>
          </p:cNvSpPr>
          <p:nvPr/>
        </p:nvSpPr>
        <p:spPr>
          <a:xfrm>
            <a:off x="7954682" y="4835408"/>
            <a:ext cx="225946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tempo preciso para chegar ao meu objetivo de poupança?</a:t>
            </a:r>
          </a:p>
        </p:txBody>
      </p:sp>
    </p:spTree>
    <p:extLst>
      <p:ext uri="{BB962C8B-B14F-4D97-AF65-F5344CB8AC3E}">
        <p14:creationId xmlns:p14="http://schemas.microsoft.com/office/powerpoint/2010/main" val="324410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8989ACA-2A4F-5D9B-0151-6C15528DA1A7}"/>
              </a:ext>
            </a:extLst>
          </p:cNvPr>
          <p:cNvSpPr txBox="1">
            <a:spLocks/>
          </p:cNvSpPr>
          <p:nvPr/>
        </p:nvSpPr>
        <p:spPr>
          <a:xfrm>
            <a:off x="720000" y="1898999"/>
            <a:ext cx="5400000" cy="306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3200" b="1" dirty="0">
              <a:solidFill>
                <a:schemeClr val="bg1"/>
              </a:solidFill>
            </a:endParaRPr>
          </a:p>
          <a:p>
            <a:endParaRPr lang="pt-PT" sz="3200" b="1" dirty="0">
              <a:solidFill>
                <a:schemeClr val="bg1"/>
              </a:solidFill>
            </a:endParaRPr>
          </a:p>
          <a:p>
            <a:pPr lvl="1"/>
            <a:r>
              <a:rPr lang="pt-PT" sz="3200" b="1" dirty="0">
                <a:solidFill>
                  <a:schemeClr val="bg1"/>
                </a:solidFill>
              </a:rPr>
              <a:t>POUPAR POR… PRECAUÇÃO</a:t>
            </a:r>
          </a:p>
        </p:txBody>
      </p:sp>
      <p:pic>
        <p:nvPicPr>
          <p:cNvPr id="3" name="Graphic 2" descr="Umbrella with solid fill">
            <a:extLst>
              <a:ext uri="{FF2B5EF4-FFF2-40B4-BE49-F238E27FC236}">
                <a16:creationId xmlns:a16="http://schemas.microsoft.com/office/drawing/2014/main" id="{ECC39DFE-1CD5-F46C-6594-84F3CFA07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2826">
            <a:off x="4449734" y="3106047"/>
            <a:ext cx="1637997" cy="1637997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CE038B6-6A16-FC05-FBF1-D885CB8276F6}"/>
              </a:ext>
            </a:extLst>
          </p:cNvPr>
          <p:cNvSpPr/>
          <p:nvPr/>
        </p:nvSpPr>
        <p:spPr>
          <a:xfrm>
            <a:off x="6457883" y="1710657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4A5699B-25FF-EFDC-292F-B13FD6B6E657}"/>
              </a:ext>
            </a:extLst>
          </p:cNvPr>
          <p:cNvSpPr txBox="1">
            <a:spLocks/>
          </p:cNvSpPr>
          <p:nvPr/>
        </p:nvSpPr>
        <p:spPr>
          <a:xfrm>
            <a:off x="7454680" y="1790630"/>
            <a:ext cx="3910721" cy="630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Avaria inesperada do carro ou eletrodoméstico.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44B1E36-8015-5742-3370-A2347A25BD16}"/>
              </a:ext>
            </a:extLst>
          </p:cNvPr>
          <p:cNvSpPr txBox="1">
            <a:spLocks/>
          </p:cNvSpPr>
          <p:nvPr/>
        </p:nvSpPr>
        <p:spPr>
          <a:xfrm>
            <a:off x="6435708" y="847805"/>
            <a:ext cx="4994651" cy="4550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EXEMPLOS DE SITUAÇÕES INESPERADAS: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483DBB5-4117-F4BE-7E3E-0E73704EAD32}"/>
              </a:ext>
            </a:extLst>
          </p:cNvPr>
          <p:cNvSpPr/>
          <p:nvPr/>
        </p:nvSpPr>
        <p:spPr>
          <a:xfrm>
            <a:off x="6457883" y="2718312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733AD4-4C89-B241-07F7-27C384E2D31E}"/>
              </a:ext>
            </a:extLst>
          </p:cNvPr>
          <p:cNvSpPr txBox="1">
            <a:spLocks/>
          </p:cNvSpPr>
          <p:nvPr/>
        </p:nvSpPr>
        <p:spPr>
          <a:xfrm>
            <a:off x="7454680" y="2892875"/>
            <a:ext cx="3910721" cy="630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Situação de doença.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6EEF4A92-26AB-47BA-E777-0376B080169F}"/>
              </a:ext>
            </a:extLst>
          </p:cNvPr>
          <p:cNvSpPr/>
          <p:nvPr/>
        </p:nvSpPr>
        <p:spPr>
          <a:xfrm>
            <a:off x="6457883" y="3805941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9FBA3A6-9112-0C61-DD5A-4D8993ADF094}"/>
              </a:ext>
            </a:extLst>
          </p:cNvPr>
          <p:cNvSpPr txBox="1">
            <a:spLocks/>
          </p:cNvSpPr>
          <p:nvPr/>
        </p:nvSpPr>
        <p:spPr>
          <a:xfrm>
            <a:off x="7496720" y="3988576"/>
            <a:ext cx="3910721" cy="341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Desemprego.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2007322-E658-27AE-FBD6-4BCE0EF165C2}"/>
              </a:ext>
            </a:extLst>
          </p:cNvPr>
          <p:cNvSpPr/>
          <p:nvPr/>
        </p:nvSpPr>
        <p:spPr>
          <a:xfrm>
            <a:off x="6522841" y="4879607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A927D18-645B-D0B3-3245-DA4A462B9EFA}"/>
              </a:ext>
            </a:extLst>
          </p:cNvPr>
          <p:cNvSpPr txBox="1">
            <a:spLocks/>
          </p:cNvSpPr>
          <p:nvPr/>
        </p:nvSpPr>
        <p:spPr>
          <a:xfrm>
            <a:off x="7519638" y="5136178"/>
            <a:ext cx="3910721" cy="341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Obras em casa.</a:t>
            </a:r>
          </a:p>
        </p:txBody>
      </p:sp>
      <p:pic>
        <p:nvPicPr>
          <p:cNvPr id="13" name="Graphic 12" descr="Car with solid fill">
            <a:extLst>
              <a:ext uri="{FF2B5EF4-FFF2-40B4-BE49-F238E27FC236}">
                <a16:creationId xmlns:a16="http://schemas.microsoft.com/office/drawing/2014/main" id="{5A4509CD-F990-210C-853A-63DDA89D1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0377" y="1804537"/>
            <a:ext cx="605674" cy="605674"/>
          </a:xfrm>
          <a:prstGeom prst="rect">
            <a:avLst/>
          </a:prstGeom>
        </p:spPr>
      </p:pic>
      <p:pic>
        <p:nvPicPr>
          <p:cNvPr id="14" name="Graphic 13" descr="Heart with pulse with solid fill">
            <a:extLst>
              <a:ext uri="{FF2B5EF4-FFF2-40B4-BE49-F238E27FC236}">
                <a16:creationId xmlns:a16="http://schemas.microsoft.com/office/drawing/2014/main" id="{5EF4624C-DD39-A86D-BC9E-16489E878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50377" y="2821438"/>
            <a:ext cx="605674" cy="605674"/>
          </a:xfrm>
          <a:prstGeom prst="rect">
            <a:avLst/>
          </a:prstGeom>
        </p:spPr>
      </p:pic>
      <p:pic>
        <p:nvPicPr>
          <p:cNvPr id="15" name="Graphic 14" descr="Siren with solid fill">
            <a:extLst>
              <a:ext uri="{FF2B5EF4-FFF2-40B4-BE49-F238E27FC236}">
                <a16:creationId xmlns:a16="http://schemas.microsoft.com/office/drawing/2014/main" id="{5D5CFBCB-ACAC-F182-CACA-A3F09BD9E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50377" y="3858826"/>
            <a:ext cx="605674" cy="605674"/>
          </a:xfrm>
          <a:prstGeom prst="rect">
            <a:avLst/>
          </a:prstGeom>
        </p:spPr>
      </p:pic>
      <p:pic>
        <p:nvPicPr>
          <p:cNvPr id="16" name="Graphic 15" descr="Crane with solid fill">
            <a:extLst>
              <a:ext uri="{FF2B5EF4-FFF2-40B4-BE49-F238E27FC236}">
                <a16:creationId xmlns:a16="http://schemas.microsoft.com/office/drawing/2014/main" id="{5061D697-8D43-19C3-56F3-833473B2A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615335" y="4972101"/>
            <a:ext cx="605674" cy="605674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13623D9-73F4-A4B9-AC44-52A9FCAC5F63}"/>
              </a:ext>
            </a:extLst>
          </p:cNvPr>
          <p:cNvSpPr txBox="1">
            <a:spLocks/>
          </p:cNvSpPr>
          <p:nvPr/>
        </p:nvSpPr>
        <p:spPr>
          <a:xfrm>
            <a:off x="1204459" y="3805941"/>
            <a:ext cx="3419558" cy="9194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Para minimizar o impacto de acontecimentos imprevistos no futuro</a:t>
            </a:r>
          </a:p>
        </p:txBody>
      </p:sp>
    </p:spTree>
    <p:extLst>
      <p:ext uri="{BB962C8B-B14F-4D97-AF65-F5344CB8AC3E}">
        <p14:creationId xmlns:p14="http://schemas.microsoft.com/office/powerpoint/2010/main" val="201304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4AA29DE-3634-1CA4-A614-A9B2B5329B72}"/>
              </a:ext>
            </a:extLst>
          </p:cNvPr>
          <p:cNvSpPr txBox="1">
            <a:spLocks/>
          </p:cNvSpPr>
          <p:nvPr/>
        </p:nvSpPr>
        <p:spPr>
          <a:xfrm>
            <a:off x="545494" y="1297979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ESTRATÉGIAS DE POUPANÇA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950C6-162A-369A-646F-8EEBC030661E}"/>
              </a:ext>
            </a:extLst>
          </p:cNvPr>
          <p:cNvSpPr txBox="1"/>
          <p:nvPr/>
        </p:nvSpPr>
        <p:spPr>
          <a:xfrm>
            <a:off x="1028700" y="1909292"/>
            <a:ext cx="10134600" cy="460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</a:rPr>
              <a:t>Fazer um orçamento: </a:t>
            </a:r>
            <a:r>
              <a:rPr lang="pt-PT" sz="2000" dirty="0"/>
              <a:t>registar todos os rendimentos e todas as despesas.</a:t>
            </a: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000" dirty="0"/>
              <a:t>Assim sei onde gasto o dinheiro, consigo controlar despesas, identificar oportunidades de poupança e alcançar objetivos. </a:t>
            </a:r>
            <a:endParaRPr lang="pt-PT" sz="2000" b="1" dirty="0">
              <a:solidFill>
                <a:srgbClr val="F7941E"/>
              </a:solidFill>
            </a:endParaRP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kumimoji="0" lang="pt-PT" sz="500" b="1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Saldo do orçamento = Rendimentos – Despesas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Quando 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saldo do orçamento for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DC811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positivo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os rendimentos são superiores </a:t>
            </a:r>
            <a:r>
              <a:rPr lang="pt-PT" sz="2000" dirty="0">
                <a:solidFill>
                  <a:prstClr val="black"/>
                </a:solidFill>
              </a:rPr>
              <a:t>às despesas</a:t>
            </a:r>
            <a:br>
              <a:rPr lang="pt-PT" sz="2000" dirty="0">
                <a:solidFill>
                  <a:prstClr val="black"/>
                </a:solidFill>
              </a:rPr>
            </a:br>
            <a:endParaRPr lang="pt-PT" sz="10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PT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CONSIGO POUPAR</a:t>
            </a: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6104329E-1DDA-EFBD-F5E0-4D23B807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586" y="1833092"/>
            <a:ext cx="741648" cy="741648"/>
          </a:xfrm>
          <a:prstGeom prst="rect">
            <a:avLst/>
          </a:prstGeom>
        </p:spPr>
      </p:pic>
      <p:pic>
        <p:nvPicPr>
          <p:cNvPr id="7" name="Picture 6" descr="A red arrow pointing down&#10;&#10;AI-generated content may be incorrect.">
            <a:extLst>
              <a:ext uri="{FF2B5EF4-FFF2-40B4-BE49-F238E27FC236}">
                <a16:creationId xmlns:a16="http://schemas.microsoft.com/office/drawing/2014/main" id="{86CAAF1F-EC6F-106A-EFF7-DF546BD74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30" y="5283877"/>
            <a:ext cx="872140" cy="8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3F56C-D50E-3A12-B4F5-78E9F4C9C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CBDC18-BBDC-45CB-3A6E-9D4348ECB615}"/>
              </a:ext>
            </a:extLst>
          </p:cNvPr>
          <p:cNvSpPr txBox="1"/>
          <p:nvPr/>
        </p:nvSpPr>
        <p:spPr>
          <a:xfrm>
            <a:off x="1018972" y="2225594"/>
            <a:ext cx="10134600" cy="89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Definir objetivos para a poupança: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DC811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saber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aquilo que queremos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comprar/ter (ou guardar para algo inesperado).</a:t>
            </a:r>
            <a:endParaRPr kumimoji="0" lang="pt-PT" sz="2400" b="1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C379E9B6-2002-D32D-CA4C-57A22912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6306" y="2135506"/>
            <a:ext cx="741648" cy="741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7E82D-2D74-3819-596E-224D275657DE}"/>
              </a:ext>
            </a:extLst>
          </p:cNvPr>
          <p:cNvSpPr txBox="1"/>
          <p:nvPr/>
        </p:nvSpPr>
        <p:spPr>
          <a:xfrm>
            <a:off x="1018972" y="3429000"/>
            <a:ext cx="9753714" cy="8991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2pPr marR="0" lvl="1" indent="0" fontAlgn="auto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DC811B"/>
                </a:solidFill>
                <a:effectLst/>
                <a:uLnTx/>
                <a:uFillTx/>
              </a:defRPr>
            </a:lvl2pPr>
          </a:lstStyle>
          <a:p>
            <a:pPr lvl="1"/>
            <a:r>
              <a:rPr lang="pt-PT" dirty="0">
                <a:solidFill>
                  <a:srgbClr val="FFC000"/>
                </a:solidFill>
              </a:rPr>
              <a:t>Definir o prazo para alcançar os nossos objetivos </a:t>
            </a:r>
            <a:r>
              <a:rPr lang="pt-PT" b="0" dirty="0">
                <a:solidFill>
                  <a:schemeClr val="tx1"/>
                </a:solidFill>
                <a:latin typeface="+mj-lt"/>
              </a:rPr>
              <a:t>(ex.: 3 meses, 6 meses ou 2 anos).</a:t>
            </a:r>
          </a:p>
        </p:txBody>
      </p:sp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AAE0965D-BBC5-1580-6CA3-B40B90234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6306" y="3303272"/>
            <a:ext cx="741648" cy="741648"/>
          </a:xfrm>
          <a:prstGeom prst="rect">
            <a:avLst/>
          </a:prstGeom>
        </p:spPr>
      </p:pic>
      <p:pic>
        <p:nvPicPr>
          <p:cNvPr id="11" name="Graphic 10" descr="Badge 4 with solid fill">
            <a:extLst>
              <a:ext uri="{FF2B5EF4-FFF2-40B4-BE49-F238E27FC236}">
                <a16:creationId xmlns:a16="http://schemas.microsoft.com/office/drawing/2014/main" id="{F39D8F02-B37F-91BA-FEE4-2DADF2F81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6306" y="4509506"/>
            <a:ext cx="741648" cy="741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7924A-62C5-D915-3C8E-3ACAC91631EF}"/>
              </a:ext>
            </a:extLst>
          </p:cNvPr>
          <p:cNvSpPr txBox="1"/>
          <p:nvPr/>
        </p:nvSpPr>
        <p:spPr>
          <a:xfrm>
            <a:off x="1018972" y="4561778"/>
            <a:ext cx="10134600" cy="13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Adotar hábitos de poupança regular: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considerar </a:t>
            </a:r>
            <a:r>
              <a:rPr lang="pt-PT" sz="2400" dirty="0">
                <a:solidFill>
                  <a:prstClr val="black"/>
                </a:solidFill>
                <a:latin typeface="+mj-lt"/>
              </a:rPr>
              <a:t>o nosso objetivo de poupança c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omo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se tratasse de uma “despesa fixa”, que deve ser realizada todos os meses.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523C5C1-DBD2-62E8-7DEB-3DAF7E3E54C2}"/>
              </a:ext>
            </a:extLst>
          </p:cNvPr>
          <p:cNvSpPr txBox="1">
            <a:spLocks/>
          </p:cNvSpPr>
          <p:nvPr/>
        </p:nvSpPr>
        <p:spPr>
          <a:xfrm>
            <a:off x="545494" y="128161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ESTRATÉGIAS DE POUPANÇA</a:t>
            </a:r>
          </a:p>
        </p:txBody>
      </p:sp>
    </p:spTree>
    <p:extLst>
      <p:ext uri="{BB962C8B-B14F-4D97-AF65-F5344CB8AC3E}">
        <p14:creationId xmlns:p14="http://schemas.microsoft.com/office/powerpoint/2010/main" val="419734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E58912E-6D5E-4269-6C91-9861FEC19962}"/>
              </a:ext>
            </a:extLst>
          </p:cNvPr>
          <p:cNvSpPr txBox="1">
            <a:spLocks/>
          </p:cNvSpPr>
          <p:nvPr/>
        </p:nvSpPr>
        <p:spPr>
          <a:xfrm>
            <a:off x="558027" y="1332552"/>
            <a:ext cx="10515600" cy="4461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1E6A"/>
              </a:buClr>
              <a:buFont typeface="Arial" panose="020B0604020202020204" pitchFamily="34" charset="0"/>
              <a:buNone/>
              <a:defRPr sz="2400" b="0" kern="1200">
                <a:solidFill>
                  <a:srgbClr val="971E6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7EA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>
                <a:solidFill>
                  <a:srgbClr val="00B050"/>
                </a:solidFill>
                <a:latin typeface="+mj-lt"/>
              </a:rPr>
              <a:t>PORQUE É IMPORTANTE APLICAR A POUPANÇA?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5B883-2242-D5EF-FF3D-3EF772DD95FE}"/>
              </a:ext>
            </a:extLst>
          </p:cNvPr>
          <p:cNvSpPr txBox="1"/>
          <p:nvPr/>
        </p:nvSpPr>
        <p:spPr>
          <a:xfrm>
            <a:off x="432799" y="1943768"/>
            <a:ext cx="8397302" cy="1478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latin typeface="+mj-lt"/>
                <a:ea typeface="Aptos" panose="020B0004020202020204" pitchFamily="34" charset="0"/>
              </a:rPr>
              <a:t>É importante aplicar a poupança porque o </a:t>
            </a:r>
            <a:r>
              <a:rPr lang="pt-PT" sz="2000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dinheiro vai perdendo valor ao longo do tempo</a:t>
            </a:r>
            <a:r>
              <a:rPr lang="pt-PT" sz="2000" dirty="0">
                <a:latin typeface="+mj-lt"/>
                <a:ea typeface="Aptos" panose="020B0004020202020204" pitchFamily="34" charset="0"/>
              </a:rPr>
              <a:t>. Isto acontece porque os preços dos bens e serviços tendem a aumentar (devido à </a:t>
            </a:r>
            <a:r>
              <a:rPr lang="pt-PT" sz="2000" b="1" dirty="0">
                <a:latin typeface="+mj-lt"/>
                <a:ea typeface="Aptos" panose="020B0004020202020204" pitchFamily="34" charset="0"/>
              </a:rPr>
              <a:t>inflação</a:t>
            </a:r>
            <a:r>
              <a:rPr lang="pt-PT" sz="2000" dirty="0">
                <a:latin typeface="+mj-lt"/>
                <a:ea typeface="Aptos" panose="020B0004020202020204" pitchFamily="34" charset="0"/>
              </a:rPr>
              <a:t>), afetando o poder de compra.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9343835-3898-1256-A51A-129157097C1E}"/>
              </a:ext>
            </a:extLst>
          </p:cNvPr>
          <p:cNvSpPr txBox="1">
            <a:spLocks/>
          </p:cNvSpPr>
          <p:nvPr/>
        </p:nvSpPr>
        <p:spPr>
          <a:xfrm rot="10800000">
            <a:off x="686988" y="3976549"/>
            <a:ext cx="6520287" cy="973743"/>
          </a:xfrm>
          <a:prstGeom prst="rect">
            <a:avLst/>
          </a:prstGeom>
          <a:solidFill>
            <a:schemeClr val="accent2">
              <a:alpha val="12157"/>
            </a:schemeClr>
          </a:solidFill>
        </p:spPr>
        <p:txBody>
          <a:bodyPr vert="horz" wrap="square" lIns="180000" tIns="180000" rIns="180000" bIns="180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23B194-5103-8320-492A-5D364C628C58}"/>
              </a:ext>
            </a:extLst>
          </p:cNvPr>
          <p:cNvCxnSpPr>
            <a:cxnSpLocks/>
          </p:cNvCxnSpPr>
          <p:nvPr/>
        </p:nvCxnSpPr>
        <p:spPr>
          <a:xfrm rot="10800000">
            <a:off x="691580" y="3969602"/>
            <a:ext cx="0" cy="973745"/>
          </a:xfrm>
          <a:prstGeom prst="line">
            <a:avLst/>
          </a:prstGeom>
          <a:solidFill>
            <a:schemeClr val="accent2">
              <a:alpha val="12157"/>
            </a:schemeClr>
          </a:solidFill>
          <a:ln w="5080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5C1BC76-265C-3BEA-8E5A-929D44DAE1AA}"/>
              </a:ext>
            </a:extLst>
          </p:cNvPr>
          <p:cNvSpPr txBox="1"/>
          <p:nvPr/>
        </p:nvSpPr>
        <p:spPr>
          <a:xfrm>
            <a:off x="801902" y="4098133"/>
            <a:ext cx="604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+mj-lt"/>
              </a:rPr>
              <a:t>A inflação é a </a:t>
            </a:r>
            <a:r>
              <a:rPr lang="pt-PT" b="1" dirty="0">
                <a:latin typeface="+mj-lt"/>
              </a:rPr>
              <a:t>subida generalizada e continuada dos preços </a:t>
            </a:r>
            <a:r>
              <a:rPr lang="pt-PT" dirty="0">
                <a:latin typeface="+mj-lt"/>
              </a:rPr>
              <a:t>dos bens e serviços consumidos pelas famílias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E02E70E9-AB0F-C3CD-2045-C17AC674D2E6}"/>
              </a:ext>
            </a:extLst>
          </p:cNvPr>
          <p:cNvSpPr txBox="1">
            <a:spLocks/>
          </p:cNvSpPr>
          <p:nvPr/>
        </p:nvSpPr>
        <p:spPr>
          <a:xfrm>
            <a:off x="676827" y="3436200"/>
            <a:ext cx="10396800" cy="548083"/>
          </a:xfrm>
          <a:prstGeom prst="rect">
            <a:avLst/>
          </a:prstGeom>
        </p:spPr>
        <p:txBody>
          <a:bodyPr vert="horz" lIns="0" tIns="180000" rIns="0" bIns="18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200" i="1" dirty="0">
                <a:solidFill>
                  <a:schemeClr val="accent2"/>
                </a:solidFill>
              </a:rPr>
              <a:t>O que é a inflação?</a:t>
            </a:r>
          </a:p>
        </p:txBody>
      </p:sp>
      <p:pic>
        <p:nvPicPr>
          <p:cNvPr id="8" name="Picture 6" descr="Preço elevado da inflação e crescimento das vendas de alimentos. saco de  papel com seta para cima. crescimento do preço dos alimentos no mercado |  Vetor Premium">
            <a:extLst>
              <a:ext uri="{FF2B5EF4-FFF2-40B4-BE49-F238E27FC236}">
                <a16:creationId xmlns:a16="http://schemas.microsoft.com/office/drawing/2014/main" id="{01790231-311D-B825-9B9B-39E5A5594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12833" r="22854" b="14089"/>
          <a:stretch/>
        </p:blipFill>
        <p:spPr bwMode="auto">
          <a:xfrm>
            <a:off x="8829728" y="2322389"/>
            <a:ext cx="2929473" cy="38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0FEEE1D3-0ABC-2DED-0F17-90FF1D129129}"/>
              </a:ext>
            </a:extLst>
          </p:cNvPr>
          <p:cNvSpPr txBox="1">
            <a:spLocks/>
          </p:cNvSpPr>
          <p:nvPr/>
        </p:nvSpPr>
        <p:spPr>
          <a:xfrm>
            <a:off x="686987" y="4935613"/>
            <a:ext cx="10396800" cy="548083"/>
          </a:xfrm>
          <a:prstGeom prst="rect">
            <a:avLst/>
          </a:prstGeom>
        </p:spPr>
        <p:txBody>
          <a:bodyPr vert="horz" lIns="0" tIns="180000" rIns="0" bIns="18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200" i="1" dirty="0">
                <a:solidFill>
                  <a:schemeClr val="accent2"/>
                </a:solidFill>
              </a:rPr>
              <a:t>O que é o poder de compra?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54C2D5-AF09-46A9-AB41-B313C60838FD}"/>
              </a:ext>
            </a:extLst>
          </p:cNvPr>
          <p:cNvGrpSpPr/>
          <p:nvPr/>
        </p:nvGrpSpPr>
        <p:grpSpPr>
          <a:xfrm>
            <a:off x="697146" y="5539582"/>
            <a:ext cx="6510129" cy="1166018"/>
            <a:chOff x="719999" y="1131691"/>
            <a:chExt cx="9733036" cy="10245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7BCB00-9336-2821-95AB-6502BB5A1791}"/>
                </a:ext>
              </a:extLst>
            </p:cNvPr>
            <p:cNvGrpSpPr/>
            <p:nvPr/>
          </p:nvGrpSpPr>
          <p:grpSpPr>
            <a:xfrm rot="10800000">
              <a:off x="719999" y="1131691"/>
              <a:ext cx="9733036" cy="900001"/>
              <a:chOff x="-2441765" y="4576537"/>
              <a:chExt cx="13933190" cy="1297057"/>
            </a:xfrm>
            <a:solidFill>
              <a:schemeClr val="accent5">
                <a:lumMod val="60000"/>
                <a:lumOff val="40000"/>
                <a:alpha val="12157"/>
              </a:schemeClr>
            </a:solidFill>
          </p:grpSpPr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A2B92FC1-C013-FBE0-68EE-3B8ED6E9B6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441765" y="4576537"/>
                <a:ext cx="13933190" cy="1287870"/>
              </a:xfrm>
              <a:prstGeom prst="rect">
                <a:avLst/>
              </a:prstGeom>
              <a:solidFill>
                <a:schemeClr val="accent2">
                  <a:alpha val="12000"/>
                </a:schemeClr>
              </a:solidFill>
            </p:spPr>
            <p:txBody>
              <a:bodyPr vert="horz" wrap="square" lIns="180000" tIns="180000" rIns="180000" bIns="18000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2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D02DEFA-33A7-A65B-7C08-EAB59F9C52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3839" y="4585722"/>
                <a:ext cx="0" cy="1287872"/>
              </a:xfrm>
              <a:prstGeom prst="line">
                <a:avLst/>
              </a:prstGeom>
              <a:grpFill/>
              <a:ln w="508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5D64D3-4EA2-A41F-3154-2FC7CA25915E}"/>
                </a:ext>
              </a:extLst>
            </p:cNvPr>
            <p:cNvSpPr txBox="1"/>
            <p:nvPr/>
          </p:nvSpPr>
          <p:spPr>
            <a:xfrm>
              <a:off x="834918" y="1232955"/>
              <a:ext cx="919460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PT" dirty="0">
                  <a:latin typeface="+mj-lt"/>
                </a:rPr>
                <a:t>O poder de compra é a </a:t>
              </a:r>
              <a:r>
                <a:rPr lang="pt-PT" b="1" dirty="0">
                  <a:latin typeface="+mj-lt"/>
                </a:rPr>
                <a:t>quantidade de bens e serviços que se consegue comprar </a:t>
              </a:r>
              <a:r>
                <a:rPr lang="pt-PT" dirty="0">
                  <a:latin typeface="+mj-lt"/>
                </a:rPr>
                <a:t>com um determinado nível de rendimento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137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D6E54-D0EE-5387-FBEC-F6A13BC39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6027F0-76B2-544F-5292-2FA1AC253891}"/>
              </a:ext>
            </a:extLst>
          </p:cNvPr>
          <p:cNvSpPr txBox="1">
            <a:spLocks/>
          </p:cNvSpPr>
          <p:nvPr/>
        </p:nvSpPr>
        <p:spPr>
          <a:xfrm>
            <a:off x="560016" y="1322992"/>
            <a:ext cx="10515600" cy="4461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1E6A"/>
              </a:buClr>
              <a:buFont typeface="Arial" panose="020B0604020202020204" pitchFamily="34" charset="0"/>
              <a:buNone/>
              <a:defRPr sz="2400" b="0" kern="1200">
                <a:solidFill>
                  <a:srgbClr val="971E6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7EA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>
                <a:solidFill>
                  <a:srgbClr val="00B050"/>
                </a:solidFill>
                <a:latin typeface="+mj-lt"/>
              </a:rPr>
              <a:t>ONDE APLICAR O DINHEIRO QUE POUPAMOS?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651EF7-1B56-7D56-7F5D-C700807691CE}"/>
              </a:ext>
            </a:extLst>
          </p:cNvPr>
          <p:cNvSpPr txBox="1"/>
          <p:nvPr/>
        </p:nvSpPr>
        <p:spPr>
          <a:xfrm>
            <a:off x="376933" y="2166537"/>
            <a:ext cx="5249294" cy="392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ea typeface="Aptos" panose="020B0004020202020204" pitchFamily="34" charset="0"/>
              </a:rPr>
              <a:t>Para não perdermos poder de compra, é importante </a:t>
            </a:r>
            <a:r>
              <a:rPr lang="pt-PT" b="1" dirty="0">
                <a:solidFill>
                  <a:srgbClr val="F7941E"/>
                </a:solidFill>
                <a:ea typeface="Aptos" panose="020B0004020202020204" pitchFamily="34" charset="0"/>
              </a:rPr>
              <a:t>aplicar a poupança num produto financeiro que ofereça uma remuneração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ea typeface="Aptos" panose="020B0004020202020204" pitchFamily="34" charset="0"/>
              </a:rPr>
              <a:t>Existe uma grande variedade de produtos financeiros onde podemos aplicar a poupança, desde opções </a:t>
            </a:r>
            <a:r>
              <a:rPr lang="pt-PT" b="1" dirty="0">
                <a:solidFill>
                  <a:srgbClr val="F7941E"/>
                </a:solidFill>
              </a:rPr>
              <a:t>mais seguras </a:t>
            </a:r>
            <a:r>
              <a:rPr lang="pt-PT" dirty="0">
                <a:ea typeface="Aptos" panose="020B0004020202020204" pitchFamily="34" charset="0"/>
              </a:rPr>
              <a:t>a </a:t>
            </a:r>
            <a:r>
              <a:rPr lang="pt-PT" b="1" dirty="0">
                <a:solidFill>
                  <a:srgbClr val="F7941E"/>
                </a:solidFill>
              </a:rPr>
              <a:t>outras mais arriscadas</a:t>
            </a:r>
            <a:endParaRPr lang="pt-PT" dirty="0"/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/>
              <a:t>Quanto </a:t>
            </a:r>
            <a:r>
              <a:rPr lang="pt-PT" b="1" dirty="0">
                <a:solidFill>
                  <a:srgbClr val="F7941E"/>
                </a:solidFill>
              </a:rPr>
              <a:t>maior a expectativa de remuneração</a:t>
            </a:r>
            <a:r>
              <a:rPr lang="pt-PT" dirty="0"/>
              <a:t>, </a:t>
            </a:r>
            <a:r>
              <a:rPr lang="pt-PT" b="1" dirty="0">
                <a:solidFill>
                  <a:srgbClr val="F7941E"/>
                </a:solidFill>
              </a:rPr>
              <a:t>maiores tendem a ser os riscos envolvidos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PT" sz="1600" dirty="0">
              <a:ea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2BCE9-2FD8-64DD-5A47-5C3E3FB0AEDF}"/>
              </a:ext>
            </a:extLst>
          </p:cNvPr>
          <p:cNvSpPr/>
          <p:nvPr/>
        </p:nvSpPr>
        <p:spPr>
          <a:xfrm>
            <a:off x="6453304" y="2120862"/>
            <a:ext cx="5245076" cy="4241721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Picture 2" descr="Resultado de imagem para seta crescimento vetor">
            <a:extLst>
              <a:ext uri="{FF2B5EF4-FFF2-40B4-BE49-F238E27FC236}">
                <a16:creationId xmlns:a16="http://schemas.microsoft.com/office/drawing/2014/main" id="{93059DB0-4EDA-BE50-7099-A3AB2DBAA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6" b="89916" l="9916" r="92437">
                        <a14:foregroundMark x1="65882" y1="49076" x2="85546" y2="34286"/>
                        <a14:foregroundMark x1="15462" y1="65378" x2="24706" y2="5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144" t="27602" r="2371" b="27221"/>
          <a:stretch/>
        </p:blipFill>
        <p:spPr bwMode="auto">
          <a:xfrm>
            <a:off x="6779224" y="3218427"/>
            <a:ext cx="2793387" cy="14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m para seta crescimento vetor">
            <a:extLst>
              <a:ext uri="{FF2B5EF4-FFF2-40B4-BE49-F238E27FC236}">
                <a16:creationId xmlns:a16="http://schemas.microsoft.com/office/drawing/2014/main" id="{889C6851-5410-8AA9-F288-75DE2E9FB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6" b="89916" l="9916" r="92437">
                        <a14:foregroundMark x1="65882" y1="49076" x2="85546" y2="34286"/>
                        <a14:foregroundMark x1="15462" y1="65378" x2="24706" y2="5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144" t="27602" r="2371" b="27221"/>
          <a:stretch/>
        </p:blipFill>
        <p:spPr bwMode="auto">
          <a:xfrm>
            <a:off x="7737912" y="3782671"/>
            <a:ext cx="2954645" cy="15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7C1F2D-9FFA-413F-9660-ED3EF3E39D2B}"/>
              </a:ext>
            </a:extLst>
          </p:cNvPr>
          <p:cNvSpPr txBox="1"/>
          <p:nvPr/>
        </p:nvSpPr>
        <p:spPr>
          <a:xfrm>
            <a:off x="6531052" y="2239207"/>
            <a:ext cx="43120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Remuneração</a:t>
            </a:r>
          </a:p>
          <a:p>
            <a:r>
              <a:rPr lang="pt-PT" sz="1400" dirty="0">
                <a:solidFill>
                  <a:schemeClr val="bg1"/>
                </a:solidFill>
              </a:rPr>
              <a:t>A remuneração da poupança deve idealmente compensar </a:t>
            </a:r>
            <a:r>
              <a:rPr lang="pt-PT" sz="1400">
                <a:solidFill>
                  <a:schemeClr val="bg1"/>
                </a:solidFill>
              </a:rPr>
              <a:t>o aumento </a:t>
            </a:r>
            <a:r>
              <a:rPr lang="pt-PT" sz="1400" dirty="0">
                <a:solidFill>
                  <a:schemeClr val="bg1"/>
                </a:solidFill>
              </a:rPr>
              <a:t>dos preços (inflação), para que a poupança não perca valor ao longo do tempo</a:t>
            </a:r>
          </a:p>
          <a:p>
            <a:endParaRPr lang="pt-P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E957B-90C6-FB41-9826-C75EA07E6559}"/>
              </a:ext>
            </a:extLst>
          </p:cNvPr>
          <p:cNvSpPr txBox="1"/>
          <p:nvPr/>
        </p:nvSpPr>
        <p:spPr>
          <a:xfrm>
            <a:off x="8338668" y="5065488"/>
            <a:ext cx="33125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Risco</a:t>
            </a:r>
          </a:p>
          <a:p>
            <a:r>
              <a:rPr lang="pt-PT" sz="1400" dirty="0">
                <a:solidFill>
                  <a:schemeClr val="bg1"/>
                </a:solidFill>
              </a:rPr>
              <a:t>O risco é a probabilidade de ocorrência</a:t>
            </a:r>
          </a:p>
          <a:p>
            <a:r>
              <a:rPr lang="pt-PT" sz="1400" dirty="0">
                <a:solidFill>
                  <a:schemeClr val="bg1"/>
                </a:solidFill>
              </a:rPr>
              <a:t>de eventos que afetam</a:t>
            </a:r>
          </a:p>
          <a:p>
            <a:r>
              <a:rPr lang="pt-PT" sz="1400" dirty="0">
                <a:solidFill>
                  <a:schemeClr val="bg1"/>
                </a:solidFill>
              </a:rPr>
              <a:t>o desempenho de investimentos ou aplicações financeiras</a:t>
            </a:r>
          </a:p>
        </p:txBody>
      </p:sp>
    </p:spTree>
    <p:extLst>
      <p:ext uri="{BB962C8B-B14F-4D97-AF65-F5344CB8AC3E}">
        <p14:creationId xmlns:p14="http://schemas.microsoft.com/office/powerpoint/2010/main" val="387528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AB75A-A05B-2B50-77B1-7813A3F52A2A}"/>
              </a:ext>
            </a:extLst>
          </p:cNvPr>
          <p:cNvSpPr txBox="1"/>
          <p:nvPr/>
        </p:nvSpPr>
        <p:spPr>
          <a:xfrm>
            <a:off x="485776" y="2026005"/>
            <a:ext cx="6781298" cy="4272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O </a:t>
            </a:r>
            <a:r>
              <a:rPr kumimoji="0" lang="pt-PT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risco</a:t>
            </a:r>
            <a: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 é um conceito ligado a qualquer aplicação da poupança.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  <a:ea typeface="Aptos" panose="020B0004020202020204" pitchFamily="34" charset="0"/>
              </a:rPr>
              <a:t>Existem diversos tipos de </a:t>
            </a:r>
            <a:r>
              <a:rPr lang="pt-PT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risco</a:t>
            </a: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 </a:t>
            </a:r>
            <a:r>
              <a:rPr lang="pt-PT" dirty="0">
                <a:latin typeface="+mj-lt"/>
                <a:ea typeface="Aptos" panose="020B0004020202020204" pitchFamily="34" charset="0"/>
              </a:rPr>
              <a:t>e, caso se concretizem, podem pôr em causa os objetivos definidos e até, nos casos mais graves, o orçamento familiar. </a:t>
            </a:r>
            <a:endParaRPr lang="pt-PT" sz="1600" dirty="0">
              <a:latin typeface="+mj-lt"/>
              <a:ea typeface="Aptos" panose="020B00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Por exemplo, ao aplicar dinheiro num produto financeiro que oferece uma taxa de juro abaixo da taxa de inflação, há o </a:t>
            </a:r>
            <a:r>
              <a:rPr lang="pt-PT" dirty="0">
                <a:latin typeface="+mj-lt"/>
                <a:ea typeface="Aptos" panose="020B0004020202020204" pitchFamily="34" charset="0"/>
              </a:rPr>
              <a:t> </a:t>
            </a:r>
            <a:r>
              <a:rPr lang="pt-PT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risco</a:t>
            </a:r>
            <a:r>
              <a:rPr lang="pt-PT" b="1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, </a:t>
            </a: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a prazo, de desvalorização desse investimento</a:t>
            </a:r>
            <a: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. 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  <a:ea typeface="Aptos" panose="020B0004020202020204" pitchFamily="34" charset="0"/>
              </a:rPr>
              <a:t>Mas existem também produtos financeiros que envolvem o risco de perda de parte, da totalidade ou até de valores acima dos montantes investidos. Antes de aplicar a poupança, é preciso compreender bem os  </a:t>
            </a:r>
            <a:r>
              <a:rPr lang="pt-PT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riscos</a:t>
            </a: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 </a:t>
            </a:r>
            <a:r>
              <a:rPr lang="pt-PT" dirty="0">
                <a:latin typeface="+mj-lt"/>
                <a:ea typeface="Aptos" panose="020B0004020202020204" pitchFamily="34" charset="0"/>
              </a:rPr>
              <a:t>envolvidos. </a:t>
            </a:r>
            <a:endParaRPr lang="pt-PT" sz="1600" dirty="0">
              <a:latin typeface="+mj-lt"/>
              <a:ea typeface="Aptos" panose="020B000402020202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5088546-6116-9CEF-3ED3-1181DDAF634A}"/>
              </a:ext>
            </a:extLst>
          </p:cNvPr>
          <p:cNvSpPr txBox="1">
            <a:spLocks/>
          </p:cNvSpPr>
          <p:nvPr/>
        </p:nvSpPr>
        <p:spPr>
          <a:xfrm>
            <a:off x="560511" y="1282709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  <a:latin typeface="+mj-lt"/>
              </a:rPr>
              <a:t>ATENÇÃO AO RISCO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1C537-6D16-179B-6293-207E3C3DC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860" y="2047358"/>
            <a:ext cx="4095364" cy="40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98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FB4C1-CE14-A4B7-67AF-E0B792FB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1BD03E9-2FE9-4C81-6755-CF95849E703D}"/>
              </a:ext>
            </a:extLst>
          </p:cNvPr>
          <p:cNvSpPr txBox="1">
            <a:spLocks/>
          </p:cNvSpPr>
          <p:nvPr/>
        </p:nvSpPr>
        <p:spPr>
          <a:xfrm>
            <a:off x="553177" y="1287851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EXEMPLOS DE PRODUTOS DE APLICAÇÃO DA POUPANÇA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C1E38C-42E9-B818-DB5A-3E82EB066058}"/>
              </a:ext>
            </a:extLst>
          </p:cNvPr>
          <p:cNvCxnSpPr/>
          <p:nvPr/>
        </p:nvCxnSpPr>
        <p:spPr>
          <a:xfrm flipH="1">
            <a:off x="6034748" y="2123960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C2AA48EE-0924-EBF7-4C71-C4E81F7BEACE}"/>
              </a:ext>
            </a:extLst>
          </p:cNvPr>
          <p:cNvSpPr txBox="1">
            <a:spLocks/>
          </p:cNvSpPr>
          <p:nvPr/>
        </p:nvSpPr>
        <p:spPr>
          <a:xfrm>
            <a:off x="2563098" y="2218028"/>
            <a:ext cx="3054504" cy="419300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DEPÓSITOS A PRAZO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Aplicação de poupança num banco por um período fixo (</a:t>
            </a:r>
            <a:r>
              <a:rPr lang="pt-PT" sz="1400" cap="none" spc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6 ou 12 meses)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Juro (fixo ou variável)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Muito baixo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Capital garantido pelo Fundo de Garantia de Depósitos até 100 mil euros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4C41C-3FD3-A256-DF58-DD62395DAD19}"/>
              </a:ext>
            </a:extLst>
          </p:cNvPr>
          <p:cNvSpPr txBox="1">
            <a:spLocks/>
          </p:cNvSpPr>
          <p:nvPr/>
        </p:nvSpPr>
        <p:spPr>
          <a:xfrm>
            <a:off x="6454272" y="2218028"/>
            <a:ext cx="3236419" cy="428707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1800" b="1" cap="none" spc="0" dirty="0">
                <a:solidFill>
                  <a:srgbClr val="FFC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CERTIFICADOS DE AFORRO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Títulos de dívida pública (Estado)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Juro variável + prémio de permanência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Muito baixo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tratando-se de dívida emitida pelo Estado</a:t>
            </a:r>
          </a:p>
        </p:txBody>
      </p:sp>
    </p:spTree>
    <p:extLst>
      <p:ext uri="{BB962C8B-B14F-4D97-AF65-F5344CB8AC3E}">
        <p14:creationId xmlns:p14="http://schemas.microsoft.com/office/powerpoint/2010/main" val="3218189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390D9-47C2-21D6-83B6-21EAC586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4281B2F-8320-BB32-2F8E-8BC764AA2308}"/>
              </a:ext>
            </a:extLst>
          </p:cNvPr>
          <p:cNvSpPr txBox="1">
            <a:spLocks/>
          </p:cNvSpPr>
          <p:nvPr/>
        </p:nvSpPr>
        <p:spPr>
          <a:xfrm>
            <a:off x="555086" y="1284203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EXEMPLOS DE PRODUTOS DE APLICAÇÃO DA POUPANÇA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A4E954-A25D-3F83-7A7F-ECEEE7E4566E}"/>
              </a:ext>
            </a:extLst>
          </p:cNvPr>
          <p:cNvCxnSpPr/>
          <p:nvPr/>
        </p:nvCxnSpPr>
        <p:spPr>
          <a:xfrm flipH="1">
            <a:off x="4058266" y="2028865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">
            <a:extLst>
              <a:ext uri="{FF2B5EF4-FFF2-40B4-BE49-F238E27FC236}">
                <a16:creationId xmlns:a16="http://schemas.microsoft.com/office/drawing/2014/main" id="{B9FEB483-4D90-CA86-2184-316A59E37ACF}"/>
              </a:ext>
            </a:extLst>
          </p:cNvPr>
          <p:cNvSpPr txBox="1">
            <a:spLocks/>
          </p:cNvSpPr>
          <p:nvPr/>
        </p:nvSpPr>
        <p:spPr>
          <a:xfrm>
            <a:off x="586616" y="1936112"/>
            <a:ext cx="3054504" cy="484814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FUNDOS DE PENSÕES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destinados à poupança de longo prazo. Destinam-se exclusivamente ao financiamento de um ou mais planos de pensões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Os resultados estão dependentes da performance dos ativos. O regime confere um adequado nível de proteção e segurança o que mitiga o risco decorrente dessa performance</a:t>
            </a:r>
            <a:b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Risco: Baixo-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exista capital garantido;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Moderado-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não exista capital garantido, portanto, sujeito às oscilações do mercado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400" cap="none" spc="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0E1E0FF-FFAB-7470-D33E-02BBF419FBA4}"/>
              </a:ext>
            </a:extLst>
          </p:cNvPr>
          <p:cNvSpPr txBox="1">
            <a:spLocks/>
          </p:cNvSpPr>
          <p:nvPr/>
        </p:nvSpPr>
        <p:spPr>
          <a:xfrm>
            <a:off x="4467650" y="1849474"/>
            <a:ext cx="3236419" cy="489729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1800" b="1" cap="none" spc="0" dirty="0">
                <a:solidFill>
                  <a:srgbClr val="FFC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SEGUROS DE CAPITALIZAÇÃO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destinados à poupança de médio prazo. São muito flexíveis, permitindo entregas únicas ou periódicas de valor relativamente reduzido de forma a constituir a poupança desejada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Os resultados podem estar dependentes da performance dos ativos ou de uma taxa fixada pela empresa de seguros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Baixo-</a:t>
            </a:r>
            <a:r>
              <a:rPr lang="pt-PT" sz="1400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Seguros não ligados a fundos de investimento;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Moderado-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Seguros híbridos;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Elevado-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Seguros ligados a fundos de investimento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400" b="1" cap="none" spc="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8C83602-AB4B-E7EE-DAED-24AD45A50392}"/>
              </a:ext>
            </a:extLst>
          </p:cNvPr>
          <p:cNvSpPr txBox="1">
            <a:spLocks/>
          </p:cNvSpPr>
          <p:nvPr/>
        </p:nvSpPr>
        <p:spPr>
          <a:xfrm>
            <a:off x="8596215" y="1877127"/>
            <a:ext cx="3201700" cy="494645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PLANOS DE POUPANÇA REFORMA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destinados à poupança de médio ou longo prazo. Podem contribuir para complementar a reforma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Pode ser garantida ou variável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Baixo-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exista capital garantido;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Moderado-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não exista capital garantido, portanto, sujeito às oscilações do mercado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b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</a:br>
            <a:endParaRPr lang="pt-PT" sz="1400" b="1" cap="none" spc="0" dirty="0">
              <a:solidFill>
                <a:srgbClr val="971E6A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6AF073-AD22-1975-A733-C88AB00D5B65}"/>
              </a:ext>
            </a:extLst>
          </p:cNvPr>
          <p:cNvCxnSpPr/>
          <p:nvPr/>
        </p:nvCxnSpPr>
        <p:spPr>
          <a:xfrm flipH="1">
            <a:off x="8158939" y="2005526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28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5D22-D27D-7EC4-6BE3-93A52725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D6168-13F6-85B8-72CA-05D648493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13278870-D086-0FA4-89D3-94B1EDA8ABA4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A810FCCA-E8B7-A922-851F-811C4B2C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78543CB0-44B9-DB21-992E-7E5F0A69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59D4B17F-F30E-A3F6-21C0-621C7FFE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1B179501-2DBE-040D-2149-761D0C29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68CCA43-2AC4-D139-8EC5-DEAE7B7B8627}"/>
              </a:ext>
            </a:extLst>
          </p:cNvPr>
          <p:cNvSpPr/>
          <p:nvPr/>
        </p:nvSpPr>
        <p:spPr>
          <a:xfrm>
            <a:off x="-245804" y="1397147"/>
            <a:ext cx="12617636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BE9E54-C771-A7A5-6CE7-ED9F3A0A4643}"/>
              </a:ext>
            </a:extLst>
          </p:cNvPr>
          <p:cNvCxnSpPr>
            <a:cxnSpLocks/>
          </p:cNvCxnSpPr>
          <p:nvPr/>
        </p:nvCxnSpPr>
        <p:spPr>
          <a:xfrm>
            <a:off x="1149938" y="3921611"/>
            <a:ext cx="1968081" cy="102148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EABD2A-5C76-D52E-E224-A25C6B8E458E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6274-E745-1140-6B16-96717A18FB53}"/>
              </a:ext>
            </a:extLst>
          </p:cNvPr>
          <p:cNvCxnSpPr>
            <a:cxnSpLocks/>
          </p:cNvCxnSpPr>
          <p:nvPr/>
        </p:nvCxnSpPr>
        <p:spPr>
          <a:xfrm flipV="1">
            <a:off x="1168226" y="2295035"/>
            <a:ext cx="1959785" cy="121657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9695AC2-BC5B-B9CD-2A96-7E6EE8209D1F}"/>
              </a:ext>
            </a:extLst>
          </p:cNvPr>
          <p:cNvSpPr/>
          <p:nvPr/>
        </p:nvSpPr>
        <p:spPr>
          <a:xfrm>
            <a:off x="-375227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Marcador de Posição de Conteúdo 2">
            <a:extLst>
              <a:ext uri="{FF2B5EF4-FFF2-40B4-BE49-F238E27FC236}">
                <a16:creationId xmlns:a16="http://schemas.microsoft.com/office/drawing/2014/main" id="{7BFF688F-25DE-BE33-CE0E-84F9285B27C2}"/>
              </a:ext>
            </a:extLst>
          </p:cNvPr>
          <p:cNvSpPr txBox="1">
            <a:spLocks/>
          </p:cNvSpPr>
          <p:nvPr/>
        </p:nvSpPr>
        <p:spPr>
          <a:xfrm>
            <a:off x="3323052" y="4683270"/>
            <a:ext cx="4461726" cy="831194"/>
          </a:xfrm>
          <a:prstGeom prst="rect">
            <a:avLst/>
          </a:prstGeom>
          <a:solidFill>
            <a:srgbClr val="FFD300"/>
          </a:solidFill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Assinalar o Dia Mundial da Poupança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em todas as escolas do País</a:t>
            </a:r>
          </a:p>
        </p:txBody>
      </p:sp>
      <p:sp>
        <p:nvSpPr>
          <p:cNvPr id="42" name="Marcador de Posição de Conteúdo 2">
            <a:extLst>
              <a:ext uri="{FF2B5EF4-FFF2-40B4-BE49-F238E27FC236}">
                <a16:creationId xmlns:a16="http://schemas.microsoft.com/office/drawing/2014/main" id="{E46C792B-D80F-A316-209B-4E2A439392BB}"/>
              </a:ext>
            </a:extLst>
          </p:cNvPr>
          <p:cNvSpPr txBox="1">
            <a:spLocks/>
          </p:cNvSpPr>
          <p:nvPr/>
        </p:nvSpPr>
        <p:spPr>
          <a:xfrm>
            <a:off x="3563440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Autoridades de Supervisão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(Banco de Portugal, Autoridade de Supervisão de Seguros e de Fundos de Pensões e Comissão de Mercado de Valores Mobiliários)</a:t>
            </a:r>
          </a:p>
        </p:txBody>
      </p:sp>
      <p:sp>
        <p:nvSpPr>
          <p:cNvPr id="43" name="Marcador de Posição de Conteúdo 2">
            <a:extLst>
              <a:ext uri="{FF2B5EF4-FFF2-40B4-BE49-F238E27FC236}">
                <a16:creationId xmlns:a16="http://schemas.microsoft.com/office/drawing/2014/main" id="{525D2453-D5B9-CF6C-79F0-4CC1359CC71E}"/>
              </a:ext>
            </a:extLst>
          </p:cNvPr>
          <p:cNvSpPr txBox="1">
            <a:spLocks/>
          </p:cNvSpPr>
          <p:nvPr/>
        </p:nvSpPr>
        <p:spPr>
          <a:xfrm>
            <a:off x="3281775" y="1731030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8CE2D3-F6DE-5282-95FE-306F10219D4C}"/>
              </a:ext>
            </a:extLst>
          </p:cNvPr>
          <p:cNvGrpSpPr/>
          <p:nvPr/>
        </p:nvGrpSpPr>
        <p:grpSpPr>
          <a:xfrm>
            <a:off x="-9055" y="3241779"/>
            <a:ext cx="2670236" cy="794211"/>
            <a:chOff x="-9055" y="3204673"/>
            <a:chExt cx="2670236" cy="794211"/>
          </a:xfrm>
        </p:grpSpPr>
        <p:sp>
          <p:nvSpPr>
            <p:cNvPr id="45" name="Marcador de Posição de Conteúdo 2">
              <a:extLst>
                <a:ext uri="{FF2B5EF4-FFF2-40B4-BE49-F238E27FC236}">
                  <a16:creationId xmlns:a16="http://schemas.microsoft.com/office/drawing/2014/main" id="{75C0AB8A-5C01-14A5-33F5-1E471B638112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OBJETIVOS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E77ADF-604F-EBE7-500E-D193EDBCAE36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E0E1A8-E496-AAF4-393F-22A58114D612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">
            <a:extLst>
              <a:ext uri="{FF2B5EF4-FFF2-40B4-BE49-F238E27FC236}">
                <a16:creationId xmlns:a16="http://schemas.microsoft.com/office/drawing/2014/main" id="{E2690D41-AC63-61D9-B4AF-5C57E3F4705D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9" name="Graphic 5" descr="Pin with solid fill">
            <a:extLst>
              <a:ext uri="{FF2B5EF4-FFF2-40B4-BE49-F238E27FC236}">
                <a16:creationId xmlns:a16="http://schemas.microsoft.com/office/drawing/2014/main" id="{E09DAC02-0ADA-E170-93FF-1302ACE2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Marcador de Posição de Conteúdo 2">
            <a:extLst>
              <a:ext uri="{FF2B5EF4-FFF2-40B4-BE49-F238E27FC236}">
                <a16:creationId xmlns:a16="http://schemas.microsoft.com/office/drawing/2014/main" id="{A78D827F-1A9D-8643-4E90-984C7BC4B02D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471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390D9-47C2-21D6-83B6-21EAC586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4281B2F-8320-BB32-2F8E-8BC764AA2308}"/>
              </a:ext>
            </a:extLst>
          </p:cNvPr>
          <p:cNvSpPr txBox="1">
            <a:spLocks/>
          </p:cNvSpPr>
          <p:nvPr/>
        </p:nvSpPr>
        <p:spPr>
          <a:xfrm>
            <a:off x="543071" y="1296561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EXEMPLOS DE PRODUTOS DE APLICAÇÃO DA POUPANÇA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A4E954-A25D-3F83-7A7F-ECEEE7E4566E}"/>
              </a:ext>
            </a:extLst>
          </p:cNvPr>
          <p:cNvCxnSpPr/>
          <p:nvPr/>
        </p:nvCxnSpPr>
        <p:spPr>
          <a:xfrm flipH="1">
            <a:off x="4058266" y="2028865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">
            <a:extLst>
              <a:ext uri="{FF2B5EF4-FFF2-40B4-BE49-F238E27FC236}">
                <a16:creationId xmlns:a16="http://schemas.microsoft.com/office/drawing/2014/main" id="{B9FEB483-4D90-CA86-2184-316A59E37ACF}"/>
              </a:ext>
            </a:extLst>
          </p:cNvPr>
          <p:cNvSpPr txBox="1">
            <a:spLocks/>
          </p:cNvSpPr>
          <p:nvPr/>
        </p:nvSpPr>
        <p:spPr>
          <a:xfrm>
            <a:off x="586616" y="2122933"/>
            <a:ext cx="3054504" cy="419300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AÇÕES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Participação no capital de uma empresa como acionista.</a:t>
            </a:r>
            <a:r>
              <a:rPr lang="pt-PT" sz="1400" b="1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Associada à evolução do valor da empresa no mercado + eventual distribuição de dividendos.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Elevado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Sem garantia de capital. As ações podem perder valor por fatores internos (ex.: má gestão) ou externos (ex.: contexto económico)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0E1E0FF-FFAB-7470-D33E-02BBF419FBA4}"/>
              </a:ext>
            </a:extLst>
          </p:cNvPr>
          <p:cNvSpPr txBox="1">
            <a:spLocks/>
          </p:cNvSpPr>
          <p:nvPr/>
        </p:nvSpPr>
        <p:spPr>
          <a:xfrm>
            <a:off x="4477790" y="2122933"/>
            <a:ext cx="3236419" cy="428707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1800" b="1" cap="none" spc="0" dirty="0">
                <a:solidFill>
                  <a:srgbClr val="FFC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OBRIGAÇÕES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Títulos de dívida emitidos por entidades públicas ou privadas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Juros pagos regularmente + ganhos ou perdas de capital se a venda ocorrer antes do vencimento da obrigação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Moderado.</a:t>
            </a:r>
            <a:r>
              <a:rPr lang="pt-PT" sz="1400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Capital garantido por quem emite a obrigação no momento do vencimento da obrigação</a:t>
            </a:r>
            <a:endParaRPr lang="pt-PT" sz="1400" b="1" cap="none" spc="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8C83602-AB4B-E7EE-DAED-24AD45A50392}"/>
              </a:ext>
            </a:extLst>
          </p:cNvPr>
          <p:cNvSpPr txBox="1">
            <a:spLocks/>
          </p:cNvSpPr>
          <p:nvPr/>
        </p:nvSpPr>
        <p:spPr>
          <a:xfrm>
            <a:off x="8606047" y="2122933"/>
            <a:ext cx="3201700" cy="419300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FUNDOS DE INVESTIMENTO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Carteiras de investimento, geridas por profissionais, que aplicam o dinheiro em ações, obrigações ou outros ativos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Associada à evolução dos valor dos ativos que compõem o fundo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Moderado.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Sem capital garantido. Está sujeito a oscilações do mercado dos ativos nos quais as poupanças são aplicadas, apesar de ser tendencialmente diversificado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6AF073-AD22-1975-A733-C88AB00D5B65}"/>
              </a:ext>
            </a:extLst>
          </p:cNvPr>
          <p:cNvCxnSpPr/>
          <p:nvPr/>
        </p:nvCxnSpPr>
        <p:spPr>
          <a:xfrm flipH="1">
            <a:off x="8158939" y="2005526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48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D7873-CF49-20C3-8D32-32EE9C71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2E4972C-7440-F309-7450-DE8C179BFA05}"/>
              </a:ext>
            </a:extLst>
          </p:cNvPr>
          <p:cNvSpPr txBox="1">
            <a:spLocks/>
          </p:cNvSpPr>
          <p:nvPr/>
        </p:nvSpPr>
        <p:spPr>
          <a:xfrm>
            <a:off x="720000" y="1898999"/>
            <a:ext cx="5400000" cy="306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3200" b="1" dirty="0">
              <a:solidFill>
                <a:schemeClr val="bg1"/>
              </a:solidFill>
            </a:endParaRPr>
          </a:p>
          <a:p>
            <a:endParaRPr lang="pt-PT" sz="3200" b="1" dirty="0">
              <a:solidFill>
                <a:schemeClr val="bg1"/>
              </a:solidFill>
            </a:endParaRPr>
          </a:p>
          <a:p>
            <a:pPr lvl="1"/>
            <a:r>
              <a:rPr lang="pt-PT" sz="3200" b="1" dirty="0">
                <a:solidFill>
                  <a:schemeClr val="bg1"/>
                </a:solidFill>
              </a:rPr>
              <a:t>CUIDADOS A TER</a:t>
            </a:r>
          </a:p>
          <a:p>
            <a:pPr lvl="1"/>
            <a:r>
              <a:rPr lang="pt-PT" sz="3200" b="1" dirty="0">
                <a:solidFill>
                  <a:schemeClr val="bg1"/>
                </a:solidFill>
              </a:rPr>
              <a:t>NA APLICAÇÃO</a:t>
            </a:r>
            <a:br>
              <a:rPr lang="pt-PT" sz="3200" b="1" dirty="0">
                <a:solidFill>
                  <a:schemeClr val="bg1"/>
                </a:solidFill>
              </a:rPr>
            </a:br>
            <a:r>
              <a:rPr lang="pt-PT" sz="3200" b="1" dirty="0">
                <a:solidFill>
                  <a:schemeClr val="bg1"/>
                </a:solidFill>
              </a:rPr>
              <a:t>DA POUPANÇA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72CFF32-6F3F-929E-F8B9-EE807BAC47AE}"/>
              </a:ext>
            </a:extLst>
          </p:cNvPr>
          <p:cNvSpPr txBox="1">
            <a:spLocks/>
          </p:cNvSpPr>
          <p:nvPr/>
        </p:nvSpPr>
        <p:spPr>
          <a:xfrm>
            <a:off x="6531409" y="2745923"/>
            <a:ext cx="4926821" cy="1020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Definir o nosso </a:t>
            </a: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perfil relativamente ao risco 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(conservador, moderado e agressivo ou arrojado)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5BB564F1-F9BA-C7C9-2052-73A7A0843460}"/>
              </a:ext>
            </a:extLst>
          </p:cNvPr>
          <p:cNvSpPr txBox="1">
            <a:spLocks/>
          </p:cNvSpPr>
          <p:nvPr/>
        </p:nvSpPr>
        <p:spPr>
          <a:xfrm>
            <a:off x="6531408" y="4035485"/>
            <a:ext cx="4926821" cy="630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Conhecer os </a:t>
            </a: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financeiros </a:t>
            </a:r>
            <a:r>
              <a:rPr kumimoji="0" lang="pt-P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disponíveis no setor financeiro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84B76FE2-C726-D82E-632C-8DE6A34FEED5}"/>
              </a:ext>
            </a:extLst>
          </p:cNvPr>
          <p:cNvSpPr txBox="1">
            <a:spLocks/>
          </p:cNvSpPr>
          <p:nvPr/>
        </p:nvSpPr>
        <p:spPr>
          <a:xfrm>
            <a:off x="6531407" y="5075418"/>
            <a:ext cx="4926821" cy="1020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Diversificar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 aplicação da poupança em diferentes produtos financeiros (diversificação do risco)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A7891F00-ABC5-6883-012A-901BAC236B19}"/>
              </a:ext>
            </a:extLst>
          </p:cNvPr>
          <p:cNvSpPr txBox="1">
            <a:spLocks/>
          </p:cNvSpPr>
          <p:nvPr/>
        </p:nvSpPr>
        <p:spPr>
          <a:xfrm>
            <a:off x="6545179" y="1205607"/>
            <a:ext cx="4926821" cy="13932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Definir os nossos </a:t>
            </a: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objetivos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(ex.: criar um fundo de emergência, alcançar metas de curto/médio/longo prazo ou aumentar </a:t>
            </a:r>
            <a:r>
              <a:rPr lang="pt-PT" sz="19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 nível de riqueza acumulada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PT" sz="19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F2973F82-8107-8FDA-D1AD-FE27E24B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3643" y="3252250"/>
            <a:ext cx="1503602" cy="15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5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36825F-157D-A5BD-565C-A6B5D38D88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EXERCÍCIOS</a:t>
            </a:r>
            <a:endParaRPr lang="pt-P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29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E39C14-F794-F154-D9A6-F85CCA611A4C}"/>
              </a:ext>
            </a:extLst>
          </p:cNvPr>
          <p:cNvSpPr txBox="1">
            <a:spLocks/>
          </p:cNvSpPr>
          <p:nvPr/>
        </p:nvSpPr>
        <p:spPr>
          <a:xfrm>
            <a:off x="565029" y="2318312"/>
            <a:ext cx="5724000" cy="3674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QUANTO PRECISO DE POUPAR REGULARMENTE PARA CHEGAR AO MEU OBJETIVO?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25AC2D8-3036-2524-BAAD-F6ADE32DD64E}"/>
              </a:ext>
            </a:extLst>
          </p:cNvPr>
          <p:cNvSpPr txBox="1">
            <a:spLocks/>
          </p:cNvSpPr>
          <p:nvPr/>
        </p:nvSpPr>
        <p:spPr>
          <a:xfrm>
            <a:off x="6656031" y="740180"/>
            <a:ext cx="4440137" cy="44668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 Francisco quer </a:t>
            </a: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comprar uma bicicleta 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 custa </a:t>
            </a: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150 €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no prazo de 2 anos.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QUANTO TERÁ QUE POUPAR O FRANCISCO MENSALMENTE?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 anos = 24 meses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Custo da bicicleta = 150 €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3175D8-D807-B589-6E63-613D51F9DF76}"/>
              </a:ext>
            </a:extLst>
          </p:cNvPr>
          <p:cNvGrpSpPr/>
          <p:nvPr/>
        </p:nvGrpSpPr>
        <p:grpSpPr>
          <a:xfrm>
            <a:off x="6850506" y="4968441"/>
            <a:ext cx="3161580" cy="477144"/>
            <a:chOff x="6172200" y="5670378"/>
            <a:chExt cx="3130061" cy="477144"/>
          </a:xfrm>
          <a:solidFill>
            <a:srgbClr val="FFC000"/>
          </a:solidFill>
        </p:grpSpPr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id="{8B490BDC-1EEB-9707-2824-3FAD4716B50F}"/>
                </a:ext>
              </a:extLst>
            </p:cNvPr>
            <p:cNvSpPr/>
            <p:nvPr/>
          </p:nvSpPr>
          <p:spPr>
            <a:xfrm>
              <a:off x="6172200" y="5670378"/>
              <a:ext cx="3130061" cy="4771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A471FE-AE4C-521F-7B07-676BDA512D1C}"/>
                    </a:ext>
                  </a:extLst>
                </p:cNvPr>
                <p:cNvSpPr txBox="1"/>
                <p:nvPr/>
              </p:nvSpPr>
              <p:spPr>
                <a:xfrm>
                  <a:off x="6290621" y="5704888"/>
                  <a:ext cx="3011640" cy="3883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  <a:spcBef>
                      <a:spcPts val="1000"/>
                    </a:spcBef>
                  </a:pPr>
                  <a:r>
                    <a:rPr lang="pt-PT" b="1">
                      <a:solidFill>
                        <a:schemeClr val="bg1"/>
                      </a:solidFill>
                    </a:rPr>
                    <a:t>150 € </a:t>
                  </a:r>
                  <a14:m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</m:oMath>
                  </a14:m>
                  <a:r>
                    <a:rPr lang="pt-PT" b="1">
                      <a:solidFill>
                        <a:schemeClr val="bg1"/>
                      </a:solidFill>
                    </a:rPr>
                    <a:t> 24 meses = 6,25 €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A471FE-AE4C-521F-7B07-676BDA512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0621" y="5704888"/>
                  <a:ext cx="3011640" cy="388376"/>
                </a:xfrm>
                <a:prstGeom prst="rect">
                  <a:avLst/>
                </a:prstGeom>
                <a:blipFill>
                  <a:blip r:embed="rId3"/>
                  <a:stretch>
                    <a:fillRect l="-601" t="-6349" r="-601" b="-23810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 descr="A yellow and red bicycle&#10;&#10;AI-generated content may be incorrect.">
            <a:extLst>
              <a:ext uri="{FF2B5EF4-FFF2-40B4-BE49-F238E27FC236}">
                <a16:creationId xmlns:a16="http://schemas.microsoft.com/office/drawing/2014/main" id="{11CEB9E2-2A99-37FD-E8C4-3E283754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568" flipH="1">
            <a:off x="3372279" y="4183450"/>
            <a:ext cx="2524270" cy="25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131D1B2E-95A3-EAD6-7FED-E912FEC68901}"/>
              </a:ext>
            </a:extLst>
          </p:cNvPr>
          <p:cNvSpPr/>
          <p:nvPr/>
        </p:nvSpPr>
        <p:spPr>
          <a:xfrm>
            <a:off x="1208361" y="4247969"/>
            <a:ext cx="10308077" cy="214308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12">
                <a:extLst>
                  <a:ext uri="{FF2B5EF4-FFF2-40B4-BE49-F238E27FC236}">
                    <a16:creationId xmlns:a16="http://schemas.microsoft.com/office/drawing/2014/main" id="{EEECB57B-5A50-E6C2-4F6D-4F53C0041E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6905" y="4384585"/>
                <a:ext cx="8998189" cy="200646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4000"/>
                  </a:lnSpc>
                  <a:spcAft>
                    <a:spcPts val="1000"/>
                  </a:spcAft>
                  <a:buNone/>
                </a:pPr>
                <a:r>
                  <a:rPr lang="pt-PT" sz="1800" b="1" dirty="0">
                    <a:solidFill>
                      <a:schemeClr val="bg1"/>
                    </a:solidFill>
                  </a:rPr>
                  <a:t>Quanto recebe de juros o Tomás ao fim de um ano?</a:t>
                </a:r>
              </a:p>
              <a:p>
                <a:pPr marL="457200" lvl="1" indent="0" algn="ctr">
                  <a:lnSpc>
                    <a:spcPct val="114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150 € x 1% = 1,50 €   (taxa de juro)</a:t>
                </a:r>
              </a:p>
              <a:p>
                <a:pPr marL="457200" lvl="1" indent="0" algn="ctr">
                  <a:lnSpc>
                    <a:spcPct val="114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400" dirty="0">
                    <a:solidFill>
                      <a:schemeClr val="bg1"/>
                    </a:solidFill>
                  </a:rPr>
                  <a:t>ou</a:t>
                </a:r>
              </a:p>
              <a:p>
                <a:pPr marL="457200" lvl="1" indent="0" algn="ctr">
                  <a:lnSpc>
                    <a:spcPct val="114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150 €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4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4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PT" sz="14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1,50 € </a:t>
                </a:r>
              </a:p>
            </p:txBody>
          </p:sp>
        </mc:Choice>
        <mc:Fallback xmlns="">
          <p:sp>
            <p:nvSpPr>
              <p:cNvPr id="3" name="Text Placeholder 12">
                <a:extLst>
                  <a:ext uri="{FF2B5EF4-FFF2-40B4-BE49-F238E27FC236}">
                    <a16:creationId xmlns:a16="http://schemas.microsoft.com/office/drawing/2014/main" id="{EEECB57B-5A50-E6C2-4F6D-4F53C0041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05" y="4384585"/>
                <a:ext cx="8998189" cy="2006466"/>
              </a:xfrm>
              <a:prstGeom prst="rect">
                <a:avLst/>
              </a:prstGeom>
              <a:blipFill>
                <a:blip r:embed="rId3"/>
                <a:stretch>
                  <a:fillRect t="-91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lha de Discurso: Oval 15">
            <a:extLst>
              <a:ext uri="{FF2B5EF4-FFF2-40B4-BE49-F238E27FC236}">
                <a16:creationId xmlns:a16="http://schemas.microsoft.com/office/drawing/2014/main" id="{7D56D849-0730-7A5B-D4FB-EFA78725692B}"/>
              </a:ext>
            </a:extLst>
          </p:cNvPr>
          <p:cNvSpPr/>
          <p:nvPr/>
        </p:nvSpPr>
        <p:spPr>
          <a:xfrm>
            <a:off x="2965963" y="1305824"/>
            <a:ext cx="2827291" cy="2548431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bg1"/>
                </a:solidFill>
              </a:rPr>
              <a:t>DURANTE O ANO CONSEGUI POUPAR </a:t>
            </a:r>
            <a:r>
              <a:rPr lang="pt-PT" sz="1400" b="1" dirty="0">
                <a:solidFill>
                  <a:srgbClr val="B4225F"/>
                </a:solidFill>
              </a:rPr>
              <a:t>150 €</a:t>
            </a:r>
            <a:r>
              <a:rPr lang="pt-PT" sz="1400" b="1" dirty="0">
                <a:solidFill>
                  <a:schemeClr val="bg1"/>
                </a:solidFill>
              </a:rPr>
              <a:t>. AGORA VOU APLICÁ-LO NUMA CONTA POUPANÇA A UMA TAXA ANUAL DE </a:t>
            </a:r>
            <a:r>
              <a:rPr lang="pt-PT" sz="1400" b="1" dirty="0">
                <a:solidFill>
                  <a:srgbClr val="B4225F"/>
                </a:solidFill>
              </a:rPr>
              <a:t>1%</a:t>
            </a:r>
            <a:r>
              <a:rPr lang="pt-PT" sz="1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E7817-E749-3065-E8C4-027B12BA3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53" l="9143" r="89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6502" y="1177408"/>
            <a:ext cx="995065" cy="30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D5AC5-724A-588A-28C0-168E87901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62B6E9EB-3FAC-F15E-F9F0-C5926D4DE9C8}"/>
              </a:ext>
            </a:extLst>
          </p:cNvPr>
          <p:cNvSpPr/>
          <p:nvPr/>
        </p:nvSpPr>
        <p:spPr>
          <a:xfrm>
            <a:off x="1208361" y="4247969"/>
            <a:ext cx="10308077" cy="214308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972EB5D-CAD1-3C0F-AAE5-6194EB15BD91}"/>
              </a:ext>
            </a:extLst>
          </p:cNvPr>
          <p:cNvSpPr txBox="1">
            <a:spLocks/>
          </p:cNvSpPr>
          <p:nvPr/>
        </p:nvSpPr>
        <p:spPr>
          <a:xfrm>
            <a:off x="1596905" y="4384585"/>
            <a:ext cx="8998189" cy="20064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chemeClr val="bg1"/>
                </a:solidFill>
              </a:rPr>
              <a:t>Quanto terá na conta poupança o Tomás ao fim de cinco anos?</a:t>
            </a:r>
          </a:p>
          <a:p>
            <a:pPr marL="457200" lvl="1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150 € x (1+0,01)^5 = 157,65 € (taxa de juro composta)</a:t>
            </a:r>
          </a:p>
          <a:p>
            <a:pPr marL="0" indent="0" algn="ctr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chemeClr val="bg1"/>
                </a:solidFill>
              </a:rPr>
              <a:t>Qual o valor dos juros que o Tomás acumulou em cinco anos?</a:t>
            </a:r>
          </a:p>
          <a:p>
            <a:pPr marL="457200" lvl="1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7,65 €</a:t>
            </a:r>
            <a:endParaRPr lang="pt-PT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Bolha de Discurso: Oval 15">
            <a:extLst>
              <a:ext uri="{FF2B5EF4-FFF2-40B4-BE49-F238E27FC236}">
                <a16:creationId xmlns:a16="http://schemas.microsoft.com/office/drawing/2014/main" id="{0D4113AE-2058-0665-28FD-3FD2C7E93B02}"/>
              </a:ext>
            </a:extLst>
          </p:cNvPr>
          <p:cNvSpPr/>
          <p:nvPr/>
        </p:nvSpPr>
        <p:spPr>
          <a:xfrm>
            <a:off x="2965963" y="1305824"/>
            <a:ext cx="2827291" cy="2548431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bg1"/>
                </a:solidFill>
              </a:rPr>
              <a:t>DURANTE O ANO CONSEGUI POUPAR </a:t>
            </a:r>
            <a:r>
              <a:rPr lang="pt-PT" sz="1400" b="1" dirty="0">
                <a:solidFill>
                  <a:srgbClr val="B4225F"/>
                </a:solidFill>
              </a:rPr>
              <a:t>150 €</a:t>
            </a:r>
            <a:r>
              <a:rPr lang="pt-PT" sz="1400" b="1" dirty="0">
                <a:solidFill>
                  <a:schemeClr val="bg1"/>
                </a:solidFill>
              </a:rPr>
              <a:t>. AGORA VOU APLICÁ-LO NUMA CONTA POUPANÇA A UMA TAXA ANUAL DE </a:t>
            </a:r>
            <a:r>
              <a:rPr lang="pt-PT" sz="1400" b="1" dirty="0">
                <a:solidFill>
                  <a:srgbClr val="B4225F"/>
                </a:solidFill>
              </a:rPr>
              <a:t>1%</a:t>
            </a:r>
            <a:r>
              <a:rPr lang="pt-PT" sz="1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EE02B-2D58-C6A3-1CA8-DBAD4E288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3" l="9143" r="89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6502" y="1177408"/>
            <a:ext cx="995065" cy="300225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EBC6C70-1130-D135-BCDA-6CC6ADC35827}"/>
              </a:ext>
            </a:extLst>
          </p:cNvPr>
          <p:cNvSpPr txBox="1">
            <a:spLocks/>
          </p:cNvSpPr>
          <p:nvPr/>
        </p:nvSpPr>
        <p:spPr>
          <a:xfrm rot="10800000">
            <a:off x="5918369" y="1784709"/>
            <a:ext cx="5186168" cy="1665199"/>
          </a:xfrm>
          <a:prstGeom prst="rect">
            <a:avLst/>
          </a:prstGeom>
          <a:solidFill>
            <a:schemeClr val="accent3">
              <a:lumMod val="60000"/>
              <a:lumOff val="40000"/>
              <a:alpha val="12157"/>
            </a:schemeClr>
          </a:solidFill>
        </p:spPr>
        <p:txBody>
          <a:bodyPr vert="horz" wrap="square" lIns="180000" tIns="180000" rIns="180000" bIns="180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CBCC1-631E-4896-2895-09D98AABCC64}"/>
              </a:ext>
            </a:extLst>
          </p:cNvPr>
          <p:cNvCxnSpPr>
            <a:cxnSpLocks/>
          </p:cNvCxnSpPr>
          <p:nvPr/>
        </p:nvCxnSpPr>
        <p:spPr>
          <a:xfrm flipV="1">
            <a:off x="5922963" y="1777766"/>
            <a:ext cx="0" cy="1665201"/>
          </a:xfrm>
          <a:prstGeom prst="line">
            <a:avLst/>
          </a:prstGeom>
          <a:solidFill>
            <a:schemeClr val="accent2">
              <a:alpha val="12157"/>
            </a:schemeClr>
          </a:solidFill>
          <a:ln w="508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353935-EED1-FF8D-5825-92F71DEDCA5C}"/>
              </a:ext>
            </a:extLst>
          </p:cNvPr>
          <p:cNvSpPr txBox="1"/>
          <p:nvPr/>
        </p:nvSpPr>
        <p:spPr>
          <a:xfrm>
            <a:off x="6033285" y="1858671"/>
            <a:ext cx="5186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Os juros podem permitir ou não a capitalização de juros:</a:t>
            </a:r>
            <a:b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b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- Quando existe capitalização de juros (</a:t>
            </a: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juro composto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 significa que os juros pagos são acrescentados ao valor aplicado no depósito a prazo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- Quando não há capitalização (</a:t>
            </a: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juro simples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), os juros são normalmente pagos na conta de depósito à ordem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745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2B17-2476-6868-CA72-B7D7A1FC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7B541D-A62C-8CDE-98AE-1A29EBD6709D}"/>
              </a:ext>
            </a:extLst>
          </p:cNvPr>
          <p:cNvSpPr txBox="1">
            <a:spLocks/>
          </p:cNvSpPr>
          <p:nvPr/>
        </p:nvSpPr>
        <p:spPr>
          <a:xfrm>
            <a:off x="560298" y="2320919"/>
            <a:ext cx="5724000" cy="3674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COMO CALCULO O JURO BRUTO DA CONTA DE DEPÓSITO A PRAZO?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0CA052A-7BB1-DC8F-7179-C05EFC69ED2E}"/>
              </a:ext>
            </a:extLst>
          </p:cNvPr>
          <p:cNvSpPr txBox="1">
            <a:spLocks/>
          </p:cNvSpPr>
          <p:nvPr/>
        </p:nvSpPr>
        <p:spPr>
          <a:xfrm>
            <a:off x="6108116" y="897328"/>
            <a:ext cx="5384517" cy="53931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 Francisco já tem 2.000 € na sua conta de depósito a prazo, que oferece uma taxa de juro anual de </a:t>
            </a:r>
            <a:r>
              <a:rPr lang="pt-PT" sz="19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2%.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QUAL O VALOR DO JURO BRUTO (ANTES DE IMPOSTOS) QUE VENCERÁ NO PRÓXIMO ANO?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MONTANTE = 2.000 €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TAXA DE JURO = 2%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CA5532-9F4D-27B7-15E6-C84A18D44914}"/>
              </a:ext>
            </a:extLst>
          </p:cNvPr>
          <p:cNvGrpSpPr/>
          <p:nvPr/>
        </p:nvGrpSpPr>
        <p:grpSpPr>
          <a:xfrm>
            <a:off x="7219584" y="5594903"/>
            <a:ext cx="3161580" cy="477144"/>
            <a:chOff x="6172200" y="5670378"/>
            <a:chExt cx="3130061" cy="477144"/>
          </a:xfrm>
          <a:solidFill>
            <a:srgbClr val="FFC000"/>
          </a:solidFill>
        </p:grpSpPr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C074188C-B4A1-509A-D91B-68A235FB6183}"/>
                </a:ext>
              </a:extLst>
            </p:cNvPr>
            <p:cNvSpPr/>
            <p:nvPr/>
          </p:nvSpPr>
          <p:spPr>
            <a:xfrm>
              <a:off x="6172200" y="5670378"/>
              <a:ext cx="3130061" cy="4771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8C1FA13-248B-33BD-917A-AEFE0079F1AE}"/>
                    </a:ext>
                  </a:extLst>
                </p:cNvPr>
                <p:cNvSpPr txBox="1"/>
                <p:nvPr/>
              </p:nvSpPr>
              <p:spPr>
                <a:xfrm>
                  <a:off x="6231410" y="5714762"/>
                  <a:ext cx="3011640" cy="3883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  <a:spcBef>
                      <a:spcPts val="1000"/>
                    </a:spcBef>
                  </a:pPr>
                  <a:r>
                    <a:rPr lang="pt-PT" b="1" dirty="0">
                      <a:solidFill>
                        <a:schemeClr val="bg1"/>
                      </a:solidFill>
                      <a:latin typeface="+mj-lt"/>
                    </a:rPr>
                    <a:t>2000 € </a:t>
                  </a:r>
                  <a14:m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pt-PT" b="1" dirty="0">
                      <a:solidFill>
                        <a:schemeClr val="bg1"/>
                      </a:solidFill>
                      <a:latin typeface="+mj-lt"/>
                    </a:rPr>
                    <a:t> 2% = 40 €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8C1FA13-248B-33BD-917A-AEFE0079F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1410" y="5714762"/>
                  <a:ext cx="3011640" cy="388376"/>
                </a:xfrm>
                <a:prstGeom prst="rect">
                  <a:avLst/>
                </a:prstGeom>
                <a:blipFill>
                  <a:blip r:embed="rId2"/>
                  <a:stretch>
                    <a:fillRect t="-6250" b="-21875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400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4ADB4-91FC-9728-3140-478147A0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77B9DD0-4F62-C223-9B45-FD0D84E180FA}"/>
              </a:ext>
            </a:extLst>
          </p:cNvPr>
          <p:cNvSpPr txBox="1">
            <a:spLocks/>
          </p:cNvSpPr>
          <p:nvPr/>
        </p:nvSpPr>
        <p:spPr>
          <a:xfrm>
            <a:off x="551588" y="2321325"/>
            <a:ext cx="5724000" cy="3674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COMO CALCULO O JURO LÍQUIDO DA CONTA DE DEPÓSITO A PRAZO?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FEA8C82-51B1-EF5B-9D85-14CFA2E220FC}"/>
              </a:ext>
            </a:extLst>
          </p:cNvPr>
          <p:cNvSpPr txBox="1">
            <a:spLocks/>
          </p:cNvSpPr>
          <p:nvPr/>
        </p:nvSpPr>
        <p:spPr>
          <a:xfrm>
            <a:off x="6108116" y="897328"/>
            <a:ext cx="5384517" cy="53931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 Francisco sabe que a taxa de imposto a que está sujeita a taxa de juro é de </a:t>
            </a: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28%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QUAL O VALOR DO JURO LÍQUIDO (APÓS IMPOSTOS) QUE O FRANCISCO RECEBERÁ NO PRÓXIMO ANO?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JURO BRUTO = 40 €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VALOR DO IMPOSTO = 40€ X 28% = 11,2 €</a:t>
            </a:r>
            <a:endParaRPr lang="pt-PT" sz="1900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EEADBB-F292-E267-134D-94C1225DADE7}"/>
              </a:ext>
            </a:extLst>
          </p:cNvPr>
          <p:cNvGrpSpPr/>
          <p:nvPr/>
        </p:nvGrpSpPr>
        <p:grpSpPr>
          <a:xfrm>
            <a:off x="7285572" y="5510061"/>
            <a:ext cx="3161580" cy="477144"/>
            <a:chOff x="6172200" y="5670378"/>
            <a:chExt cx="3130061" cy="477144"/>
          </a:xfrm>
          <a:solidFill>
            <a:srgbClr val="FFC000"/>
          </a:solidFill>
        </p:grpSpPr>
        <p:sp>
          <p:nvSpPr>
            <p:cNvPr id="4" name="Rounded Rectangle 19">
              <a:extLst>
                <a:ext uri="{FF2B5EF4-FFF2-40B4-BE49-F238E27FC236}">
                  <a16:creationId xmlns:a16="http://schemas.microsoft.com/office/drawing/2014/main" id="{AF4D5EDB-B107-6632-6779-30E7F4FBFDCC}"/>
                </a:ext>
              </a:extLst>
            </p:cNvPr>
            <p:cNvSpPr/>
            <p:nvPr/>
          </p:nvSpPr>
          <p:spPr>
            <a:xfrm>
              <a:off x="6172200" y="5670378"/>
              <a:ext cx="3130061" cy="4771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A9FC66-6586-4BF4-832B-08B3434B0ECE}"/>
                </a:ext>
              </a:extLst>
            </p:cNvPr>
            <p:cNvSpPr txBox="1"/>
            <p:nvPr/>
          </p:nvSpPr>
          <p:spPr>
            <a:xfrm>
              <a:off x="6231410" y="5714762"/>
              <a:ext cx="3011640" cy="3883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Bef>
                  <a:spcPts val="1000"/>
                </a:spcBef>
              </a:pPr>
              <a:r>
                <a:rPr lang="pt-PT" b="1" dirty="0">
                  <a:solidFill>
                    <a:schemeClr val="bg1"/>
                  </a:solidFill>
                  <a:latin typeface="+mj-lt"/>
                </a:rPr>
                <a:t>40 € − 𝟏𝟏,𝟐 € = 28,80 €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2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7197C-7B28-DAC6-C843-0FB70E9A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221B510B-4125-EEAF-1DB5-F57421DD1497}"/>
              </a:ext>
            </a:extLst>
          </p:cNvPr>
          <p:cNvSpPr txBox="1">
            <a:spLocks/>
          </p:cNvSpPr>
          <p:nvPr/>
        </p:nvSpPr>
        <p:spPr>
          <a:xfrm>
            <a:off x="562450" y="124533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accent2"/>
                </a:solidFill>
              </a:rPr>
              <a:t>ONDE ENCONTRAR MAIS INFORMAÇÃO?</a:t>
            </a:r>
            <a:br>
              <a:rPr lang="pt-PT" sz="3200" b="1" dirty="0">
                <a:solidFill>
                  <a:schemeClr val="accent2"/>
                </a:solidFill>
              </a:rPr>
            </a:br>
            <a:endParaRPr lang="pt-PT" sz="3200" dirty="0">
              <a:solidFill>
                <a:schemeClr val="accent2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38DF9EA-0DE7-4F41-13F7-D47CF51734A3}"/>
              </a:ext>
            </a:extLst>
          </p:cNvPr>
          <p:cNvSpPr txBox="1">
            <a:spLocks/>
          </p:cNvSpPr>
          <p:nvPr/>
        </p:nvSpPr>
        <p:spPr>
          <a:xfrm>
            <a:off x="1625952" y="5303138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hlinkClick r:id="rId3"/>
              </a:rPr>
              <a:t>https://www.todoscontam.pt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AA203A8-5E1D-0926-709C-0600DFA3F9D0}"/>
              </a:ext>
            </a:extLst>
          </p:cNvPr>
          <p:cNvSpPr txBox="1">
            <a:spLocks/>
          </p:cNvSpPr>
          <p:nvPr/>
        </p:nvSpPr>
        <p:spPr>
          <a:xfrm>
            <a:off x="7499216" y="5296768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4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400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https://elearning.todoscontam.pt/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733822-2DA2-39CD-4D7F-801B6AA1AB31}"/>
              </a:ext>
            </a:extLst>
          </p:cNvPr>
          <p:cNvGrpSpPr/>
          <p:nvPr/>
        </p:nvGrpSpPr>
        <p:grpSpPr>
          <a:xfrm>
            <a:off x="622562" y="2420146"/>
            <a:ext cx="5263889" cy="2775785"/>
            <a:chOff x="622562" y="2414573"/>
            <a:chExt cx="5263889" cy="27757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064F3C-DB92-B349-6D4A-5F18F5BD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62" y="2414573"/>
              <a:ext cx="5263889" cy="27757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FDDA6C-2B5B-1111-30D5-6304C54DB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369" y="2521780"/>
              <a:ext cx="3842785" cy="2454206"/>
            </a:xfrm>
            <a:prstGeom prst="rect">
              <a:avLst/>
            </a:prstGeom>
          </p:spPr>
        </p:pic>
      </p:grpSp>
      <p:grpSp>
        <p:nvGrpSpPr>
          <p:cNvPr id="19" name="Agrupar 13">
            <a:extLst>
              <a:ext uri="{FF2B5EF4-FFF2-40B4-BE49-F238E27FC236}">
                <a16:creationId xmlns:a16="http://schemas.microsoft.com/office/drawing/2014/main" id="{4222EAA7-3A22-B1F1-7890-60C615F2E35E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0DEEA5EC-4178-83F6-2C54-0429DF15B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21" name="Picture Placeholder 20">
              <a:extLst>
                <a:ext uri="{FF2B5EF4-FFF2-40B4-BE49-F238E27FC236}">
                  <a16:creationId xmlns:a16="http://schemas.microsoft.com/office/drawing/2014/main" id="{281663BD-4692-D56A-2DBF-60627F521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076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731F-F175-E919-C203-FD5978431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9C700B-723D-3179-6565-79F868505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5" y="2103744"/>
            <a:ext cx="2667108" cy="38569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7C49F-2D18-79EF-3F5F-9C9A5ADB8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573" y="276574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977362-F31E-DB98-B758-94277C5662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407" y="276574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99DAF7-A7AF-FB21-AFA8-CDCDB75F32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66" y="2765740"/>
            <a:ext cx="1678610" cy="2447177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9DD921-664C-8463-BBC1-7E95F4DCF1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418" y="276574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763D3E-4609-B805-B1FE-16763B167D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777" y="2765740"/>
            <a:ext cx="1678610" cy="2447177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DEF9A6DE-CA50-6D55-AF69-5DF395E4B7F2}"/>
              </a:ext>
            </a:extLst>
          </p:cNvPr>
          <p:cNvSpPr txBox="1">
            <a:spLocks/>
          </p:cNvSpPr>
          <p:nvPr/>
        </p:nvSpPr>
        <p:spPr>
          <a:xfrm>
            <a:off x="561500" y="124418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accent2"/>
                </a:solidFill>
              </a:rPr>
              <a:t>CADERNO DE EDUCAÇÃO FINANCEIRA 3</a:t>
            </a:r>
            <a:br>
              <a:rPr lang="pt-PT" sz="3200" b="1" dirty="0">
                <a:solidFill>
                  <a:schemeClr val="accent2"/>
                </a:solidFill>
              </a:rPr>
            </a:br>
            <a:endParaRPr lang="pt-PT" sz="32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786148-8E43-9B28-EEC6-299E847ADD50}"/>
              </a:ext>
            </a:extLst>
          </p:cNvPr>
          <p:cNvSpPr txBox="1"/>
          <p:nvPr/>
        </p:nvSpPr>
        <p:spPr>
          <a:xfrm>
            <a:off x="314597" y="6062481"/>
            <a:ext cx="7760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hlinkClick r:id="rId9"/>
              </a:rPr>
              <a:t>https://www.todoscontam.pt/pt-pt/caderno-de-educacao-financeira-3</a:t>
            </a:r>
            <a:r>
              <a:rPr lang="pt-P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65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707B-B407-B072-DA68-F5BDC21C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5BB94030-7448-4AF0-5FBF-E3C187502FCC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50BCD24-FDD1-6C83-A45D-DAA82B3E7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261A674C-9546-6F79-EDF0-D2C3B9F1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0BC073EF-72CF-77DB-0B8E-8D005376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81BBFC4-EAF8-8462-C03D-A23C51A4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42ECE5-7BD2-E7F1-E803-5A4FB7F00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6D4A15-F3C2-80C8-0CDD-C194B5969D68}"/>
              </a:ext>
            </a:extLst>
          </p:cNvPr>
          <p:cNvSpPr/>
          <p:nvPr/>
        </p:nvSpPr>
        <p:spPr>
          <a:xfrm>
            <a:off x="-245804" y="1425677"/>
            <a:ext cx="12437804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978E4-4F49-453F-6846-3156C0AEBA4A}"/>
              </a:ext>
            </a:extLst>
          </p:cNvPr>
          <p:cNvSpPr/>
          <p:nvPr/>
        </p:nvSpPr>
        <p:spPr>
          <a:xfrm>
            <a:off x="290747" y="1498764"/>
            <a:ext cx="11007003" cy="1518800"/>
          </a:xfrm>
          <a:prstGeom prst="roundRect">
            <a:avLst>
              <a:gd name="adj" fmla="val 50000"/>
            </a:avLst>
          </a:prstGeom>
          <a:solidFill>
            <a:srgbClr val="F2E6DA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548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O Dia Mundial da Poupança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 marca a primeira etapa no trabalho a desenvolver na Dimensão Literacia e Empreendedorismo no âmbito do novo modelo de funcionamento da área curricular de Cidadania e Desenvolvimento</a:t>
            </a:r>
            <a:endParaRPr kumimoji="0" lang="pt-PT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4A8649-F3C3-9B96-0D90-A78ECE05DC73}"/>
              </a:ext>
            </a:extLst>
          </p:cNvPr>
          <p:cNvSpPr>
            <a:spLocks noChangeAspect="1"/>
          </p:cNvSpPr>
          <p:nvPr/>
        </p:nvSpPr>
        <p:spPr>
          <a:xfrm>
            <a:off x="290747" y="1498752"/>
            <a:ext cx="1518545" cy="1518545"/>
          </a:xfrm>
          <a:prstGeom prst="ellipse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E771F-BF23-285A-275B-6398D3F7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86" y="1674291"/>
            <a:ext cx="1167467" cy="1167467"/>
          </a:xfrm>
          <a:prstGeom prst="rect">
            <a:avLst/>
          </a:prstGeom>
        </p:spPr>
      </p:pic>
      <p:cxnSp>
        <p:nvCxnSpPr>
          <p:cNvPr id="11" name="Straight Connector 29">
            <a:extLst>
              <a:ext uri="{FF2B5EF4-FFF2-40B4-BE49-F238E27FC236}">
                <a16:creationId xmlns:a16="http://schemas.microsoft.com/office/drawing/2014/main" id="{C39BBA03-5605-EE0D-3103-BFE73A21B003}"/>
              </a:ext>
            </a:extLst>
          </p:cNvPr>
          <p:cNvCxnSpPr>
            <a:cxnSpLocks/>
          </p:cNvCxnSpPr>
          <p:nvPr/>
        </p:nvCxnSpPr>
        <p:spPr>
          <a:xfrm>
            <a:off x="993813" y="5365883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AB50EB-E63D-9D1F-F3E0-5F3D6A033686}"/>
              </a:ext>
            </a:extLst>
          </p:cNvPr>
          <p:cNvCxnSpPr>
            <a:cxnSpLocks/>
          </p:cNvCxnSpPr>
          <p:nvPr/>
        </p:nvCxnSpPr>
        <p:spPr>
          <a:xfrm>
            <a:off x="1015713" y="3508547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BD8F4A2-B58F-EE6B-2307-46D82AA956E5}"/>
              </a:ext>
            </a:extLst>
          </p:cNvPr>
          <p:cNvSpPr/>
          <p:nvPr/>
        </p:nvSpPr>
        <p:spPr>
          <a:xfrm rot="10800000" flipH="1">
            <a:off x="995834" y="2997668"/>
            <a:ext cx="330507" cy="2952000"/>
          </a:xfrm>
          <a:prstGeom prst="bentArrow">
            <a:avLst>
              <a:gd name="adj1" fmla="val 11686"/>
              <a:gd name="adj2" fmla="val 25000"/>
              <a:gd name="adj3" fmla="val 0"/>
              <a:gd name="adj4" fmla="val 36204"/>
            </a:avLst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E1354-D92F-AA30-43C1-F50CFF027E71}"/>
              </a:ext>
            </a:extLst>
          </p:cNvPr>
          <p:cNvSpPr>
            <a:spLocks noChangeAspect="1"/>
          </p:cNvSpPr>
          <p:nvPr/>
        </p:nvSpPr>
        <p:spPr>
          <a:xfrm>
            <a:off x="1261854" y="5768947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D35C9-93AC-E792-2354-EC25025C23ED}"/>
              </a:ext>
            </a:extLst>
          </p:cNvPr>
          <p:cNvSpPr txBox="1"/>
          <p:nvPr/>
        </p:nvSpPr>
        <p:spPr>
          <a:xfrm>
            <a:off x="1470316" y="3276485"/>
            <a:ext cx="9827433" cy="409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Aulas de Literacia Financeira com foco na poupança em todas as escolas do País…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2AF2C-BB03-F972-F8C8-5BBC637B8EEA}"/>
              </a:ext>
            </a:extLst>
          </p:cNvPr>
          <p:cNvSpPr txBox="1"/>
          <p:nvPr/>
        </p:nvSpPr>
        <p:spPr>
          <a:xfrm>
            <a:off x="1470316" y="5138642"/>
            <a:ext cx="9827433" cy="40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Envolver os Estudantes das Instituições do Ensino Superior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5D12CA-88C5-BE9B-848D-C91FA882C264}"/>
              </a:ext>
            </a:extLst>
          </p:cNvPr>
          <p:cNvSpPr txBox="1"/>
          <p:nvPr/>
        </p:nvSpPr>
        <p:spPr>
          <a:xfrm>
            <a:off x="1459683" y="5629014"/>
            <a:ext cx="9827433" cy="74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Conferências e outros eventos envolvendo professores das Instituições do Ensino Superior e outras entidades, incluindo as Autoridades de Supervisão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E81247F3-1B29-BEF5-05F4-38FC940FDBE4}"/>
              </a:ext>
            </a:extLst>
          </p:cNvPr>
          <p:cNvSpPr/>
          <p:nvPr/>
        </p:nvSpPr>
        <p:spPr>
          <a:xfrm>
            <a:off x="3538890" y="4040013"/>
            <a:ext cx="6146850" cy="744257"/>
          </a:xfrm>
          <a:prstGeom prst="rect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…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dinamizada por estudantes das Instituições do Ensino Superior  em formato sala de aula em colaboração com o Coordenador/Professor de Cidadania e Desenvolvimento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pic>
        <p:nvPicPr>
          <p:cNvPr id="21" name="Graphic 10" descr="User with solid fill">
            <a:extLst>
              <a:ext uri="{FF2B5EF4-FFF2-40B4-BE49-F238E27FC236}">
                <a16:creationId xmlns:a16="http://schemas.microsoft.com/office/drawing/2014/main" id="{401ABACB-C758-581C-D0BA-FD3043CF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8885" y="4349968"/>
            <a:ext cx="381238" cy="376743"/>
          </a:xfrm>
          <a:prstGeom prst="rect">
            <a:avLst/>
          </a:prstGeom>
        </p:spPr>
      </p:pic>
      <p:pic>
        <p:nvPicPr>
          <p:cNvPr id="22" name="Graphic 12" descr="User with solid fill">
            <a:extLst>
              <a:ext uri="{FF2B5EF4-FFF2-40B4-BE49-F238E27FC236}">
                <a16:creationId xmlns:a16="http://schemas.microsoft.com/office/drawing/2014/main" id="{84E46C7B-03A2-1BC3-BA72-8B2A08234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3599" y="4349968"/>
            <a:ext cx="381238" cy="376743"/>
          </a:xfrm>
          <a:prstGeom prst="rect">
            <a:avLst/>
          </a:prstGeom>
        </p:spPr>
      </p:pic>
      <p:pic>
        <p:nvPicPr>
          <p:cNvPr id="23" name="Graphic 13" descr="User with solid fill">
            <a:extLst>
              <a:ext uri="{FF2B5EF4-FFF2-40B4-BE49-F238E27FC236}">
                <a16:creationId xmlns:a16="http://schemas.microsoft.com/office/drawing/2014/main" id="{54C1D4D5-9A6E-53B2-B917-686F03CE1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172" y="4349968"/>
            <a:ext cx="381238" cy="376743"/>
          </a:xfrm>
          <a:prstGeom prst="rect">
            <a:avLst/>
          </a:prstGeom>
        </p:spPr>
      </p:pic>
      <p:pic>
        <p:nvPicPr>
          <p:cNvPr id="24" name="Graphic 23" descr="User with solid fill">
            <a:extLst>
              <a:ext uri="{FF2B5EF4-FFF2-40B4-BE49-F238E27FC236}">
                <a16:creationId xmlns:a16="http://schemas.microsoft.com/office/drawing/2014/main" id="{DF115A45-D4F3-0B67-8B33-B02D9ACB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1528" y="4065813"/>
            <a:ext cx="381238" cy="376743"/>
          </a:xfrm>
          <a:prstGeom prst="rect">
            <a:avLst/>
          </a:prstGeom>
        </p:spPr>
      </p:pic>
      <p:pic>
        <p:nvPicPr>
          <p:cNvPr id="25" name="Graphic 24" descr="User with solid fill">
            <a:extLst>
              <a:ext uri="{FF2B5EF4-FFF2-40B4-BE49-F238E27FC236}">
                <a16:creationId xmlns:a16="http://schemas.microsoft.com/office/drawing/2014/main" id="{4E331A28-3301-1830-DAE6-AFD29690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242" y="4065813"/>
            <a:ext cx="381238" cy="3767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6B1959F-32A0-8CF8-635D-AF96758D2413}"/>
              </a:ext>
            </a:extLst>
          </p:cNvPr>
          <p:cNvSpPr>
            <a:spLocks noChangeAspect="1"/>
          </p:cNvSpPr>
          <p:nvPr/>
        </p:nvSpPr>
        <p:spPr>
          <a:xfrm>
            <a:off x="1277094" y="5290411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8E7C72-91D0-8D49-2386-B7B8DDA8C022}"/>
              </a:ext>
            </a:extLst>
          </p:cNvPr>
          <p:cNvSpPr>
            <a:spLocks noChangeAspect="1"/>
          </p:cNvSpPr>
          <p:nvPr/>
        </p:nvSpPr>
        <p:spPr>
          <a:xfrm>
            <a:off x="1267589" y="3417184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6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3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5ACCC-F39D-BE3D-8EAD-C4552C3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">
            <a:extLst>
              <a:ext uri="{FF2B5EF4-FFF2-40B4-BE49-F238E27FC236}">
                <a16:creationId xmlns:a16="http://schemas.microsoft.com/office/drawing/2014/main" id="{1FBB4DCB-13DA-6E05-5145-D22CCB0B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98999"/>
            <a:ext cx="10751997" cy="3060000"/>
          </a:xfrm>
          <a:solidFill>
            <a:srgbClr val="FFD300">
              <a:alpha val="20000"/>
            </a:srgbClr>
          </a:solidFill>
        </p:spPr>
        <p:txBody>
          <a:bodyPr>
            <a:noAutofit/>
          </a:bodyPr>
          <a:lstStyle/>
          <a:p>
            <a:r>
              <a:rPr lang="pt-PT" sz="2800" i="1" dirty="0"/>
              <a:t>Saber </a:t>
            </a:r>
            <a:r>
              <a:rPr lang="pt-PT" sz="2800" b="1" i="1" dirty="0"/>
              <a:t>gerir dinheiro</a:t>
            </a:r>
            <a:r>
              <a:rPr lang="pt-PT" sz="2800" i="1" dirty="0"/>
              <a:t>, </a:t>
            </a:r>
            <a:r>
              <a:rPr lang="pt-PT" sz="2800" b="1" i="1" dirty="0"/>
              <a:t>compreender decisões económicas </a:t>
            </a:r>
            <a:r>
              <a:rPr lang="pt-PT" sz="2800" i="1" dirty="0"/>
              <a:t>e fazer </a:t>
            </a:r>
            <a:r>
              <a:rPr lang="pt-PT" sz="2800" b="1" i="1" dirty="0"/>
              <a:t>escolhas conscientes</a:t>
            </a:r>
            <a:r>
              <a:rPr lang="pt-PT" sz="2800" i="1" dirty="0"/>
              <a:t>, com o olhar no futuro, são </a:t>
            </a:r>
            <a:r>
              <a:rPr lang="pt-PT" sz="2800" b="1" i="1" dirty="0"/>
              <a:t>competências fundamentais </a:t>
            </a:r>
            <a:r>
              <a:rPr lang="pt-PT" sz="2800" i="1" dirty="0"/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/>
              <a:t>Quanto mais cedo começarmos a desenvolvê-las, mais preparados estaremos para </a:t>
            </a:r>
            <a:r>
              <a:rPr lang="pt-PT" sz="2800" b="1" i="1" dirty="0"/>
              <a:t>enfrentar os desafios do futuro</a:t>
            </a:r>
            <a:r>
              <a:rPr lang="pt-PT" sz="2800" i="1" dirty="0"/>
              <a:t> e </a:t>
            </a:r>
            <a:r>
              <a:rPr lang="pt-PT" sz="2800" b="1" i="1" dirty="0"/>
              <a:t>contribuir para uma sociedade mais equilibrada e sustentável</a:t>
            </a:r>
            <a:r>
              <a:rPr lang="pt-PT" sz="2800" i="1" dirty="0"/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D7F42D-848A-51E5-91EF-158DEC8EF884}"/>
              </a:ext>
            </a:extLst>
          </p:cNvPr>
          <p:cNvSpPr txBox="1"/>
          <p:nvPr/>
        </p:nvSpPr>
        <p:spPr>
          <a:xfrm>
            <a:off x="719999" y="5177798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896469-B4D6-1628-89C0-D9A5BE484BFC}"/>
              </a:ext>
            </a:extLst>
          </p:cNvPr>
          <p:cNvCxnSpPr>
            <a:cxnSpLocks/>
          </p:cNvCxnSpPr>
          <p:nvPr/>
        </p:nvCxnSpPr>
        <p:spPr>
          <a:xfrm rot="5400000">
            <a:off x="-810000" y="3428999"/>
            <a:ext cx="3060000" cy="0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345710B-4822-C292-460F-D6388A9B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680200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5C0159-8F97-9418-0ED5-4EA100911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826" y="1787471"/>
            <a:ext cx="6867970" cy="1871965"/>
          </a:xfrm>
        </p:spPr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O que é poupar?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0238F95-0325-AFF5-7A9A-10E3164FC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3890212"/>
            <a:ext cx="6867970" cy="2111071"/>
          </a:xfrm>
        </p:spPr>
        <p:txBody>
          <a:bodyPr/>
          <a:lstStyle/>
          <a:p>
            <a:r>
              <a:rPr lang="pt-PT" dirty="0"/>
              <a:t>Não gastar todo o dinheiro, guardando uma parte para poder gastar mais tarde</a:t>
            </a:r>
          </a:p>
        </p:txBody>
      </p:sp>
    </p:spTree>
    <p:extLst>
      <p:ext uri="{BB962C8B-B14F-4D97-AF65-F5344CB8AC3E}">
        <p14:creationId xmlns:p14="http://schemas.microsoft.com/office/powerpoint/2010/main" val="269166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3070D-301F-36B2-5265-D71A0A76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A983-B3BA-78EB-566C-BF67786C3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700" y="855326"/>
            <a:ext cx="6867970" cy="2791612"/>
          </a:xfrm>
        </p:spPr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Porquê poupar?</a:t>
            </a:r>
          </a:p>
        </p:txBody>
      </p:sp>
    </p:spTree>
    <p:extLst>
      <p:ext uri="{BB962C8B-B14F-4D97-AF65-F5344CB8AC3E}">
        <p14:creationId xmlns:p14="http://schemas.microsoft.com/office/powerpoint/2010/main" val="138261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29FA482-A95E-B71A-5B93-F15DB3F0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45" y="599011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É IMPORTANTE POUPAR para…</a:t>
            </a:r>
            <a:endParaRPr lang="pt-PT" sz="3600" dirty="0">
              <a:solidFill>
                <a:srgbClr val="00B050"/>
              </a:solidFill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4DBEDFE1-1460-7AE6-CA9D-9D356CCF012C}"/>
              </a:ext>
            </a:extLst>
          </p:cNvPr>
          <p:cNvSpPr/>
          <p:nvPr/>
        </p:nvSpPr>
        <p:spPr>
          <a:xfrm>
            <a:off x="796371" y="2738711"/>
            <a:ext cx="790662" cy="790662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Graphic 2" descr="Umbrella with solid fill">
            <a:extLst>
              <a:ext uri="{FF2B5EF4-FFF2-40B4-BE49-F238E27FC236}">
                <a16:creationId xmlns:a16="http://schemas.microsoft.com/office/drawing/2014/main" id="{F23F0CC1-F9F7-5DFC-0EFC-8A5B616D0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2826">
            <a:off x="925690" y="2863438"/>
            <a:ext cx="558359" cy="558359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CE01D24-B256-7A62-C361-CDD950A093B7}"/>
              </a:ext>
            </a:extLst>
          </p:cNvPr>
          <p:cNvSpPr txBox="1">
            <a:spLocks/>
          </p:cNvSpPr>
          <p:nvPr/>
        </p:nvSpPr>
        <p:spPr>
          <a:xfrm>
            <a:off x="1793168" y="2660136"/>
            <a:ext cx="4671800" cy="9450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DC81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PREVENIR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 impacto de acontecimentos que podem desequilibrar o orçamento (por exemplo: ficar doente ou perder o emprego)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0BD9A82-1A63-BB99-4949-567026418320}"/>
              </a:ext>
            </a:extLst>
          </p:cNvPr>
          <p:cNvSpPr/>
          <p:nvPr/>
        </p:nvSpPr>
        <p:spPr>
          <a:xfrm>
            <a:off x="796371" y="4065597"/>
            <a:ext cx="790662" cy="790662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EC37688-45C2-337D-3AAF-FE6FD16FECD2}"/>
              </a:ext>
            </a:extLst>
          </p:cNvPr>
          <p:cNvSpPr txBox="1">
            <a:spLocks/>
          </p:cNvSpPr>
          <p:nvPr/>
        </p:nvSpPr>
        <p:spPr>
          <a:xfrm>
            <a:off x="1793168" y="4109726"/>
            <a:ext cx="4671800" cy="7024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Preparar a </a:t>
            </a:r>
            <a:r>
              <a:rPr lang="pt-PT" sz="1900" b="1" dirty="0">
                <a:solidFill>
                  <a:srgbClr val="DC81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REFORMA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suavizando o consumo ao longo da vida.</a:t>
            </a:r>
          </a:p>
        </p:txBody>
      </p:sp>
      <p:pic>
        <p:nvPicPr>
          <p:cNvPr id="7" name="Graphic 6" descr="Man with cane with solid fill">
            <a:extLst>
              <a:ext uri="{FF2B5EF4-FFF2-40B4-BE49-F238E27FC236}">
                <a16:creationId xmlns:a16="http://schemas.microsoft.com/office/drawing/2014/main" id="{6E67CE8C-5CC8-FD88-68B0-FF496F2B7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522" y="4154676"/>
            <a:ext cx="558359" cy="558359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B0A14BC-29E2-256F-2B01-F129B8C56D39}"/>
              </a:ext>
            </a:extLst>
          </p:cNvPr>
          <p:cNvSpPr/>
          <p:nvPr/>
        </p:nvSpPr>
        <p:spPr>
          <a:xfrm>
            <a:off x="796371" y="5373606"/>
            <a:ext cx="790662" cy="790662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0CB3D74-CE53-C0C3-74C8-65A84C8305A9}"/>
              </a:ext>
            </a:extLst>
          </p:cNvPr>
          <p:cNvSpPr txBox="1">
            <a:spLocks/>
          </p:cNvSpPr>
          <p:nvPr/>
        </p:nvSpPr>
        <p:spPr>
          <a:xfrm>
            <a:off x="1793167" y="5316687"/>
            <a:ext cx="4671800" cy="11190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Planear </a:t>
            </a:r>
            <a:r>
              <a:rPr lang="pt-PT" sz="1900" b="1" dirty="0">
                <a:solidFill>
                  <a:srgbClr val="DC81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DESPESAS DE VALOR MAIS ELEVADO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como pagar os estudos na faculdade, comprar um carro ou uma casa. E realizar desejos ou sonhos!</a:t>
            </a:r>
          </a:p>
        </p:txBody>
      </p:sp>
      <p:pic>
        <p:nvPicPr>
          <p:cNvPr id="12" name="Graphic 11" descr="Car with solid fill">
            <a:extLst>
              <a:ext uri="{FF2B5EF4-FFF2-40B4-BE49-F238E27FC236}">
                <a16:creationId xmlns:a16="http://schemas.microsoft.com/office/drawing/2014/main" id="{C9B7F36E-E635-3B72-55E9-78556E029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2522" y="5462685"/>
            <a:ext cx="558359" cy="55835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48BC3F9-7A35-E286-1168-E871422D5C0F}"/>
              </a:ext>
            </a:extLst>
          </p:cNvPr>
          <p:cNvSpPr txBox="1">
            <a:spLocks/>
          </p:cNvSpPr>
          <p:nvPr/>
        </p:nvSpPr>
        <p:spPr>
          <a:xfrm>
            <a:off x="6759872" y="3777464"/>
            <a:ext cx="5124311" cy="136047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wrap="square" lIns="180000" tIns="180000" rIns="180000" bIns="180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t-PT" sz="1900" cap="none" spc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Para uma gestão responsável e equilibrada das finanças pessoais devemos destinar, sempre que possível, uma </a:t>
            </a:r>
            <a:r>
              <a:rPr lang="pt-PT" sz="1900" b="1" cap="none" spc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parte do rendimento mensal à poupança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E94FB8-E310-50E9-530F-856E16040AA6}"/>
              </a:ext>
            </a:extLst>
          </p:cNvPr>
          <p:cNvCxnSpPr>
            <a:cxnSpLocks/>
          </p:cNvCxnSpPr>
          <p:nvPr/>
        </p:nvCxnSpPr>
        <p:spPr>
          <a:xfrm>
            <a:off x="6739198" y="3777464"/>
            <a:ext cx="0" cy="136047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3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80E93-CADB-60A0-FD34-E4C294391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A585-DC22-BE1B-C21B-D9B79BB32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701" y="864904"/>
            <a:ext cx="6867970" cy="2791612"/>
          </a:xfrm>
        </p:spPr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Como posso poupar?</a:t>
            </a:r>
          </a:p>
        </p:txBody>
      </p:sp>
    </p:spTree>
    <p:extLst>
      <p:ext uri="{BB962C8B-B14F-4D97-AF65-F5344CB8AC3E}">
        <p14:creationId xmlns:p14="http://schemas.microsoft.com/office/powerpoint/2010/main" val="2611958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9F4BFD-C1FD-565E-0250-64F8B4A8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52" y="735634"/>
            <a:ext cx="10515600" cy="105251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CICLO DA POUPANÇA</a:t>
            </a:r>
          </a:p>
        </p:txBody>
      </p:sp>
      <p:sp>
        <p:nvSpPr>
          <p:cNvPr id="5" name="Arc 13">
            <a:extLst>
              <a:ext uri="{FF2B5EF4-FFF2-40B4-BE49-F238E27FC236}">
                <a16:creationId xmlns:a16="http://schemas.microsoft.com/office/drawing/2014/main" id="{5C18879A-5CF5-E830-4021-B183B851E8BD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12737752"/>
              <a:gd name="adj2" fmla="val 14291858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Arc 60">
            <a:extLst>
              <a:ext uri="{FF2B5EF4-FFF2-40B4-BE49-F238E27FC236}">
                <a16:creationId xmlns:a16="http://schemas.microsoft.com/office/drawing/2014/main" id="{9A9A465D-F320-FA9B-546F-6775B17E6766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7281471"/>
              <a:gd name="adj2" fmla="val 8912652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7FB0E34-48A9-A0CB-6CD5-1E54AE7229C6}"/>
              </a:ext>
            </a:extLst>
          </p:cNvPr>
          <p:cNvSpPr txBox="1">
            <a:spLocks noChangeAspect="1"/>
          </p:cNvSpPr>
          <p:nvPr/>
        </p:nvSpPr>
        <p:spPr>
          <a:xfrm>
            <a:off x="3980158" y="3590813"/>
            <a:ext cx="1440000" cy="1440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4">
                <a:lumMod val="75000"/>
              </a:schemeClr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chemeClr val="accent4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</a:p>
        </p:txBody>
      </p:sp>
      <p:sp>
        <p:nvSpPr>
          <p:cNvPr id="10" name="Arc 61">
            <a:extLst>
              <a:ext uri="{FF2B5EF4-FFF2-40B4-BE49-F238E27FC236}">
                <a16:creationId xmlns:a16="http://schemas.microsoft.com/office/drawing/2014/main" id="{96CCA9F1-7979-1A3D-202E-823FAA6A7E89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1884380"/>
              <a:gd name="adj2" fmla="val 3520855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Arc 62">
            <a:extLst>
              <a:ext uri="{FF2B5EF4-FFF2-40B4-BE49-F238E27FC236}">
                <a16:creationId xmlns:a16="http://schemas.microsoft.com/office/drawing/2014/main" id="{D17CE803-ABB0-FEA6-88C8-9F73C088941B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18103462"/>
              <a:gd name="adj2" fmla="val 19742076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6F91BAF-D8F4-3C98-3B69-CDF099DE47C8}"/>
              </a:ext>
            </a:extLst>
          </p:cNvPr>
          <p:cNvSpPr txBox="1">
            <a:spLocks noChangeAspect="1"/>
          </p:cNvSpPr>
          <p:nvPr/>
        </p:nvSpPr>
        <p:spPr>
          <a:xfrm>
            <a:off x="5420758" y="5030813"/>
            <a:ext cx="1440000" cy="1440000"/>
          </a:xfrm>
          <a:prstGeom prst="ellipse">
            <a:avLst/>
          </a:prstGeom>
          <a:solidFill>
            <a:schemeClr val="bg1"/>
          </a:solidFill>
          <a:ln w="101600">
            <a:solidFill>
              <a:srgbClr val="0070C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98BF0B3-E6F3-DBAE-6450-C36FC1F5A7CA}"/>
              </a:ext>
            </a:extLst>
          </p:cNvPr>
          <p:cNvSpPr txBox="1">
            <a:spLocks noChangeAspect="1"/>
          </p:cNvSpPr>
          <p:nvPr/>
        </p:nvSpPr>
        <p:spPr>
          <a:xfrm>
            <a:off x="5365460" y="1925813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00B05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6B32D58-FF37-1823-D2E7-B39792ED0092}"/>
              </a:ext>
            </a:extLst>
          </p:cNvPr>
          <p:cNvSpPr txBox="1">
            <a:spLocks noChangeAspect="1"/>
          </p:cNvSpPr>
          <p:nvPr/>
        </p:nvSpPr>
        <p:spPr>
          <a:xfrm>
            <a:off x="6816087" y="3583855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FFC00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rgbClr val="FFC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938EE39-4B7B-33C2-66DB-4B4ABB768FBD}"/>
              </a:ext>
            </a:extLst>
          </p:cNvPr>
          <p:cNvSpPr txBox="1">
            <a:spLocks/>
          </p:cNvSpPr>
          <p:nvPr/>
        </p:nvSpPr>
        <p:spPr>
          <a:xfrm>
            <a:off x="7372486" y="1959126"/>
            <a:ext cx="3993864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algn="r">
              <a:lnSpc>
                <a:spcPct val="100000"/>
              </a:lnSpc>
              <a:spcBef>
                <a:spcPct val="0"/>
              </a:spcBef>
              <a:buNone/>
              <a:defRPr b="1" cap="all" spc="200" baseline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pt-PT" dirty="0">
                <a:solidFill>
                  <a:schemeClr val="tx1"/>
                </a:solidFill>
              </a:rPr>
              <a:t>Definir objetivos concretos, de curto, MÉDIO e longo prazo</a:t>
            </a:r>
          </a:p>
          <a:p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902449F-2913-2CC4-0F56-ACA3AEF7DEB1}"/>
              </a:ext>
            </a:extLst>
          </p:cNvPr>
          <p:cNvSpPr txBox="1">
            <a:spLocks/>
          </p:cNvSpPr>
          <p:nvPr/>
        </p:nvSpPr>
        <p:spPr>
          <a:xfrm>
            <a:off x="8484499" y="3583855"/>
            <a:ext cx="3492672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 cap="all" spc="200" baseline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Ajustar o orçamento</a:t>
            </a:r>
          </a:p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de acordo</a:t>
            </a:r>
          </a:p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com os objetivos definidos</a:t>
            </a:r>
          </a:p>
          <a:p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1B2A6341-8861-5A26-A394-40F49ED60C0D}"/>
              </a:ext>
            </a:extLst>
          </p:cNvPr>
          <p:cNvSpPr txBox="1">
            <a:spLocks/>
          </p:cNvSpPr>
          <p:nvPr/>
        </p:nvSpPr>
        <p:spPr>
          <a:xfrm>
            <a:off x="7526943" y="5375674"/>
            <a:ext cx="3720177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 cap="all" spc="200" baseline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Avaliar o cumprimento</a:t>
            </a:r>
          </a:p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dos objetivos e ajustar</a:t>
            </a:r>
          </a:p>
          <a:p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FCBC2313-CD79-18DD-CE21-7B35031A827F}"/>
              </a:ext>
            </a:extLst>
          </p:cNvPr>
          <p:cNvSpPr txBox="1">
            <a:spLocks/>
          </p:cNvSpPr>
          <p:nvPr/>
        </p:nvSpPr>
        <p:spPr>
          <a:xfrm>
            <a:off x="387487" y="3787926"/>
            <a:ext cx="3289471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PT" sz="18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Aplicar a poupança tendo em conta os cuidados a ter</a:t>
            </a:r>
          </a:p>
          <a:p>
            <a:pPr algn="r">
              <a:lnSpc>
                <a:spcPct val="100000"/>
              </a:lnSpc>
            </a:pPr>
            <a:endParaRPr lang="pt-PT" sz="1200" b="1" cap="none" spc="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21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teracia-Financeir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EDB20E"/>
      </a:accent3>
      <a:accent4>
        <a:srgbClr val="F2BBD2"/>
      </a:accent4>
      <a:accent5>
        <a:srgbClr val="1C1919"/>
      </a:accent5>
      <a:accent6>
        <a:srgbClr val="F2E6DA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1B5871E6057C46919E5C7B1691B2BB" ma:contentTypeVersion="7" ma:contentTypeDescription="Criar um novo documento." ma:contentTypeScope="" ma:versionID="0afc3166d2b2d6b9a5e40cf605658d94">
  <xsd:schema xmlns:xsd="http://www.w3.org/2001/XMLSchema" xmlns:xs="http://www.w3.org/2001/XMLSchema" xmlns:p="http://schemas.microsoft.com/office/2006/metadata/properties" xmlns:ns2="2fb5cd4b-35d2-4957-b29b-0e54b81208c5" targetNamespace="http://schemas.microsoft.com/office/2006/metadata/properties" ma:root="true" ma:fieldsID="db1e0e3d1b1433726981e13e95391e55" ns2:_="">
    <xsd:import namespace="2fb5cd4b-35d2-4957-b29b-0e54b81208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5cd4b-35d2-4957-b29b-0e54b8120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D7606E-710E-4F71-AEA3-F4EA7B4202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4D6C2F7-5644-4C01-A147-BA94FAE79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D17957-8E4F-4266-AA1E-BB2B2D24B72E}"/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2262</Words>
  <Application>Microsoft Office PowerPoint</Application>
  <PresentationFormat>Widescreen</PresentationFormat>
  <Paragraphs>182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Cambria Math</vt:lpstr>
      <vt:lpstr>Open Sans</vt:lpstr>
      <vt:lpstr>Open Sans Extrabold</vt:lpstr>
      <vt:lpstr>Portuguesa Sans</vt:lpstr>
      <vt:lpstr>Office Theme</vt:lpstr>
      <vt:lpstr>1_Office Theme</vt:lpstr>
      <vt:lpstr>PowerPoint Presentation</vt:lpstr>
      <vt:lpstr>PowerPoint Presentation</vt:lpstr>
      <vt:lpstr>PowerPoint Presentation</vt:lpstr>
      <vt:lpstr>Saber gerir dinheiro, compreender decisões económicas e fazer escolhas conscientes, com o olhar no futuro, são competências fundamentais para a vida adulta e em sociedade.   Quanto mais cedo começarmos a desenvolvê-las, mais preparados estaremos para enfrentar os desafios do futuro e contribuir para uma sociedade mais equilibrada e sustentável. </vt:lpstr>
      <vt:lpstr>O que é poupar?</vt:lpstr>
      <vt:lpstr>Porquê poupar?</vt:lpstr>
      <vt:lpstr>É IMPORTANTE POUPAR para…</vt:lpstr>
      <vt:lpstr>Como posso poupar?</vt:lpstr>
      <vt:lpstr>CICLO DA POUPANÇA</vt:lpstr>
      <vt:lpstr>PowerPoint Presentation</vt:lpstr>
      <vt:lpstr>CONCRETIZAR OS OBJETIVOS DE POUPANÇA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EXERCÍCIOS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Diogo Alfredo</dc:creator>
  <cp:lastModifiedBy>Raquel Godinho</cp:lastModifiedBy>
  <cp:revision>26</cp:revision>
  <dcterms:created xsi:type="dcterms:W3CDTF">2025-10-02T09:30:26Z</dcterms:created>
  <dcterms:modified xsi:type="dcterms:W3CDTF">2025-10-20T16:02:18Z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4339546-1082-4534-91e1-91aa69eb15e8_Enabled">
    <vt:lpwstr>true</vt:lpwstr>
  </property>
  <property fmtid="{D5CDD505-2E9C-101B-9397-08002B2CF9AE}" pid="3" name="MSIP_Label_84339546-1082-4534-91e1-91aa69eb15e8_SetDate">
    <vt:lpwstr>2025-10-13T07:12:00Z</vt:lpwstr>
  </property>
  <property fmtid="{D5CDD505-2E9C-101B-9397-08002B2CF9AE}" pid="4" name="MSIP_Label_84339546-1082-4534-91e1-91aa69eb15e8_Method">
    <vt:lpwstr>Privileged</vt:lpwstr>
  </property>
  <property fmtid="{D5CDD505-2E9C-101B-9397-08002B2CF9AE}" pid="5" name="MSIP_Label_84339546-1082-4534-91e1-91aa69eb15e8_Name">
    <vt:lpwstr>Interno - Sem marca de água</vt:lpwstr>
  </property>
  <property fmtid="{D5CDD505-2E9C-101B-9397-08002B2CF9AE}" pid="6" name="MSIP_Label_84339546-1082-4534-91e1-91aa69eb15e8_SiteId">
    <vt:lpwstr>f92c299d-3d5a-4621-abd4-755e52e5161d</vt:lpwstr>
  </property>
  <property fmtid="{D5CDD505-2E9C-101B-9397-08002B2CF9AE}" pid="7" name="MSIP_Label_84339546-1082-4534-91e1-91aa69eb15e8_ActionId">
    <vt:lpwstr>b09e6197-5710-4de2-a148-3bfff979d92a</vt:lpwstr>
  </property>
  <property fmtid="{D5CDD505-2E9C-101B-9397-08002B2CF9AE}" pid="8" name="MSIP_Label_84339546-1082-4534-91e1-91aa69eb15e8_ContentBits">
    <vt:lpwstr>0</vt:lpwstr>
  </property>
  <property fmtid="{D5CDD505-2E9C-101B-9397-08002B2CF9AE}" pid="9" name="MSIP_Label_84339546-1082-4534-91e1-91aa69eb15e8_Tag">
    <vt:lpwstr>10, 0, 1, 1</vt:lpwstr>
  </property>
  <property fmtid="{D5CDD505-2E9C-101B-9397-08002B2CF9AE}" pid="10" name="MSIP_Label_1001206b-b916-4ea2-8839-fe5fd2bf3c99_Enabled">
    <vt:lpwstr>true</vt:lpwstr>
  </property>
  <property fmtid="{D5CDD505-2E9C-101B-9397-08002B2CF9AE}" pid="11" name="MSIP_Label_1001206b-b916-4ea2-8839-fe5fd2bf3c99_SetDate">
    <vt:lpwstr>2025-10-13T23:13:58Z</vt:lpwstr>
  </property>
  <property fmtid="{D5CDD505-2E9C-101B-9397-08002B2CF9AE}" pid="12" name="MSIP_Label_1001206b-b916-4ea2-8839-fe5fd2bf3c99_Method">
    <vt:lpwstr>Standard</vt:lpwstr>
  </property>
  <property fmtid="{D5CDD505-2E9C-101B-9397-08002B2CF9AE}" pid="13" name="MSIP_Label_1001206b-b916-4ea2-8839-fe5fd2bf3c99_Name">
    <vt:lpwstr>1001206b-b916-4ea2-8839-fe5fd2bf3c99</vt:lpwstr>
  </property>
  <property fmtid="{D5CDD505-2E9C-101B-9397-08002B2CF9AE}" pid="14" name="MSIP_Label_1001206b-b916-4ea2-8839-fe5fd2bf3c99_SiteId">
    <vt:lpwstr>0abaa443-560a-46cc-8c72-de2b6231d241</vt:lpwstr>
  </property>
  <property fmtid="{D5CDD505-2E9C-101B-9397-08002B2CF9AE}" pid="15" name="MSIP_Label_1001206b-b916-4ea2-8839-fe5fd2bf3c99_ActionId">
    <vt:lpwstr>fcb9ed14-6d61-46fb-b8cb-5b43c78b7679</vt:lpwstr>
  </property>
  <property fmtid="{D5CDD505-2E9C-101B-9397-08002B2CF9AE}" pid="16" name="MSIP_Label_1001206b-b916-4ea2-8839-fe5fd2bf3c99_ContentBits">
    <vt:lpwstr>0</vt:lpwstr>
  </property>
  <property fmtid="{D5CDD505-2E9C-101B-9397-08002B2CF9AE}" pid="17" name="MSIP_Label_1001206b-b916-4ea2-8839-fe5fd2bf3c99_Tag">
    <vt:lpwstr>10, 3, 0, 1</vt:lpwstr>
  </property>
  <property fmtid="{D5CDD505-2E9C-101B-9397-08002B2CF9AE}" pid="18" name="ContentTypeId">
    <vt:lpwstr>0x010100B51B5871E6057C46919E5C7B1691B2BB</vt:lpwstr>
  </property>
</Properties>
</file>