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8"/>
  </p:notesMasterIdLst>
  <p:handoutMasterIdLst>
    <p:handoutMasterId r:id="rId29"/>
  </p:handoutMasterIdLst>
  <p:sldIdLst>
    <p:sldId id="256" r:id="rId6"/>
    <p:sldId id="284" r:id="rId7"/>
    <p:sldId id="285" r:id="rId8"/>
    <p:sldId id="286" r:id="rId9"/>
    <p:sldId id="258" r:id="rId10"/>
    <p:sldId id="262" r:id="rId11"/>
    <p:sldId id="268" r:id="rId12"/>
    <p:sldId id="269" r:id="rId13"/>
    <p:sldId id="270" r:id="rId14"/>
    <p:sldId id="271" r:id="rId15"/>
    <p:sldId id="272" r:id="rId16"/>
    <p:sldId id="274" r:id="rId17"/>
    <p:sldId id="276" r:id="rId18"/>
    <p:sldId id="277" r:id="rId19"/>
    <p:sldId id="264" r:id="rId20"/>
    <p:sldId id="265" r:id="rId21"/>
    <p:sldId id="280" r:id="rId22"/>
    <p:sldId id="281" r:id="rId23"/>
    <p:sldId id="282" r:id="rId24"/>
    <p:sldId id="287" r:id="rId25"/>
    <p:sldId id="288" r:id="rId26"/>
    <p:sldId id="261" r:id="rId2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1" userDrawn="1">
          <p15:clr>
            <a:srgbClr val="A4A3A4"/>
          </p15:clr>
        </p15:guide>
        <p15:guide id="2" orient="horz" pos="1117" userDrawn="1">
          <p15:clr>
            <a:srgbClr val="A4A3A4"/>
          </p15:clr>
        </p15:guide>
        <p15:guide id="3" orient="horz" pos="16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8CD76E-4D3A-2305-7BD0-208E2E41B0A8}" name="Banco de Portugal" initials="BdP" userId="Banco de Portugal" providerId="None"/>
  <p188:author id="{C8D950A6-634D-534D-6CD9-B3B1476F8665}" name="Ana Petronilho" initials="AP" userId="S::ana.petronilho@meci.gov.pt::24d986d3-f890-4dee-ad9c-9446c4c988e9" providerId="AD"/>
  <p188:author id="{21A86AC6-91AD-35A7-DFA3-1678900812E3}" name="Patrícia Fernandes" initials="PF" userId="S::patriciafernandes@cmvm.pt::29ba5043-cd35-4590-9a50-1fa7dd12daca" providerId="AD"/>
  <p188:author id="{2CF170C8-6B27-F399-76D9-6DD4848B0C23}" name="Eulália Alexandre (DGE)" initials="EA" userId="S::eulalia.alexandre@dge.mec.pt::c42de15d-34e4-4226-93c6-ed3b8dd052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333"/>
    <a:srgbClr val="DC811B"/>
    <a:srgbClr val="971E6A"/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8F5BAC-E252-40D0-B151-16CA9996665B}" v="2" dt="2025-10-20T15:50:40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032" autoAdjust="0"/>
  </p:normalViewPr>
  <p:slideViewPr>
    <p:cSldViewPr snapToGrid="0">
      <p:cViewPr varScale="1">
        <p:scale>
          <a:sx n="38" d="100"/>
          <a:sy n="38" d="100"/>
        </p:scale>
        <p:origin x="1764" y="260"/>
      </p:cViewPr>
      <p:guideLst>
        <p:guide pos="461"/>
        <p:guide orient="horz" pos="1117"/>
        <p:guide orient="horz" pos="16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E4308D-E614-FFCA-B7F7-13837BED02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5338B-F64E-72C6-DD15-F6C1ACF924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8932E-B333-4F53-AF72-AD2F217B10F7}" type="datetimeFigureOut">
              <a:rPr lang="pt-PT" smtClean="0"/>
              <a:t>20/10/2025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A1007-06C4-0218-60AF-9E5AD3B12E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CCD71-A269-1578-E6C9-7D3483329E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0FA45-4889-407A-A6A8-1242A978C65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273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ABA6E-A8C2-4F5E-8897-9664D9DF98CD}" type="datetimeFigureOut">
              <a:rPr lang="pt-PT" smtClean="0"/>
              <a:t>20/10/2025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0A558-7D2A-4C9A-9ADC-F2EEFA8ABEA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5090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learning.todoscontam.pt/#apresentacao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sites/default/files/2019-05/cadernoeducaofinanceira2_0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odoscontam.pt/referencial-de-educacao-financeira-escola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Todos Contam (PTC)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www.todoscontam.pt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é o portal do Plano Nacional de Formação Financeira (PNFF), que inclui conteúdos e ferramentas de educação financeira (como simuladores) dedicadas ao tema da poupança, versando ainda áreas como o planeamento do orçamento familiar,  a contratação de crédito e seguros, bem como a prevenção de burlas ou fraudes através de canais digitais.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conteúdos estão organizados por áreas temáticas e por etapas da vida como “Estudar” e “Começar a trabalhar”, para facilitar a consulta destes temas pelos utilizadores. O PTC inclui ainda três bibliotecas com materiais pedagógicos, incluindo vídeos, jogos, podcasts e brochuras, dirigidas a professores e formadores, a jovens em idades escolares e à população em geral.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é ainda complementado com uma plataforma de e-learning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https://elearning.todoscontam.pt/#apresentacao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tendo sido especialmente desenvolvida para formadores, os quais podem utilizá-la para apoiar a formação em sala de aula. Nesta plataforma, os utilizadores podem ainda assistir a vídeo-aulas sobre diversos temas de literacia financeira e testar os seus conhecimentos,  através de um conjunto de perguntas online disponíveis na plataforma Moodle.</a:t>
            </a:r>
          </a:p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0A558-7D2A-4C9A-9ADC-F2EEFA8ABEAB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6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 </a:t>
            </a:r>
            <a:r>
              <a:rPr lang="pt-PT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Caderno de Educação Financeira 2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procura apoiar professores e alunos na implementação dos temas definidos no </a:t>
            </a:r>
            <a:r>
              <a:rPr lang="pt-PT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Referencial de Educação Financeira"/>
              </a:rPr>
              <a:t>Referencial de Educação Financeira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o 2.º ciclo do ensino básico.</a:t>
            </a:r>
          </a:p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caderno aborda os temas “Necessidades e desejos”, “Despesas e rendimentos”, “Poupança”, “Risco e incerteza” e “Meios de pagamento” de forma lúdico-didática através de um conjunto de histórias protagonizadas pelos irmãos Tomás e Clara Moedas no seio de um grupo de alunos do 2.º ciclo, membros do </a:t>
            </a:r>
            <a:r>
              <a:rPr lang="pt-PT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Clube O Tesouro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por um professor.</a:t>
            </a:r>
          </a:p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temas de educação financeira são apresentados em cinco histórias, apoiados por atividades que procuram explicitar e complementar os saberes, as atitudes e os comportamentos inerentes à narrativa.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0A558-7D2A-4C9A-9ADC-F2EEFA8ABEAB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030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svg"/><Relationship Id="rId9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CAFF84-E0CF-13A4-16C5-2A05D8CBDE7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465" y="0"/>
            <a:ext cx="12194465" cy="6858000"/>
            <a:chOff x="-2465" y="0"/>
            <a:chExt cx="12194465" cy="6858000"/>
          </a:xfrm>
        </p:grpSpPr>
        <p:pic>
          <p:nvPicPr>
            <p:cNvPr id="26" name="Picture 2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4FB9BB80-629B-1F43-0CD2-44C9D771A76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27" name="Picture 2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5AC18073-16AD-4230-3567-4A7C4A8A7A9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b="1"/>
            <a:stretch/>
          </p:blipFill>
          <p:spPr>
            <a:xfrm>
              <a:off x="0" y="5779363"/>
              <a:ext cx="12191999" cy="107863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C05B16-EFBD-2803-0D7D-86B3D4188FDD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28" name="Picture 27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3DB74252-8EDC-80E3-1E10-FE5CBA74745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C7C31338-74FE-9BDF-9DB8-306E3BABBA5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0" name="Picture 29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6DABCCAA-934B-4B61-4B57-4C17A0B430F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0690678-18E5-5EB9-5C72-30F9AD10729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C08E2F89-3D93-A173-8A0F-3ED47063D33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559C81C-7DB0-62B2-FBDF-35D4C9C8E1F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0ECDD5A-0344-ED98-A762-6A096D99569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60B56F79-DA70-7F1B-6EAB-EF2721EE6C7A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3FD2D7B-F921-18CD-7B19-6CB93417C410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A453EFA1-96C0-E48E-A3BC-548AFCC49AA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94740C93-1AAD-178A-F268-2C6E2104DB7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2" name="Picture 31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D9ADC9AC-FF43-328D-8522-E0EEBF247E1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  <p:pic>
          <p:nvPicPr>
            <p:cNvPr id="25" name="Picture 2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B7F78F36-38DE-40F5-6D4C-BBB0504E68D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82"/>
            <a:stretch/>
          </p:blipFill>
          <p:spPr>
            <a:xfrm>
              <a:off x="-2296" y="0"/>
              <a:ext cx="12194296" cy="5926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3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7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36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825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55E5BA24-4EC4-8195-0F9A-781FA20D07B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4931" y="0"/>
            <a:ext cx="12194463" cy="6858000"/>
            <a:chOff x="-4931" y="0"/>
            <a:chExt cx="12194463" cy="6858000"/>
          </a:xfrm>
        </p:grpSpPr>
        <p:pic>
          <p:nvPicPr>
            <p:cNvPr id="4" name="Picture 3" descr="A close-up of a sign&#10;&#10;AI-generated content may be incorrect.">
              <a:extLst>
                <a:ext uri="{FF2B5EF4-FFF2-40B4-BE49-F238E27FC236}">
                  <a16:creationId xmlns:a16="http://schemas.microsoft.com/office/drawing/2014/main" id="{DD3387B2-4AE3-1330-76A6-948951E4A3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6095999" y="0"/>
              <a:ext cx="6093533" cy="6858000"/>
            </a:xfrm>
            <a:prstGeom prst="rect">
              <a:avLst/>
            </a:prstGeom>
          </p:spPr>
        </p:pic>
        <p:pic>
          <p:nvPicPr>
            <p:cNvPr id="5" name="Picture 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2C75415-56D1-1C55-3C24-3C2CF2F4F28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89" b="14931"/>
            <a:stretch/>
          </p:blipFill>
          <p:spPr>
            <a:xfrm>
              <a:off x="-4931" y="0"/>
              <a:ext cx="6253331" cy="5834039"/>
            </a:xfrm>
            <a:prstGeom prst="rect">
              <a:avLst/>
            </a:prstGeom>
          </p:spPr>
        </p:pic>
        <p:pic>
          <p:nvPicPr>
            <p:cNvPr id="6" name="Picture 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7A4F0127-8E39-A00B-EE11-0742F37DA8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7" name="Picture 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505FCE4-1E34-2F06-E0D3-098E50F90F0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r="23813" b="1"/>
            <a:stretch/>
          </p:blipFill>
          <p:spPr>
            <a:xfrm>
              <a:off x="0" y="5779363"/>
              <a:ext cx="6383045" cy="1078637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9BE6BCD-3B16-ADD4-65D6-B52ED3EDB053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33" name="Picture 32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93C82EDD-0150-855B-86A3-9BDA13E258B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E38B64C8-D424-9FB8-C53C-05EAF41E3AE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5" name="Picture 34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FFF04457-2753-F319-9E43-8D840C73E1D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7DEF72B-9543-2FA7-557D-51C703EE8F3E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2AE0842-71A0-AF0C-2C60-F80F6F24326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75729B4F-53CC-776A-7E00-6D1C101EFD00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9821FF32-18AA-B0AB-A1A6-3047537AF3F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96268B7-4FA3-3762-846F-219E361FC0C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794FA60E-966A-5AD2-8701-D3698A022363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730B2E7D-6BB4-16FE-F9B0-E6034DA05B41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79AE6325-E3EC-380C-AAD8-C2D01567BEDA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7" name="Picture 36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426A639A-2334-7615-2EA7-DC2F8387324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2712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D028A7BA-62FD-8F1F-7951-23D5BF608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1"/>
          <a:stretch/>
        </p:blipFill>
        <p:spPr>
          <a:xfrm>
            <a:off x="0" y="0"/>
            <a:ext cx="12187066" cy="5948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00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00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7" name="Picture 6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F0100245-97AA-41FF-5CC0-3E0C4AC90F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8"/>
          <a:stretch/>
        </p:blipFill>
        <p:spPr>
          <a:xfrm>
            <a:off x="0" y="-1"/>
            <a:ext cx="12187066" cy="5795157"/>
          </a:xfrm>
          <a:prstGeom prst="rect">
            <a:avLst/>
          </a:prstGeom>
        </p:spPr>
      </p:pic>
      <p:pic>
        <p:nvPicPr>
          <p:cNvPr id="8" name="Picture 7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77FCF454-9B02-15BE-647A-A17FC83F8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4"/>
          <a:stretch/>
        </p:blipFill>
        <p:spPr>
          <a:xfrm>
            <a:off x="5715000" y="-2"/>
            <a:ext cx="6472066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F2C0A6-74E6-4772-D30B-5163BB5498A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ADA5E99E-0A57-F898-9B6A-C2DB5D62F2F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357B0E4-6951-BA50-EB7D-7E2FB2FA64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ABC28261-B86B-A417-0FAC-6FE7F16593E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9648DFD-310D-0C3A-AA4A-A701FA63E9A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4266752-E477-D819-FE20-8195A5512F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18F35D5-4B27-49AD-644F-491E8BB286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3288FC6-65E3-1BC3-1F63-30040CE90A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CC1DF84-100A-1221-FC5D-265669290B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5D3D2F3-2E2F-2B08-C33C-DB815A9F5A97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EF71C83-B434-E997-A207-907D8E807D8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9E11F4DF-2D2C-AF69-B4F7-54D61FCC59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C11FD0E8-A4B0-1CB8-D1BA-D8E679B5AE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017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972301" y="1571625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C921A7-682A-B927-C806-6E9FAB0C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4497" y="510933"/>
            <a:ext cx="2955174" cy="45693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21959C4-D6AF-E4B2-36FF-01632470B6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7638" y="4019583"/>
            <a:ext cx="3962939" cy="36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47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91302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25291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22857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156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7599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241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9800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85FA2FF3-6A16-4365-3DA0-F6A6312669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>
          <a:xfrm>
            <a:off x="0" y="0"/>
            <a:ext cx="12187066" cy="600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AFEC87-E114-656E-1E89-DED6D04EE13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E0B3BD60-6271-BDEE-9234-3F6F74F0543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12AF155-77B3-CF89-331D-C797D04A3B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C85A8B6F-4813-E841-C9C6-DD5D22CCD19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DF23DDA-1775-2572-C2B8-0B0C9EE83209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4280A63-3360-7482-CB07-9B3882AE6F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A009425-160D-B66B-3438-FE36C0BC05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6042DB8-0472-11D0-C545-B95BEE811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DBAA4DD-B7B5-5D10-DEE7-EFEDFC034D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B1F2AC7-0B09-D387-0F34-57BED154E1D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B321B299-227E-AA80-C3C4-290DE8527E0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40744B1A-3120-3FF4-B7E0-ACC0EBA91CE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EAF63D8-D459-5FC1-37C4-F1987F1E91E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79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383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39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143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E62D5135-3BE5-E713-CE06-4BA0806DC52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0" y="0"/>
            <a:ext cx="12187066" cy="5915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/>
          </p:cNvSpPr>
          <p:nvPr userDrawn="1"/>
        </p:nvSpPr>
        <p:spPr>
          <a:xfrm>
            <a:off x="7000876" y="1466850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5C0672F-AEB8-ED6B-32A7-912CCC68BD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40010">
            <a:off x="8458762" y="419101"/>
            <a:ext cx="3176159" cy="262498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0B9A1AF-5D75-F1FC-A8A8-11E6A3FC71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1175" y="2284946"/>
            <a:ext cx="4117031" cy="383381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43E0877-2C6A-94B8-4E2B-58B347B1EDE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5" name="Picture 24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949F99C5-19C9-97E9-338A-6BFD1653D79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7A16DF7-399C-796F-FE5C-DA715372A5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7" name="Picture 26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94ADDF1B-9049-8DE1-87CB-9372965CC8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FF272F-C159-12BB-BDCB-8CBFB7452945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9A649C7-9B2F-C9EA-6906-B18FCD29EE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D305F43-ACCD-8912-CC82-3E640A2DA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72AB52D-0372-7339-60A3-477A651140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E14E9B4-E49A-E9BF-4FAA-41ED3F3D71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38D76DF-E913-6A5E-C9F5-E05D2036B92B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5E7192A6-BDCC-B765-BD5D-26ACDA70FC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8938EA2-D207-7682-D21B-E33F6FD583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" name="Picture 28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6BF6F8F-96DD-2B5C-AE4F-083AE2C6D38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17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119534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400299"/>
            <a:ext cx="10515600" cy="42039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337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43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25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868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177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42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529D0ED6-F44A-FC1B-5F1C-44DA8D456B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608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8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5165FFB9-58BB-DC3C-5C6B-17E2089BEB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544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8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dge.mec.pt/sites/default/files/Curriculo/Aprendizagens_Essenciais/cidadania-desenvolvimento.pdf" TargetMode="External"/><Relationship Id="rId5" Type="http://schemas.openxmlformats.org/officeDocument/2006/relationships/hyperlink" Target="https://www.dge.mec.pt/sites/default/files/Curriculo/enec-2025.pdf" TargetMode="External"/><Relationship Id="rId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elearning.todoscontam.p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hyperlink" Target="https://www.todoscontam.pt/pt-pt/caderno-de-educacao-financeira-2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39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4482-3B8E-AD05-E638-130DA27E0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A cartoon of a plane&#10;&#10;AI-generated content may be incorrect.">
            <a:extLst>
              <a:ext uri="{FF2B5EF4-FFF2-40B4-BE49-F238E27FC236}">
                <a16:creationId xmlns:a16="http://schemas.microsoft.com/office/drawing/2014/main" id="{2F9798FA-654E-1A37-4654-CC0537958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02" y="2400299"/>
            <a:ext cx="2601795" cy="2601795"/>
          </a:xfrm>
          <a:prstGeom prst="rect">
            <a:avLst/>
          </a:prstGeom>
        </p:spPr>
      </p:pic>
      <p:pic>
        <p:nvPicPr>
          <p:cNvPr id="4" name="Picture 12" descr="A yellow and white alarm clock&#10;&#10;AI-generated content may be incorrect.">
            <a:extLst>
              <a:ext uri="{FF2B5EF4-FFF2-40B4-BE49-F238E27FC236}">
                <a16:creationId xmlns:a16="http://schemas.microsoft.com/office/drawing/2014/main" id="{A29EA57B-FA8A-1FC0-0DA9-CA79F0506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18" y="2798030"/>
            <a:ext cx="1799594" cy="1799594"/>
          </a:xfrm>
          <a:prstGeom prst="rect">
            <a:avLst/>
          </a:prstGeom>
        </p:spPr>
      </p:pic>
      <p:pic>
        <p:nvPicPr>
          <p:cNvPr id="5" name="Picture 14" descr="A piggy bank with a coin on it&#10;&#10;AI-generated content may be incorrect.">
            <a:extLst>
              <a:ext uri="{FF2B5EF4-FFF2-40B4-BE49-F238E27FC236}">
                <a16:creationId xmlns:a16="http://schemas.microsoft.com/office/drawing/2014/main" id="{F5929311-60D6-1F6B-6421-D6C056B7D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7" y="2750362"/>
            <a:ext cx="1799594" cy="1799594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4047853A-D7E1-8A75-1FBA-FDF7A46CDF14}"/>
              </a:ext>
            </a:extLst>
          </p:cNvPr>
          <p:cNvSpPr txBox="1">
            <a:spLocks/>
          </p:cNvSpPr>
          <p:nvPr/>
        </p:nvSpPr>
        <p:spPr>
          <a:xfrm>
            <a:off x="1879214" y="5002094"/>
            <a:ext cx="2456739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 O MONTANTE FINAL DA MINHA POUPANÇA?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EC0354A-2D2D-1108-015F-37D14A71B49F}"/>
              </a:ext>
            </a:extLst>
          </p:cNvPr>
          <p:cNvSpPr txBox="1">
            <a:spLocks/>
          </p:cNvSpPr>
          <p:nvPr/>
        </p:nvSpPr>
        <p:spPr>
          <a:xfrm>
            <a:off x="4677560" y="5002094"/>
            <a:ext cx="2719337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Quanto preciso de poupar REGULARMENTE para ATINGIR Os meus objetivos?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6044D42-B825-747B-9DDC-5B0B9E3FA1CB}"/>
              </a:ext>
            </a:extLst>
          </p:cNvPr>
          <p:cNvSpPr txBox="1">
            <a:spLocks/>
          </p:cNvSpPr>
          <p:nvPr/>
        </p:nvSpPr>
        <p:spPr>
          <a:xfrm>
            <a:off x="7954682" y="5002094"/>
            <a:ext cx="2259466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Quanto tempo preciso para chegar ao meu objetivo de poupança?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D4E2FE74-C06D-2DDD-E783-FDC3CD32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713345"/>
            <a:ext cx="10515600" cy="1195342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chemeClr val="accent2"/>
                </a:solidFill>
              </a:rPr>
              <a:t>CONCRETIZAR OS OBJETIVOS DE POUPANÇA</a:t>
            </a:r>
            <a:endParaRPr lang="pt-PT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32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E82-9601-444B-D7A4-B11CD1BEC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DF4343AE-DE8A-387F-03DD-5D7572CF2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50" y="1846667"/>
            <a:ext cx="11094210" cy="16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PT" sz="18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pt-PT" sz="1800" dirty="0">
                <a:solidFill>
                  <a:prstClr val="black"/>
                </a:solidFill>
              </a:rPr>
              <a:t>A poupança permite minimizar o impacto de situações inesperadas na nossa vida (</a:t>
            </a:r>
            <a:r>
              <a:rPr lang="pt-PT" sz="1800" dirty="0" err="1">
                <a:solidFill>
                  <a:prstClr val="black"/>
                </a:solidFill>
              </a:rPr>
              <a:t>ex</a:t>
            </a:r>
            <a:r>
              <a:rPr lang="pt-PT" sz="1800" dirty="0">
                <a:solidFill>
                  <a:prstClr val="black"/>
                </a:solidFill>
              </a:rPr>
              <a:t>: aumento de despesas ou quebra de rendimentos)</a:t>
            </a:r>
          </a:p>
          <a:p>
            <a:pPr marL="0" indent="0">
              <a:buNone/>
            </a:pPr>
            <a:r>
              <a:rPr lang="pt-PT" sz="1600" b="1" u="sng" dirty="0">
                <a:solidFill>
                  <a:srgbClr val="FFC000"/>
                </a:solidFill>
              </a:rPr>
              <a:t>EXEMPLOS DE SITUAÇÕES INESPERADAS:</a:t>
            </a:r>
          </a:p>
          <a:p>
            <a:pPr marL="0" lvl="0" indent="0">
              <a:lnSpc>
                <a:spcPct val="114000"/>
              </a:lnSpc>
              <a:spcAft>
                <a:spcPts val="1000"/>
              </a:spcAft>
              <a:buNone/>
              <a:defRPr/>
            </a:pPr>
            <a:endParaRPr lang="pt-PT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pt-PT" dirty="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7DBC5A31-A5F9-DAA7-B078-36F36B9BF30F}"/>
              </a:ext>
            </a:extLst>
          </p:cNvPr>
          <p:cNvGrpSpPr/>
          <p:nvPr/>
        </p:nvGrpSpPr>
        <p:grpSpPr>
          <a:xfrm>
            <a:off x="733999" y="3655185"/>
            <a:ext cx="792000" cy="792000"/>
            <a:chOff x="7774799" y="3035078"/>
            <a:chExt cx="792000" cy="792000"/>
          </a:xfrm>
          <a:solidFill>
            <a:srgbClr val="FFC000"/>
          </a:solidFill>
        </p:grpSpPr>
        <p:sp>
          <p:nvSpPr>
            <p:cNvPr id="3" name="Title 2">
              <a:extLst>
                <a:ext uri="{FF2B5EF4-FFF2-40B4-BE49-F238E27FC236}">
                  <a16:creationId xmlns:a16="http://schemas.microsoft.com/office/drawing/2014/main" id="{5B576A04-32F6-B927-9202-6232608E00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774799" y="3035078"/>
              <a:ext cx="792000" cy="792000"/>
            </a:xfrm>
            <a:prstGeom prst="ellipse">
              <a:avLst/>
            </a:prstGeom>
            <a:grpFill/>
            <a:ln w="25400">
              <a:noFill/>
            </a:ln>
          </p:spPr>
          <p:txBody>
            <a:bodyPr vert="horz" wrap="square" lIns="0" tIns="36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4" name="Group 11">
              <a:extLst>
                <a:ext uri="{FF2B5EF4-FFF2-40B4-BE49-F238E27FC236}">
                  <a16:creationId xmlns:a16="http://schemas.microsoft.com/office/drawing/2014/main" id="{55453155-B378-4F78-5F1A-37BA532A15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99320" y="3284643"/>
              <a:ext cx="556022" cy="301229"/>
              <a:chOff x="5726113" y="3422651"/>
              <a:chExt cx="741363" cy="401638"/>
            </a:xfrm>
            <a:grpFill/>
          </p:grpSpPr>
          <p:sp>
            <p:nvSpPr>
              <p:cNvPr id="12" name="Freeform 567">
                <a:extLst>
                  <a:ext uri="{FF2B5EF4-FFF2-40B4-BE49-F238E27FC236}">
                    <a16:creationId xmlns:a16="http://schemas.microsoft.com/office/drawing/2014/main" id="{F1FD3B57-2A1D-FBB1-41F5-75FA53B26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6113" y="3422651"/>
                <a:ext cx="741363" cy="314325"/>
              </a:xfrm>
              <a:custGeom>
                <a:avLst/>
                <a:gdLst>
                  <a:gd name="T0" fmla="*/ 1809 w 2052"/>
                  <a:gd name="T1" fmla="*/ 861 h 863"/>
                  <a:gd name="T2" fmla="*/ 1847 w 2052"/>
                  <a:gd name="T3" fmla="*/ 862 h 863"/>
                  <a:gd name="T4" fmla="*/ 1915 w 2052"/>
                  <a:gd name="T5" fmla="*/ 862 h 863"/>
                  <a:gd name="T6" fmla="*/ 1932 w 2052"/>
                  <a:gd name="T7" fmla="*/ 862 h 863"/>
                  <a:gd name="T8" fmla="*/ 1976 w 2052"/>
                  <a:gd name="T9" fmla="*/ 861 h 863"/>
                  <a:gd name="T10" fmla="*/ 1978 w 2052"/>
                  <a:gd name="T11" fmla="*/ 861 h 863"/>
                  <a:gd name="T12" fmla="*/ 2046 w 2052"/>
                  <a:gd name="T13" fmla="*/ 780 h 863"/>
                  <a:gd name="T14" fmla="*/ 1948 w 2052"/>
                  <a:gd name="T15" fmla="*/ 492 h 863"/>
                  <a:gd name="T16" fmla="*/ 1745 w 2052"/>
                  <a:gd name="T17" fmla="*/ 423 h 863"/>
                  <a:gd name="T18" fmla="*/ 1702 w 2052"/>
                  <a:gd name="T19" fmla="*/ 413 h 863"/>
                  <a:gd name="T20" fmla="*/ 1453 w 2052"/>
                  <a:gd name="T21" fmla="*/ 253 h 863"/>
                  <a:gd name="T22" fmla="*/ 1426 w 2052"/>
                  <a:gd name="T23" fmla="*/ 219 h 863"/>
                  <a:gd name="T24" fmla="*/ 1426 w 2052"/>
                  <a:gd name="T25" fmla="*/ 218 h 863"/>
                  <a:gd name="T26" fmla="*/ 1258 w 2052"/>
                  <a:gd name="T27" fmla="*/ 41 h 863"/>
                  <a:gd name="T28" fmla="*/ 1049 w 2052"/>
                  <a:gd name="T29" fmla="*/ 4 h 863"/>
                  <a:gd name="T30" fmla="*/ 658 w 2052"/>
                  <a:gd name="T31" fmla="*/ 29 h 863"/>
                  <a:gd name="T32" fmla="*/ 424 w 2052"/>
                  <a:gd name="T33" fmla="*/ 178 h 863"/>
                  <a:gd name="T34" fmla="*/ 365 w 2052"/>
                  <a:gd name="T35" fmla="*/ 269 h 863"/>
                  <a:gd name="T36" fmla="*/ 258 w 2052"/>
                  <a:gd name="T37" fmla="*/ 428 h 863"/>
                  <a:gd name="T38" fmla="*/ 224 w 2052"/>
                  <a:gd name="T39" fmla="*/ 442 h 863"/>
                  <a:gd name="T40" fmla="*/ 0 w 2052"/>
                  <a:gd name="T41" fmla="*/ 753 h 863"/>
                  <a:gd name="T42" fmla="*/ 99 w 2052"/>
                  <a:gd name="T43" fmla="*/ 863 h 863"/>
                  <a:gd name="T44" fmla="*/ 128 w 2052"/>
                  <a:gd name="T45" fmla="*/ 862 h 863"/>
                  <a:gd name="T46" fmla="*/ 161 w 2052"/>
                  <a:gd name="T47" fmla="*/ 861 h 863"/>
                  <a:gd name="T48" fmla="*/ 255 w 2052"/>
                  <a:gd name="T49" fmla="*/ 861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52" h="863">
                    <a:moveTo>
                      <a:pt x="1809" y="861"/>
                    </a:moveTo>
                    <a:lnTo>
                      <a:pt x="1847" y="862"/>
                    </a:lnTo>
                    <a:cubicBezTo>
                      <a:pt x="1869" y="862"/>
                      <a:pt x="1892" y="862"/>
                      <a:pt x="1915" y="862"/>
                    </a:cubicBezTo>
                    <a:cubicBezTo>
                      <a:pt x="1921" y="862"/>
                      <a:pt x="1926" y="862"/>
                      <a:pt x="1932" y="862"/>
                    </a:cubicBezTo>
                    <a:cubicBezTo>
                      <a:pt x="1946" y="862"/>
                      <a:pt x="1961" y="863"/>
                      <a:pt x="1976" y="861"/>
                    </a:cubicBezTo>
                    <a:lnTo>
                      <a:pt x="1978" y="861"/>
                    </a:lnTo>
                    <a:cubicBezTo>
                      <a:pt x="2031" y="856"/>
                      <a:pt x="2052" y="837"/>
                      <a:pt x="2046" y="780"/>
                    </a:cubicBezTo>
                    <a:cubicBezTo>
                      <a:pt x="2037" y="693"/>
                      <a:pt x="2023" y="550"/>
                      <a:pt x="1948" y="492"/>
                    </a:cubicBezTo>
                    <a:cubicBezTo>
                      <a:pt x="1898" y="452"/>
                      <a:pt x="1807" y="436"/>
                      <a:pt x="1745" y="423"/>
                    </a:cubicBezTo>
                    <a:cubicBezTo>
                      <a:pt x="1731" y="419"/>
                      <a:pt x="1717" y="416"/>
                      <a:pt x="1702" y="413"/>
                    </a:cubicBezTo>
                    <a:cubicBezTo>
                      <a:pt x="1565" y="383"/>
                      <a:pt x="1537" y="360"/>
                      <a:pt x="1453" y="253"/>
                    </a:cubicBezTo>
                    <a:lnTo>
                      <a:pt x="1426" y="219"/>
                    </a:lnTo>
                    <a:lnTo>
                      <a:pt x="1426" y="218"/>
                    </a:lnTo>
                    <a:cubicBezTo>
                      <a:pt x="1380" y="159"/>
                      <a:pt x="1320" y="80"/>
                      <a:pt x="1258" y="41"/>
                    </a:cubicBezTo>
                    <a:cubicBezTo>
                      <a:pt x="1194" y="0"/>
                      <a:pt x="1123" y="0"/>
                      <a:pt x="1049" y="4"/>
                    </a:cubicBezTo>
                    <a:lnTo>
                      <a:pt x="658" y="29"/>
                    </a:lnTo>
                    <a:cubicBezTo>
                      <a:pt x="511" y="38"/>
                      <a:pt x="499" y="59"/>
                      <a:pt x="424" y="178"/>
                    </a:cubicBezTo>
                    <a:cubicBezTo>
                      <a:pt x="405" y="209"/>
                      <a:pt x="385" y="239"/>
                      <a:pt x="365" y="269"/>
                    </a:cubicBezTo>
                    <a:lnTo>
                      <a:pt x="258" y="428"/>
                    </a:lnTo>
                    <a:lnTo>
                      <a:pt x="224" y="442"/>
                    </a:lnTo>
                    <a:cubicBezTo>
                      <a:pt x="22" y="527"/>
                      <a:pt x="0" y="527"/>
                      <a:pt x="0" y="753"/>
                    </a:cubicBezTo>
                    <a:cubicBezTo>
                      <a:pt x="0" y="840"/>
                      <a:pt x="15" y="863"/>
                      <a:pt x="99" y="863"/>
                    </a:cubicBezTo>
                    <a:cubicBezTo>
                      <a:pt x="109" y="863"/>
                      <a:pt x="118" y="862"/>
                      <a:pt x="128" y="862"/>
                    </a:cubicBezTo>
                    <a:cubicBezTo>
                      <a:pt x="139" y="862"/>
                      <a:pt x="150" y="861"/>
                      <a:pt x="161" y="861"/>
                    </a:cubicBezTo>
                    <a:lnTo>
                      <a:pt x="255" y="861"/>
                    </a:lnTo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" name="Line 568">
                <a:extLst>
                  <a:ext uri="{FF2B5EF4-FFF2-40B4-BE49-F238E27FC236}">
                    <a16:creationId xmlns:a16="http://schemas.microsoft.com/office/drawing/2014/main" id="{9A481E5A-AFC7-5659-7875-E87C56E46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3736976"/>
                <a:ext cx="206375" cy="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4" name="Oval 570">
                <a:extLst>
                  <a:ext uri="{FF2B5EF4-FFF2-40B4-BE49-F238E27FC236}">
                    <a16:creationId xmlns:a16="http://schemas.microsoft.com/office/drawing/2014/main" id="{C413EFF0-1747-BF38-A36F-45CE2D79A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9776" y="3648076"/>
                <a:ext cx="174625" cy="176213"/>
              </a:xfrm>
              <a:prstGeom prst="ellips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5" name="Oval 571">
                <a:extLst>
                  <a:ext uri="{FF2B5EF4-FFF2-40B4-BE49-F238E27FC236}">
                    <a16:creationId xmlns:a16="http://schemas.microsoft.com/office/drawing/2014/main" id="{9E3CE8F2-8E33-E0DF-0627-E7EA12A46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3951" y="3648076"/>
                <a:ext cx="174625" cy="176213"/>
              </a:xfrm>
              <a:prstGeom prst="ellips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F599569A-99F1-58BE-E3AA-DC3F156F262A}"/>
              </a:ext>
            </a:extLst>
          </p:cNvPr>
          <p:cNvGrpSpPr/>
          <p:nvPr/>
        </p:nvGrpSpPr>
        <p:grpSpPr>
          <a:xfrm>
            <a:off x="733999" y="4545693"/>
            <a:ext cx="792000" cy="792000"/>
            <a:chOff x="11301143" y="4778976"/>
            <a:chExt cx="792000" cy="792000"/>
          </a:xfrm>
          <a:solidFill>
            <a:srgbClr val="FFC000"/>
          </a:solidFill>
        </p:grpSpPr>
        <p:sp>
          <p:nvSpPr>
            <p:cNvPr id="17" name="Title 2">
              <a:extLst>
                <a:ext uri="{FF2B5EF4-FFF2-40B4-BE49-F238E27FC236}">
                  <a16:creationId xmlns:a16="http://schemas.microsoft.com/office/drawing/2014/main" id="{E618146E-74B7-1689-2BC1-3BF59C0A1C5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1301143" y="4778976"/>
              <a:ext cx="792000" cy="792000"/>
            </a:xfrm>
            <a:prstGeom prst="ellipse">
              <a:avLst/>
            </a:prstGeom>
            <a:grpFill/>
            <a:ln w="25400">
              <a:noFill/>
            </a:ln>
          </p:spPr>
          <p:txBody>
            <a:bodyPr vert="horz" wrap="square" lIns="0" tIns="36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8" name="Picture 8" descr="heart health Icon - Free PNG &amp; SVG 2892075 - Noun Project">
              <a:extLst>
                <a:ext uri="{FF2B5EF4-FFF2-40B4-BE49-F238E27FC236}">
                  <a16:creationId xmlns:a16="http://schemas.microsoft.com/office/drawing/2014/main" id="{D68ED22F-FFAD-A414-E3E7-274AE9E52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3792" y="4930033"/>
              <a:ext cx="536620" cy="536620"/>
            </a:xfrm>
            <a:prstGeom prst="rect">
              <a:avLst/>
            </a:prstGeom>
            <a:grpFill/>
          </p:spPr>
        </p:pic>
      </p:grpSp>
      <p:grpSp>
        <p:nvGrpSpPr>
          <p:cNvPr id="19" name="Group 23">
            <a:extLst>
              <a:ext uri="{FF2B5EF4-FFF2-40B4-BE49-F238E27FC236}">
                <a16:creationId xmlns:a16="http://schemas.microsoft.com/office/drawing/2014/main" id="{37C00CA4-294B-B729-9EC2-CA20C1D73CC2}"/>
              </a:ext>
            </a:extLst>
          </p:cNvPr>
          <p:cNvGrpSpPr/>
          <p:nvPr/>
        </p:nvGrpSpPr>
        <p:grpSpPr>
          <a:xfrm>
            <a:off x="733999" y="5430975"/>
            <a:ext cx="792000" cy="792000"/>
            <a:chOff x="5979540" y="5278458"/>
            <a:chExt cx="792000" cy="792000"/>
          </a:xfrm>
          <a:solidFill>
            <a:srgbClr val="FFC000"/>
          </a:solidFill>
        </p:grpSpPr>
        <p:sp>
          <p:nvSpPr>
            <p:cNvPr id="20" name="Title 2">
              <a:extLst>
                <a:ext uri="{FF2B5EF4-FFF2-40B4-BE49-F238E27FC236}">
                  <a16:creationId xmlns:a16="http://schemas.microsoft.com/office/drawing/2014/main" id="{F3A44B6B-FD39-E851-BD9E-7B0BBA7457E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979540" y="5278458"/>
              <a:ext cx="792000" cy="792000"/>
            </a:xfrm>
            <a:prstGeom prst="ellipse">
              <a:avLst/>
            </a:prstGeom>
            <a:grpFill/>
            <a:ln w="25400">
              <a:noFill/>
            </a:ln>
          </p:spPr>
          <p:txBody>
            <a:bodyPr vert="horz" wrap="square" lIns="0" tIns="36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1" name="Group 26">
              <a:extLst>
                <a:ext uri="{FF2B5EF4-FFF2-40B4-BE49-F238E27FC236}">
                  <a16:creationId xmlns:a16="http://schemas.microsoft.com/office/drawing/2014/main" id="{FFBADC53-5E26-0E98-395A-A730CC4F8B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56477" y="5374330"/>
              <a:ext cx="428989" cy="503860"/>
              <a:chOff x="5759450" y="3027363"/>
              <a:chExt cx="673100" cy="790576"/>
            </a:xfrm>
            <a:grpFill/>
          </p:grpSpPr>
          <p:sp>
            <p:nvSpPr>
              <p:cNvPr id="22" name="Freeform 451">
                <a:extLst>
                  <a:ext uri="{FF2B5EF4-FFF2-40B4-BE49-F238E27FC236}">
                    <a16:creationId xmlns:a16="http://schemas.microsoft.com/office/drawing/2014/main" id="{E3C1172E-DC91-B13F-37EE-57C5995ED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6288" y="3195638"/>
                <a:ext cx="479425" cy="454025"/>
              </a:xfrm>
              <a:custGeom>
                <a:avLst/>
                <a:gdLst>
                  <a:gd name="T0" fmla="*/ 1310 w 1310"/>
                  <a:gd name="T1" fmla="*/ 1245 h 1245"/>
                  <a:gd name="T2" fmla="*/ 0 w 1310"/>
                  <a:gd name="T3" fmla="*/ 1245 h 1245"/>
                  <a:gd name="T4" fmla="*/ 195 w 1310"/>
                  <a:gd name="T5" fmla="*/ 271 h 1245"/>
                  <a:gd name="T6" fmla="*/ 510 w 1310"/>
                  <a:gd name="T7" fmla="*/ 0 h 1245"/>
                  <a:gd name="T8" fmla="*/ 800 w 1310"/>
                  <a:gd name="T9" fmla="*/ 0 h 1245"/>
                  <a:gd name="T10" fmla="*/ 1115 w 1310"/>
                  <a:gd name="T11" fmla="*/ 271 h 1245"/>
                  <a:gd name="T12" fmla="*/ 1310 w 1310"/>
                  <a:gd name="T13" fmla="*/ 1245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0" h="1245">
                    <a:moveTo>
                      <a:pt x="1310" y="1245"/>
                    </a:moveTo>
                    <a:lnTo>
                      <a:pt x="0" y="1245"/>
                    </a:lnTo>
                    <a:lnTo>
                      <a:pt x="195" y="271"/>
                    </a:lnTo>
                    <a:cubicBezTo>
                      <a:pt x="224" y="125"/>
                      <a:pt x="360" y="0"/>
                      <a:pt x="510" y="0"/>
                    </a:cubicBezTo>
                    <a:lnTo>
                      <a:pt x="800" y="0"/>
                    </a:lnTo>
                    <a:cubicBezTo>
                      <a:pt x="949" y="0"/>
                      <a:pt x="1086" y="125"/>
                      <a:pt x="1115" y="271"/>
                    </a:cubicBezTo>
                    <a:lnTo>
                      <a:pt x="1310" y="1245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3" name="Freeform 452">
                <a:extLst>
                  <a:ext uri="{FF2B5EF4-FFF2-40B4-BE49-F238E27FC236}">
                    <a16:creationId xmlns:a16="http://schemas.microsoft.com/office/drawing/2014/main" id="{84C67810-B6FC-7E17-F9C3-646B3F472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450" y="3260726"/>
                <a:ext cx="57150" cy="49213"/>
              </a:xfrm>
              <a:custGeom>
                <a:avLst/>
                <a:gdLst>
                  <a:gd name="T0" fmla="*/ 0 w 157"/>
                  <a:gd name="T1" fmla="*/ 0 h 134"/>
                  <a:gd name="T2" fmla="*/ 157 w 157"/>
                  <a:gd name="T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7" h="134">
                    <a:moveTo>
                      <a:pt x="0" y="0"/>
                    </a:moveTo>
                    <a:cubicBezTo>
                      <a:pt x="74" y="0"/>
                      <a:pt x="142" y="62"/>
                      <a:pt x="157" y="134"/>
                    </a:cubicBezTo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4" name="Freeform 453">
                <a:extLst>
                  <a:ext uri="{FF2B5EF4-FFF2-40B4-BE49-F238E27FC236}">
                    <a16:creationId xmlns:a16="http://schemas.microsoft.com/office/drawing/2014/main" id="{B6FE6C01-0A74-CFF3-962B-FEC203565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6600" y="3649663"/>
                <a:ext cx="558800" cy="61913"/>
              </a:xfrm>
              <a:custGeom>
                <a:avLst/>
                <a:gdLst>
                  <a:gd name="T0" fmla="*/ 1418 w 1530"/>
                  <a:gd name="T1" fmla="*/ 0 h 168"/>
                  <a:gd name="T2" fmla="*/ 112 w 1530"/>
                  <a:gd name="T3" fmla="*/ 0 h 168"/>
                  <a:gd name="T4" fmla="*/ 0 w 1530"/>
                  <a:gd name="T5" fmla="*/ 112 h 168"/>
                  <a:gd name="T6" fmla="*/ 0 w 1530"/>
                  <a:gd name="T7" fmla="*/ 168 h 168"/>
                  <a:gd name="T8" fmla="*/ 1530 w 1530"/>
                  <a:gd name="T9" fmla="*/ 168 h 168"/>
                  <a:gd name="T10" fmla="*/ 1530 w 1530"/>
                  <a:gd name="T11" fmla="*/ 112 h 168"/>
                  <a:gd name="T12" fmla="*/ 1418 w 1530"/>
                  <a:gd name="T1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0" h="168">
                    <a:moveTo>
                      <a:pt x="1418" y="0"/>
                    </a:moveTo>
                    <a:lnTo>
                      <a:pt x="112" y="0"/>
                    </a:lnTo>
                    <a:cubicBezTo>
                      <a:pt x="51" y="0"/>
                      <a:pt x="0" y="51"/>
                      <a:pt x="0" y="112"/>
                    </a:cubicBezTo>
                    <a:lnTo>
                      <a:pt x="0" y="168"/>
                    </a:lnTo>
                    <a:lnTo>
                      <a:pt x="1530" y="168"/>
                    </a:lnTo>
                    <a:lnTo>
                      <a:pt x="1530" y="112"/>
                    </a:lnTo>
                    <a:cubicBezTo>
                      <a:pt x="1530" y="51"/>
                      <a:pt x="1479" y="0"/>
                      <a:pt x="1418" y="0"/>
                    </a:cubicBez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5" name="Freeform 454">
                <a:extLst>
                  <a:ext uri="{FF2B5EF4-FFF2-40B4-BE49-F238E27FC236}">
                    <a16:creationId xmlns:a16="http://schemas.microsoft.com/office/drawing/2014/main" id="{69846869-4B9C-2FBF-3B92-5C9075E8B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6913" y="3711576"/>
                <a:ext cx="638175" cy="106363"/>
              </a:xfrm>
              <a:custGeom>
                <a:avLst/>
                <a:gdLst>
                  <a:gd name="T0" fmla="*/ 1648 w 1746"/>
                  <a:gd name="T1" fmla="*/ 0 h 293"/>
                  <a:gd name="T2" fmla="*/ 98 w 1746"/>
                  <a:gd name="T3" fmla="*/ 0 h 293"/>
                  <a:gd name="T4" fmla="*/ 0 w 1746"/>
                  <a:gd name="T5" fmla="*/ 98 h 293"/>
                  <a:gd name="T6" fmla="*/ 0 w 1746"/>
                  <a:gd name="T7" fmla="*/ 293 h 293"/>
                  <a:gd name="T8" fmla="*/ 1746 w 1746"/>
                  <a:gd name="T9" fmla="*/ 293 h 293"/>
                  <a:gd name="T10" fmla="*/ 1746 w 1746"/>
                  <a:gd name="T11" fmla="*/ 98 h 293"/>
                  <a:gd name="T12" fmla="*/ 1648 w 1746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46" h="293">
                    <a:moveTo>
                      <a:pt x="1648" y="0"/>
                    </a:moveTo>
                    <a:lnTo>
                      <a:pt x="98" y="0"/>
                    </a:lnTo>
                    <a:cubicBezTo>
                      <a:pt x="44" y="0"/>
                      <a:pt x="0" y="44"/>
                      <a:pt x="0" y="98"/>
                    </a:cubicBezTo>
                    <a:lnTo>
                      <a:pt x="0" y="293"/>
                    </a:lnTo>
                    <a:lnTo>
                      <a:pt x="1746" y="293"/>
                    </a:lnTo>
                    <a:lnTo>
                      <a:pt x="1746" y="98"/>
                    </a:lnTo>
                    <a:cubicBezTo>
                      <a:pt x="1746" y="44"/>
                      <a:pt x="1702" y="0"/>
                      <a:pt x="1648" y="0"/>
                    </a:cubicBez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6" name="Line 455">
                <a:extLst>
                  <a:ext uri="{FF2B5EF4-FFF2-40B4-BE49-F238E27FC236}">
                    <a16:creationId xmlns:a16="http://schemas.microsoft.com/office/drawing/2014/main" id="{C73A8FB6-7A72-7DC2-C7CE-A28F68BFF9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6000" y="3027363"/>
                <a:ext cx="0" cy="8890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7" name="Line 456">
                <a:extLst>
                  <a:ext uri="{FF2B5EF4-FFF2-40B4-BE49-F238E27FC236}">
                    <a16:creationId xmlns:a16="http://schemas.microsoft.com/office/drawing/2014/main" id="{8B956BBF-9B84-6362-5C2F-8F1E7FA3F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5863" y="3095626"/>
                <a:ext cx="63500" cy="6350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8" name="Line 457">
                <a:extLst>
                  <a:ext uri="{FF2B5EF4-FFF2-40B4-BE49-F238E27FC236}">
                    <a16:creationId xmlns:a16="http://schemas.microsoft.com/office/drawing/2014/main" id="{7C035558-7C21-1FD9-569A-77C95D89D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862638" y="3095626"/>
                <a:ext cx="63500" cy="6350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9" name="Line 458">
                <a:extLst>
                  <a:ext uri="{FF2B5EF4-FFF2-40B4-BE49-F238E27FC236}">
                    <a16:creationId xmlns:a16="http://schemas.microsoft.com/office/drawing/2014/main" id="{796C6E89-C81F-CFC7-738B-6A3C0E2E3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59450" y="3294063"/>
                <a:ext cx="88900" cy="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30" name="Line 459">
                <a:extLst>
                  <a:ext uri="{FF2B5EF4-FFF2-40B4-BE49-F238E27FC236}">
                    <a16:creationId xmlns:a16="http://schemas.microsoft.com/office/drawing/2014/main" id="{7F26C666-4642-BF65-D9A9-749CADD883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43650" y="3294063"/>
                <a:ext cx="88900" cy="0"/>
              </a:xfrm>
              <a:prstGeom prst="line">
                <a:avLst/>
              </a:prstGeom>
              <a:grp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TextBox 36">
            <a:extLst>
              <a:ext uri="{FF2B5EF4-FFF2-40B4-BE49-F238E27FC236}">
                <a16:creationId xmlns:a16="http://schemas.microsoft.com/office/drawing/2014/main" id="{100346C8-0BD6-8623-84A7-5EF300E22D37}"/>
              </a:ext>
            </a:extLst>
          </p:cNvPr>
          <p:cNvSpPr txBox="1"/>
          <p:nvPr/>
        </p:nvSpPr>
        <p:spPr>
          <a:xfrm>
            <a:off x="1636416" y="3874218"/>
            <a:ext cx="6485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Avaria do carro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eletrodoméstico</a:t>
            </a:r>
          </a:p>
        </p:txBody>
      </p:sp>
      <p:sp>
        <p:nvSpPr>
          <p:cNvPr id="32" name="TextBox 37">
            <a:extLst>
              <a:ext uri="{FF2B5EF4-FFF2-40B4-BE49-F238E27FC236}">
                <a16:creationId xmlns:a16="http://schemas.microsoft.com/office/drawing/2014/main" id="{FCB2C99B-FB5E-5787-ABEE-022C698BBB55}"/>
              </a:ext>
            </a:extLst>
          </p:cNvPr>
          <p:cNvSpPr txBox="1"/>
          <p:nvPr/>
        </p:nvSpPr>
        <p:spPr>
          <a:xfrm>
            <a:off x="1619563" y="4745057"/>
            <a:ext cx="3988494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solidFill>
                  <a:prstClr val="black"/>
                </a:solidFill>
              </a:rPr>
              <a:t>Situação de doença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TextBox 38">
            <a:extLst>
              <a:ext uri="{FF2B5EF4-FFF2-40B4-BE49-F238E27FC236}">
                <a16:creationId xmlns:a16="http://schemas.microsoft.com/office/drawing/2014/main" id="{6338564E-04D8-0CA1-0EF0-772F2C2F2455}"/>
              </a:ext>
            </a:extLst>
          </p:cNvPr>
          <p:cNvSpPr txBox="1"/>
          <p:nvPr/>
        </p:nvSpPr>
        <p:spPr>
          <a:xfrm>
            <a:off x="1636418" y="5650393"/>
            <a:ext cx="3988495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solidFill>
                  <a:prstClr val="black"/>
                </a:solidFill>
              </a:rPr>
              <a:t>Desemprego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4" name="Picture 5" descr="A cartoon of a broken piggy bank&#10;&#10;AI-generated content may be incorrect.">
            <a:extLst>
              <a:ext uri="{FF2B5EF4-FFF2-40B4-BE49-F238E27FC236}">
                <a16:creationId xmlns:a16="http://schemas.microsoft.com/office/drawing/2014/main" id="{F46C2366-F4A6-85ED-0071-CB859F700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29" y="3523361"/>
            <a:ext cx="3036172" cy="3036172"/>
          </a:xfrm>
          <a:prstGeom prst="rect">
            <a:avLst/>
          </a:prstGeom>
        </p:spPr>
      </p:pic>
      <p:sp>
        <p:nvSpPr>
          <p:cNvPr id="39" name="Título 12">
            <a:extLst>
              <a:ext uri="{FF2B5EF4-FFF2-40B4-BE49-F238E27FC236}">
                <a16:creationId xmlns:a16="http://schemas.microsoft.com/office/drawing/2014/main" id="{D80EEE9E-5400-370E-2EB8-E32FDFB11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723128"/>
            <a:ext cx="10515600" cy="1195387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RESPONDER A IMPREVISTOS</a:t>
            </a:r>
            <a:endParaRPr lang="pt-PT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9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5CE4C-C212-80D8-4728-07BFC91B0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ítulo 12">
            <a:extLst>
              <a:ext uri="{FF2B5EF4-FFF2-40B4-BE49-F238E27FC236}">
                <a16:creationId xmlns:a16="http://schemas.microsoft.com/office/drawing/2014/main" id="{3077B008-E331-A5F2-27C9-28CAA7F5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723129"/>
            <a:ext cx="10515600" cy="1195387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ESTRATÉGIAS DE POUPANÇA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BC62757A-BC20-E122-36D6-941D5C6DD96F}"/>
              </a:ext>
            </a:extLst>
          </p:cNvPr>
          <p:cNvSpPr txBox="1"/>
          <p:nvPr/>
        </p:nvSpPr>
        <p:spPr>
          <a:xfrm>
            <a:off x="894735" y="2399905"/>
            <a:ext cx="10134600" cy="1808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400" b="1" dirty="0">
                <a:solidFill>
                  <a:srgbClr val="FFC000"/>
                </a:solidFill>
              </a:rPr>
              <a:t>Fazer um orçamento: </a:t>
            </a:r>
            <a:r>
              <a:rPr lang="pt-PT" sz="2000" dirty="0"/>
              <a:t>registar todos os rendimentos e todas as despesas.</a:t>
            </a:r>
          </a:p>
          <a:p>
            <a:pPr lvl="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000" dirty="0"/>
              <a:t>Assim sei onde gasto o dinheiro, consigo controlar despesas, identificar oportunidades de poupança e alcançar objetivos. </a:t>
            </a:r>
            <a:endParaRPr lang="pt-PT" sz="2000" b="1" dirty="0">
              <a:solidFill>
                <a:srgbClr val="F7941E"/>
              </a:solidFill>
            </a:endParaRPr>
          </a:p>
          <a:p>
            <a:pPr lvl="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endParaRPr kumimoji="0" lang="pt-PT" sz="500" b="1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1E386B6-119D-8628-82F7-545F4C4BE64A}"/>
              </a:ext>
            </a:extLst>
          </p:cNvPr>
          <p:cNvSpPr txBox="1"/>
          <p:nvPr/>
        </p:nvSpPr>
        <p:spPr>
          <a:xfrm>
            <a:off x="299884" y="4045549"/>
            <a:ext cx="11592232" cy="2186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Saldo do orçamento = Rendimentos – Despesas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Quando o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saldo do orçamento for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positivo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os rendimentos são superiores </a:t>
            </a:r>
            <a:r>
              <a:rPr lang="pt-PT" sz="1800" dirty="0">
                <a:solidFill>
                  <a:prstClr val="black"/>
                </a:solidFill>
              </a:rPr>
              <a:t>às despesas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br>
              <a:rPr lang="pt-PT" sz="1800" dirty="0">
                <a:solidFill>
                  <a:prstClr val="black"/>
                </a:solidFill>
              </a:rPr>
            </a:br>
            <a:endParaRPr kumimoji="0" lang="pt-PT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CONSIGO POUPAR</a:t>
            </a:r>
          </a:p>
        </p:txBody>
      </p:sp>
      <p:pic>
        <p:nvPicPr>
          <p:cNvPr id="35" name="Picture 8" descr="A red arrow pointing down&#10;&#10;AI-generated content may be incorrect.">
            <a:extLst>
              <a:ext uri="{FF2B5EF4-FFF2-40B4-BE49-F238E27FC236}">
                <a16:creationId xmlns:a16="http://schemas.microsoft.com/office/drawing/2014/main" id="{09C9F770-6900-E905-8C29-D57A5529F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31" y="4876406"/>
            <a:ext cx="1139137" cy="1139137"/>
          </a:xfrm>
          <a:prstGeom prst="rect">
            <a:avLst/>
          </a:prstGeom>
        </p:spPr>
      </p:pic>
      <p:pic>
        <p:nvPicPr>
          <p:cNvPr id="36" name="Graphic 3" descr="Badge 1 with solid fill">
            <a:extLst>
              <a:ext uri="{FF2B5EF4-FFF2-40B4-BE49-F238E27FC236}">
                <a16:creationId xmlns:a16="http://schemas.microsoft.com/office/drawing/2014/main" id="{5A8A05A9-9845-E3EC-6280-4EF23368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997" y="2266296"/>
            <a:ext cx="741648" cy="7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0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8722-47C0-07C4-EF72-5AFDFC32F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 descr="Badge with solid fill">
            <a:extLst>
              <a:ext uri="{FF2B5EF4-FFF2-40B4-BE49-F238E27FC236}">
                <a16:creationId xmlns:a16="http://schemas.microsoft.com/office/drawing/2014/main" id="{12661549-C821-EDE5-339F-F8B1FCE33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7997" y="2531329"/>
            <a:ext cx="741648" cy="741648"/>
          </a:xfrm>
          <a:prstGeom prst="rect">
            <a:avLst/>
          </a:prstGeom>
        </p:spPr>
      </p:pic>
      <p:sp>
        <p:nvSpPr>
          <p:cNvPr id="39" name="Título 12">
            <a:extLst>
              <a:ext uri="{FF2B5EF4-FFF2-40B4-BE49-F238E27FC236}">
                <a16:creationId xmlns:a16="http://schemas.microsoft.com/office/drawing/2014/main" id="{3C8DC5C1-B2E0-1D3D-B698-EBDFA018F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723133"/>
            <a:ext cx="10515600" cy="1195387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ESTRATÉGIAS DE POUPANÇA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E2F0CF0-C29D-1304-5396-867192B58196}"/>
              </a:ext>
            </a:extLst>
          </p:cNvPr>
          <p:cNvSpPr txBox="1"/>
          <p:nvPr/>
        </p:nvSpPr>
        <p:spPr>
          <a:xfrm>
            <a:off x="894734" y="2587113"/>
            <a:ext cx="10681315" cy="3849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400" b="1" dirty="0">
                <a:solidFill>
                  <a:srgbClr val="FFC000"/>
                </a:solidFill>
                <a:latin typeface="+mj-lt"/>
              </a:rPr>
              <a:t>Definir objetivos para a poupança:</a:t>
            </a:r>
            <a:r>
              <a:rPr lang="pt-PT" sz="2400" b="1" dirty="0">
                <a:solidFill>
                  <a:srgbClr val="DC811B"/>
                </a:solidFill>
                <a:latin typeface="+mj-lt"/>
              </a:rPr>
              <a:t> </a:t>
            </a:r>
            <a:r>
              <a:rPr lang="pt-PT" sz="2000" dirty="0">
                <a:solidFill>
                  <a:prstClr val="black"/>
                </a:solidFill>
                <a:latin typeface="+mj-lt"/>
              </a:rPr>
              <a:t>saber </a:t>
            </a:r>
            <a:r>
              <a:rPr lang="pt-PT" sz="2000" b="1" dirty="0">
                <a:solidFill>
                  <a:prstClr val="black"/>
                </a:solidFill>
                <a:latin typeface="+mj-lt"/>
              </a:rPr>
              <a:t>aquilo que queremos </a:t>
            </a:r>
            <a:r>
              <a:rPr lang="pt-PT" sz="2000" dirty="0">
                <a:solidFill>
                  <a:prstClr val="black"/>
                </a:solidFill>
                <a:latin typeface="+mj-lt"/>
              </a:rPr>
              <a:t>comprar/ter (ou guardar para algo inesperado).</a:t>
            </a:r>
            <a:endParaRPr lang="pt-PT" sz="500" b="1" dirty="0">
              <a:solidFill>
                <a:srgbClr val="F7941E"/>
              </a:solidFill>
              <a:latin typeface="+mj-lt"/>
            </a:endParaRPr>
          </a:p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400" b="1" dirty="0">
                <a:solidFill>
                  <a:srgbClr val="FFC000"/>
                </a:solidFill>
                <a:latin typeface="+mj-lt"/>
              </a:rPr>
              <a:t>Definir o prazo para alcançar os nossos objetivos</a:t>
            </a:r>
            <a:r>
              <a:rPr lang="pt-PT" sz="2400" b="1" dirty="0">
                <a:solidFill>
                  <a:srgbClr val="DC811B"/>
                </a:solidFill>
                <a:latin typeface="+mj-lt"/>
              </a:rPr>
              <a:t> </a:t>
            </a:r>
            <a:r>
              <a:rPr lang="pt-PT" sz="2000" dirty="0">
                <a:latin typeface="+mj-lt"/>
              </a:rPr>
              <a:t>(ex.: 3 meses, 6 meses ou 2 anos).</a:t>
            </a:r>
          </a:p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400" b="1" dirty="0">
                <a:solidFill>
                  <a:srgbClr val="FFC000"/>
                </a:solidFill>
                <a:latin typeface="+mj-lt"/>
              </a:rPr>
              <a:t>Adotar hábitos de poupança regular: </a:t>
            </a:r>
            <a:r>
              <a:rPr lang="pt-PT" sz="2000" dirty="0">
                <a:solidFill>
                  <a:prstClr val="black"/>
                </a:solidFill>
                <a:latin typeface="+mj-lt"/>
              </a:rPr>
              <a:t>considerar o nosso objetivo de poupança como se tratasse de uma “despesa fixa”, que deve ser realizada todos os meses.</a:t>
            </a:r>
          </a:p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endParaRPr lang="pt-PT" sz="2000" dirty="0"/>
          </a:p>
        </p:txBody>
      </p:sp>
      <p:pic>
        <p:nvPicPr>
          <p:cNvPr id="4" name="Graphic 1" descr="Badge 3 with solid fill">
            <a:extLst>
              <a:ext uri="{FF2B5EF4-FFF2-40B4-BE49-F238E27FC236}">
                <a16:creationId xmlns:a16="http://schemas.microsoft.com/office/drawing/2014/main" id="{A4B36CF5-625B-B8C4-B238-94F43A419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15950" y="3505421"/>
            <a:ext cx="741648" cy="741648"/>
          </a:xfrm>
          <a:prstGeom prst="rect">
            <a:avLst/>
          </a:prstGeom>
        </p:spPr>
      </p:pic>
      <p:pic>
        <p:nvPicPr>
          <p:cNvPr id="6" name="Graphic 6" descr="Badge 4 with solid fill">
            <a:extLst>
              <a:ext uri="{FF2B5EF4-FFF2-40B4-BE49-F238E27FC236}">
                <a16:creationId xmlns:a16="http://schemas.microsoft.com/office/drawing/2014/main" id="{CB3A7334-321D-2179-9560-683E63F90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7997" y="4559307"/>
            <a:ext cx="741648" cy="7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8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A1F1D-0060-225C-1B5D-04AF082A3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ítulo 12">
            <a:extLst>
              <a:ext uri="{FF2B5EF4-FFF2-40B4-BE49-F238E27FC236}">
                <a16:creationId xmlns:a16="http://schemas.microsoft.com/office/drawing/2014/main" id="{6BB0886C-C9BC-BE95-F23F-C0446B56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49" y="723133"/>
            <a:ext cx="12913237" cy="1195387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PORQUE É IMPORTANTE APLICAR A POUPANÇA?</a:t>
            </a:r>
          </a:p>
        </p:txBody>
      </p:sp>
      <p:sp>
        <p:nvSpPr>
          <p:cNvPr id="2" name="Marcador de Posição de Conteúdo 4">
            <a:extLst>
              <a:ext uri="{FF2B5EF4-FFF2-40B4-BE49-F238E27FC236}">
                <a16:creationId xmlns:a16="http://schemas.microsoft.com/office/drawing/2014/main" id="{67FF873C-A29C-8B46-2475-BFBF27121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49" y="2478957"/>
            <a:ext cx="7328515" cy="3331908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</a:pPr>
            <a:r>
              <a:rPr lang="pt-PT" sz="1800" dirty="0">
                <a:ea typeface="Aptos" panose="020B0004020202020204" pitchFamily="34" charset="0"/>
              </a:rPr>
              <a:t>É importante aplicar a poupança porque o </a:t>
            </a:r>
            <a:r>
              <a:rPr lang="pt-PT" sz="1800" b="1" dirty="0">
                <a:solidFill>
                  <a:srgbClr val="FFC000"/>
                </a:solidFill>
                <a:ea typeface="Aptos" panose="020B0004020202020204" pitchFamily="34" charset="0"/>
              </a:rPr>
              <a:t>dinheiro vai perdendo valor ao longo do tempo</a:t>
            </a:r>
            <a:r>
              <a:rPr lang="pt-PT" sz="1800" dirty="0">
                <a:ea typeface="Aptos" panose="020B0004020202020204" pitchFamily="34" charset="0"/>
              </a:rPr>
              <a:t>. Isto acontece porque os preços dos bens e serviços tendem a aumentar (devido à </a:t>
            </a:r>
            <a:r>
              <a:rPr lang="pt-PT" sz="1800" b="1" dirty="0">
                <a:ea typeface="Aptos" panose="020B0004020202020204" pitchFamily="34" charset="0"/>
              </a:rPr>
              <a:t>inflação</a:t>
            </a:r>
            <a:r>
              <a:rPr lang="pt-PT" sz="1800" dirty="0">
                <a:ea typeface="Aptos" panose="020B0004020202020204" pitchFamily="34" charset="0"/>
              </a:rPr>
              <a:t>).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</a:pPr>
            <a:r>
              <a:rPr lang="pt-PT" sz="1800" dirty="0">
                <a:ea typeface="Aptos" panose="020B0004020202020204" pitchFamily="34" charset="0"/>
              </a:rPr>
              <a:t>Para evitar que a nossa poupança perca valor ao longo do tempo, </a:t>
            </a:r>
            <a:r>
              <a:rPr lang="pt-PT" sz="1800" dirty="0"/>
              <a:t>é importante aplicá-la em </a:t>
            </a:r>
            <a:r>
              <a:rPr lang="pt-PT" sz="1800" b="1" dirty="0">
                <a:solidFill>
                  <a:srgbClr val="FFC000"/>
                </a:solidFill>
              </a:rPr>
              <a:t>produtos financeiros que ofereçam uma </a:t>
            </a:r>
            <a:r>
              <a:rPr lang="pt-PT" sz="1800" b="1" dirty="0">
                <a:solidFill>
                  <a:srgbClr val="FFC000"/>
                </a:solidFill>
                <a:ea typeface="Aptos" panose="020B0004020202020204" pitchFamily="34" charset="0"/>
              </a:rPr>
              <a:t>remuneração</a:t>
            </a:r>
            <a:r>
              <a:rPr lang="pt-PT" sz="1800" dirty="0"/>
              <a:t>.</a:t>
            </a:r>
            <a:endParaRPr lang="pt-PT" sz="1800" dirty="0">
              <a:ea typeface="Aptos" panose="020B00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</a:pPr>
            <a:r>
              <a:rPr lang="pt-PT" sz="1800" dirty="0">
                <a:ea typeface="Aptos" panose="020B0004020202020204" pitchFamily="34" charset="0"/>
              </a:rPr>
              <a:t>O objetivo é que, no futuro, </a:t>
            </a:r>
            <a:r>
              <a:rPr lang="pt-PT" sz="1800" b="1" dirty="0">
                <a:solidFill>
                  <a:srgbClr val="FFC000"/>
                </a:solidFill>
              </a:rPr>
              <a:t>a poupança nos permita comprar, pelo menos, a mesma quantidade de bens e serviços que permite hoje</a:t>
            </a:r>
            <a:r>
              <a:rPr lang="pt-PT" sz="1800" dirty="0"/>
              <a:t>.</a:t>
            </a:r>
          </a:p>
        </p:txBody>
      </p:sp>
      <p:pic>
        <p:nvPicPr>
          <p:cNvPr id="5" name="Picture 3" descr="A person and a child putting a coin into a piggy bank&#10;&#10;AI-generated content may be incorrect.">
            <a:extLst>
              <a:ext uri="{FF2B5EF4-FFF2-40B4-BE49-F238E27FC236}">
                <a16:creationId xmlns:a16="http://schemas.microsoft.com/office/drawing/2014/main" id="{D72F3ED8-ABBD-DAB2-F7C0-832CAF969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44" y="2478957"/>
            <a:ext cx="3331907" cy="33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3070D-301F-36B2-5265-D71A0A76B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AA983-B3BA-78EB-566C-BF67786C3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001" y="1770596"/>
            <a:ext cx="6867970" cy="2791612"/>
          </a:xfrm>
        </p:spPr>
        <p:txBody>
          <a:bodyPr>
            <a:normAutofit/>
          </a:bodyPr>
          <a:lstStyle/>
          <a:p>
            <a:r>
              <a:rPr lang="pt-PT" sz="5300" b="1" dirty="0">
                <a:solidFill>
                  <a:srgbClr val="00B050"/>
                </a:solidFill>
              </a:rPr>
              <a:t>EXERCÍCIOS</a:t>
            </a:r>
            <a:br>
              <a:rPr lang="pt-PT" sz="5300" b="1" dirty="0"/>
            </a:br>
            <a:endParaRPr lang="pt-PT" sz="5300" b="1" dirty="0"/>
          </a:p>
        </p:txBody>
      </p:sp>
    </p:spTree>
    <p:extLst>
      <p:ext uri="{BB962C8B-B14F-4D97-AF65-F5344CB8AC3E}">
        <p14:creationId xmlns:p14="http://schemas.microsoft.com/office/powerpoint/2010/main" val="138261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2719095C-0E5F-31EC-04DE-E65395A44EC6}"/>
              </a:ext>
            </a:extLst>
          </p:cNvPr>
          <p:cNvSpPr/>
          <p:nvPr/>
        </p:nvSpPr>
        <p:spPr>
          <a:xfrm>
            <a:off x="835742" y="4356156"/>
            <a:ext cx="10363200" cy="21626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B8FA9BB-B770-000F-30D1-62A6B6D5E554}"/>
              </a:ext>
            </a:extLst>
          </p:cNvPr>
          <p:cNvSpPr txBox="1">
            <a:spLocks/>
          </p:cNvSpPr>
          <p:nvPr/>
        </p:nvSpPr>
        <p:spPr>
          <a:xfrm>
            <a:off x="1678343" y="4792242"/>
            <a:ext cx="8438571" cy="12904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1. Qual o </a:t>
            </a:r>
            <a:r>
              <a:rPr lang="pt-PT" sz="1800" b="1" u="sng" dirty="0">
                <a:solidFill>
                  <a:schemeClr val="bg1"/>
                </a:solidFill>
              </a:rPr>
              <a:t>montante da poupança</a:t>
            </a:r>
            <a:r>
              <a:rPr lang="pt-PT" sz="1800" b="1" dirty="0">
                <a:solidFill>
                  <a:srgbClr val="F7941E"/>
                </a:solidFill>
              </a:rPr>
              <a:t> </a:t>
            </a:r>
            <a:r>
              <a:rPr lang="pt-PT" sz="1800" b="1" dirty="0">
                <a:solidFill>
                  <a:schemeClr val="bg1"/>
                </a:solidFill>
              </a:rPr>
              <a:t>do Tomás no final dos 2 anos?</a:t>
            </a:r>
          </a:p>
          <a:p>
            <a:pPr lvl="1">
              <a:lnSpc>
                <a:spcPct val="114000"/>
              </a:lnSpc>
              <a:spcAft>
                <a:spcPts val="1000"/>
              </a:spcAft>
            </a:pPr>
            <a:r>
              <a:rPr lang="pt-PT" sz="1600" b="1" dirty="0">
                <a:solidFill>
                  <a:schemeClr val="bg1"/>
                </a:solidFill>
              </a:rPr>
              <a:t>2 anos = 24 meses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F2C686F-1D5F-D8D9-FC13-38E946ADC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9" b="99253" l="0" r="99394">
                        <a14:foregroundMark x1="39394" y1="78580" x2="39394" y2="78580"/>
                        <a14:foregroundMark x1="42121" y1="84060" x2="42121" y2="84060"/>
                        <a14:foregroundMark x1="26061" y1="86924" x2="26061" y2="86924"/>
                        <a14:foregroundMark x1="34242" y1="90037" x2="36061" y2="90162"/>
                        <a14:foregroundMark x1="58788" y1="84433" x2="58788" y2="84433"/>
                        <a14:foregroundMark x1="55152" y1="86426" x2="55152" y2="86426"/>
                        <a14:foregroundMark x1="62121" y1="86052" x2="62121" y2="86052"/>
                        <a14:foregroundMark x1="50909" y1="23910" x2="50909" y2="23910"/>
                        <a14:foregroundMark x1="30000" y1="25903" x2="30000" y2="2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54359" y="1594060"/>
            <a:ext cx="1290009" cy="3139022"/>
          </a:xfrm>
          <a:prstGeom prst="rect">
            <a:avLst/>
          </a:prstGeom>
        </p:spPr>
      </p:pic>
      <p:sp>
        <p:nvSpPr>
          <p:cNvPr id="10" name="Bolha de Discurso: Oval 15">
            <a:extLst>
              <a:ext uri="{FF2B5EF4-FFF2-40B4-BE49-F238E27FC236}">
                <a16:creationId xmlns:a16="http://schemas.microsoft.com/office/drawing/2014/main" id="{02B63AEA-6352-1426-CAC1-D6BA6EBEA5D3}"/>
              </a:ext>
            </a:extLst>
          </p:cNvPr>
          <p:cNvSpPr/>
          <p:nvPr/>
        </p:nvSpPr>
        <p:spPr>
          <a:xfrm>
            <a:off x="4362073" y="1386348"/>
            <a:ext cx="3071113" cy="2772617"/>
          </a:xfrm>
          <a:prstGeom prst="wedgeEllipseCallout">
            <a:avLst>
              <a:gd name="adj1" fmla="val -58372"/>
              <a:gd name="adj2" fmla="val -1250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Quero comprar um bilhete para um concerto que custa 100€, no prazo de</a:t>
            </a:r>
          </a:p>
          <a:p>
            <a:pPr algn="ctr"/>
            <a:r>
              <a:rPr lang="pt-PT" sz="1400" b="1" dirty="0"/>
              <a:t>2 anos. Mensalmente consigo poupar 5€.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3FD91B-A696-D7DB-999E-994F2A1A95A3}"/>
              </a:ext>
            </a:extLst>
          </p:cNvPr>
          <p:cNvSpPr txBox="1"/>
          <p:nvPr/>
        </p:nvSpPr>
        <p:spPr>
          <a:xfrm>
            <a:off x="1283109" y="5760090"/>
            <a:ext cx="9625781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4000"/>
              </a:lnSpc>
              <a:spcAft>
                <a:spcPts val="1000"/>
              </a:spcAft>
            </a:pPr>
            <a:r>
              <a:rPr lang="pt-PT" b="1" dirty="0">
                <a:solidFill>
                  <a:schemeClr val="bg1"/>
                </a:solidFill>
              </a:rPr>
              <a:t>Ao fim de 24 meses, o Tomás poupa: 5 € x 24 meses = </a:t>
            </a:r>
            <a:r>
              <a:rPr lang="pt-PT" b="1" u="sng" dirty="0">
                <a:solidFill>
                  <a:schemeClr val="bg1"/>
                </a:solidFill>
              </a:rPr>
              <a:t>120 €</a:t>
            </a:r>
          </a:p>
        </p:txBody>
      </p:sp>
    </p:spTree>
    <p:extLst>
      <p:ext uri="{BB962C8B-B14F-4D97-AF65-F5344CB8AC3E}">
        <p14:creationId xmlns:p14="http://schemas.microsoft.com/office/powerpoint/2010/main" val="1947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C4FD4-DAC0-6759-2412-666D42F72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1F04CC9-C90E-A126-778A-683A5321BEDC}"/>
              </a:ext>
            </a:extLst>
          </p:cNvPr>
          <p:cNvSpPr/>
          <p:nvPr/>
        </p:nvSpPr>
        <p:spPr>
          <a:xfrm>
            <a:off x="835742" y="4356156"/>
            <a:ext cx="10363200" cy="21626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B59BEF9-79BB-2350-040A-D5987EDE8054}"/>
              </a:ext>
            </a:extLst>
          </p:cNvPr>
          <p:cNvSpPr txBox="1">
            <a:spLocks/>
          </p:cNvSpPr>
          <p:nvPr/>
        </p:nvSpPr>
        <p:spPr>
          <a:xfrm>
            <a:off x="1678343" y="4625568"/>
            <a:ext cx="9176470" cy="12904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2. Quanto terá o Tomás de </a:t>
            </a:r>
            <a:r>
              <a:rPr lang="pt-PT" sz="1800" b="1" u="sng" dirty="0">
                <a:solidFill>
                  <a:schemeClr val="bg1"/>
                </a:solidFill>
              </a:rPr>
              <a:t>poupar mensalmente</a:t>
            </a:r>
            <a:r>
              <a:rPr lang="pt-PT" sz="1800" b="1" dirty="0">
                <a:solidFill>
                  <a:schemeClr val="bg1"/>
                </a:solidFill>
              </a:rPr>
              <a:t> para comprar o bilhete do concerto em 2 anos?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pt-PT" sz="1600" b="1" dirty="0">
                <a:solidFill>
                  <a:schemeClr val="bg1"/>
                </a:solidFill>
              </a:rPr>
              <a:t>Preço do bilhete = 100 €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pt-PT" sz="1600" b="1" dirty="0">
                <a:solidFill>
                  <a:schemeClr val="bg1"/>
                </a:solidFill>
              </a:rPr>
              <a:t>2 anos = 24 meses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D9321F-67B9-AB6D-DD3B-BEB84D44A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9" b="99253" l="0" r="99394">
                        <a14:foregroundMark x1="39394" y1="78580" x2="39394" y2="78580"/>
                        <a14:foregroundMark x1="42121" y1="84060" x2="42121" y2="84060"/>
                        <a14:foregroundMark x1="26061" y1="86924" x2="26061" y2="86924"/>
                        <a14:foregroundMark x1="34242" y1="90037" x2="36061" y2="90162"/>
                        <a14:foregroundMark x1="58788" y1="84433" x2="58788" y2="84433"/>
                        <a14:foregroundMark x1="55152" y1="86426" x2="55152" y2="86426"/>
                        <a14:foregroundMark x1="62121" y1="86052" x2="62121" y2="86052"/>
                        <a14:foregroundMark x1="50909" y1="23910" x2="50909" y2="23910"/>
                        <a14:foregroundMark x1="30000" y1="25903" x2="30000" y2="2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54359" y="1594060"/>
            <a:ext cx="1290009" cy="3139022"/>
          </a:xfrm>
          <a:prstGeom prst="rect">
            <a:avLst/>
          </a:prstGeom>
        </p:spPr>
      </p:pic>
      <p:sp>
        <p:nvSpPr>
          <p:cNvPr id="10" name="Bolha de Discurso: Oval 15">
            <a:extLst>
              <a:ext uri="{FF2B5EF4-FFF2-40B4-BE49-F238E27FC236}">
                <a16:creationId xmlns:a16="http://schemas.microsoft.com/office/drawing/2014/main" id="{71928088-A8E9-346A-6E3E-4BB4B0E7E14B}"/>
              </a:ext>
            </a:extLst>
          </p:cNvPr>
          <p:cNvSpPr/>
          <p:nvPr/>
        </p:nvSpPr>
        <p:spPr>
          <a:xfrm>
            <a:off x="4362073" y="1386348"/>
            <a:ext cx="3071113" cy="2772617"/>
          </a:xfrm>
          <a:prstGeom prst="wedgeEllipseCallout">
            <a:avLst>
              <a:gd name="adj1" fmla="val -58372"/>
              <a:gd name="adj2" fmla="val -12504"/>
            </a:avLst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Quero comprar um bilhete para um concerto que custa 100€, no prazo de</a:t>
            </a:r>
          </a:p>
          <a:p>
            <a:pPr algn="ctr"/>
            <a:r>
              <a:rPr lang="pt-PT" sz="1400" b="1" dirty="0"/>
              <a:t>2 anos. 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C223813-7D7E-DD56-FEA1-776BA7F3E33B}"/>
              </a:ext>
            </a:extLst>
          </p:cNvPr>
          <p:cNvSpPr txBox="1">
            <a:spLocks/>
          </p:cNvSpPr>
          <p:nvPr/>
        </p:nvSpPr>
        <p:spPr>
          <a:xfrm>
            <a:off x="6911416" y="5510980"/>
            <a:ext cx="4085965" cy="54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100 €  ÷  24 meses = </a:t>
            </a:r>
            <a:r>
              <a:rPr lang="pt-PT" sz="1800" b="1" u="sng" dirty="0">
                <a:solidFill>
                  <a:schemeClr val="bg1"/>
                </a:solidFill>
              </a:rPr>
              <a:t>4,17 € </a:t>
            </a:r>
          </a:p>
        </p:txBody>
      </p:sp>
    </p:spTree>
    <p:extLst>
      <p:ext uri="{BB962C8B-B14F-4D97-AF65-F5344CB8AC3E}">
        <p14:creationId xmlns:p14="http://schemas.microsoft.com/office/powerpoint/2010/main" val="143346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56834-336C-C3D3-563F-4855312B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AA480DE-6508-BCDD-953F-09F7EC2A9620}"/>
              </a:ext>
            </a:extLst>
          </p:cNvPr>
          <p:cNvSpPr/>
          <p:nvPr/>
        </p:nvSpPr>
        <p:spPr>
          <a:xfrm>
            <a:off x="835742" y="4356156"/>
            <a:ext cx="10363200" cy="21626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5CE47A7-42F1-C0B7-DDD9-B60F18EAC774}"/>
              </a:ext>
            </a:extLst>
          </p:cNvPr>
          <p:cNvSpPr txBox="1">
            <a:spLocks/>
          </p:cNvSpPr>
          <p:nvPr/>
        </p:nvSpPr>
        <p:spPr>
          <a:xfrm>
            <a:off x="1678343" y="4773052"/>
            <a:ext cx="9176470" cy="12904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3. Quanto </a:t>
            </a:r>
            <a:r>
              <a:rPr lang="pt-PT" sz="1800" b="1" u="sng" dirty="0">
                <a:solidFill>
                  <a:schemeClr val="bg1"/>
                </a:solidFill>
              </a:rPr>
              <a:t>tempo</a:t>
            </a:r>
            <a:r>
              <a:rPr lang="pt-PT" sz="1800" b="1" dirty="0">
                <a:solidFill>
                  <a:schemeClr val="bg1"/>
                </a:solidFill>
              </a:rPr>
              <a:t> precisa o Tomás de poupar, se poupar 5€ por mês? 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pt-PT" sz="1600" b="1" dirty="0">
                <a:solidFill>
                  <a:schemeClr val="bg1"/>
                </a:solidFill>
              </a:rPr>
              <a:t>Preço do bilhete = 100 €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pt-PT" sz="1600" b="1" dirty="0">
                <a:solidFill>
                  <a:schemeClr val="bg1"/>
                </a:solidFill>
              </a:rPr>
              <a:t>Poupança mensal = 5 €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5E7ED27-642F-A2CA-1FF4-C227B3860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9" b="99253" l="0" r="99394">
                        <a14:foregroundMark x1="39394" y1="78580" x2="39394" y2="78580"/>
                        <a14:foregroundMark x1="42121" y1="84060" x2="42121" y2="84060"/>
                        <a14:foregroundMark x1="26061" y1="86924" x2="26061" y2="86924"/>
                        <a14:foregroundMark x1="34242" y1="90037" x2="36061" y2="90162"/>
                        <a14:foregroundMark x1="58788" y1="84433" x2="58788" y2="84433"/>
                        <a14:foregroundMark x1="55152" y1="86426" x2="55152" y2="86426"/>
                        <a14:foregroundMark x1="62121" y1="86052" x2="62121" y2="86052"/>
                        <a14:foregroundMark x1="50909" y1="23910" x2="50909" y2="23910"/>
                        <a14:foregroundMark x1="30000" y1="25903" x2="30000" y2="2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54359" y="1594060"/>
            <a:ext cx="1290009" cy="3139022"/>
          </a:xfrm>
          <a:prstGeom prst="rect">
            <a:avLst/>
          </a:prstGeom>
        </p:spPr>
      </p:pic>
      <p:sp>
        <p:nvSpPr>
          <p:cNvPr id="10" name="Bolha de Discurso: Oval 15">
            <a:extLst>
              <a:ext uri="{FF2B5EF4-FFF2-40B4-BE49-F238E27FC236}">
                <a16:creationId xmlns:a16="http://schemas.microsoft.com/office/drawing/2014/main" id="{6BEBC6AE-7A8C-5FAB-F823-24CF0F1BEBE0}"/>
              </a:ext>
            </a:extLst>
          </p:cNvPr>
          <p:cNvSpPr/>
          <p:nvPr/>
        </p:nvSpPr>
        <p:spPr>
          <a:xfrm>
            <a:off x="4362073" y="1386348"/>
            <a:ext cx="3071113" cy="2772617"/>
          </a:xfrm>
          <a:prstGeom prst="wedgeEllipseCallout">
            <a:avLst>
              <a:gd name="adj1" fmla="val -58372"/>
              <a:gd name="adj2" fmla="val -12504"/>
            </a:avLst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Quero comprar um bilhete para um concerto que custa 100€. Mensalmente consigo poupar 5€.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330919B8-27E4-AD78-293D-B8F268AA5433}"/>
              </a:ext>
            </a:extLst>
          </p:cNvPr>
          <p:cNvSpPr txBox="1">
            <a:spLocks/>
          </p:cNvSpPr>
          <p:nvPr/>
        </p:nvSpPr>
        <p:spPr>
          <a:xfrm>
            <a:off x="6616449" y="5343830"/>
            <a:ext cx="4085965" cy="54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100 €  ÷  5 € = </a:t>
            </a:r>
            <a:r>
              <a:rPr lang="pt-PT" sz="1800" b="1" u="sng" dirty="0">
                <a:solidFill>
                  <a:schemeClr val="bg1"/>
                </a:solidFill>
              </a:rPr>
              <a:t>20 meses</a:t>
            </a:r>
          </a:p>
        </p:txBody>
      </p:sp>
    </p:spTree>
    <p:extLst>
      <p:ext uri="{BB962C8B-B14F-4D97-AF65-F5344CB8AC3E}">
        <p14:creationId xmlns:p14="http://schemas.microsoft.com/office/powerpoint/2010/main" val="161875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80299-298B-3DFD-D7A8-1AA7835E4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21885BDD-0CC5-E4C3-DE20-EFEC42E12586}"/>
              </a:ext>
            </a:extLst>
          </p:cNvPr>
          <p:cNvSpPr/>
          <p:nvPr/>
        </p:nvSpPr>
        <p:spPr>
          <a:xfrm>
            <a:off x="835742" y="4356156"/>
            <a:ext cx="10363200" cy="21626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D24697-E317-FB7E-08A9-7D887EB3DE4D}"/>
              </a:ext>
            </a:extLst>
          </p:cNvPr>
          <p:cNvSpPr txBox="1">
            <a:spLocks/>
          </p:cNvSpPr>
          <p:nvPr/>
        </p:nvSpPr>
        <p:spPr>
          <a:xfrm>
            <a:off x="1678343" y="4773052"/>
            <a:ext cx="9176470" cy="12904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b="1" dirty="0">
                <a:solidFill>
                  <a:schemeClr val="bg1"/>
                </a:solidFill>
              </a:rPr>
              <a:t>4. Quanto recebe de </a:t>
            </a:r>
            <a:r>
              <a:rPr lang="pt-PT" sz="1800" b="1" u="sng" dirty="0">
                <a:solidFill>
                  <a:schemeClr val="bg1"/>
                </a:solidFill>
              </a:rPr>
              <a:t>juros </a:t>
            </a:r>
            <a:r>
              <a:rPr lang="pt-PT" sz="1800" b="1" dirty="0">
                <a:solidFill>
                  <a:schemeClr val="bg1"/>
                </a:solidFill>
              </a:rPr>
              <a:t>o Tomás ao fim de um ano?</a:t>
            </a:r>
          </a:p>
        </p:txBody>
      </p:sp>
      <p:sp>
        <p:nvSpPr>
          <p:cNvPr id="10" name="Bolha de Discurso: Oval 15">
            <a:extLst>
              <a:ext uri="{FF2B5EF4-FFF2-40B4-BE49-F238E27FC236}">
                <a16:creationId xmlns:a16="http://schemas.microsoft.com/office/drawing/2014/main" id="{75116138-F21E-161F-D1B1-38A3E640ABE7}"/>
              </a:ext>
            </a:extLst>
          </p:cNvPr>
          <p:cNvSpPr/>
          <p:nvPr/>
        </p:nvSpPr>
        <p:spPr>
          <a:xfrm>
            <a:off x="4362073" y="1386348"/>
            <a:ext cx="3071113" cy="2772617"/>
          </a:xfrm>
          <a:prstGeom prst="wedgeEllipseCallout">
            <a:avLst>
              <a:gd name="adj1" fmla="val 60725"/>
              <a:gd name="adj2" fmla="val 1728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Durante o ano consegui poupar 150€. Agora vou aplica-lo numa conta poupança com uma taxa anual</a:t>
            </a:r>
          </a:p>
          <a:p>
            <a:pPr algn="ctr"/>
            <a:r>
              <a:rPr lang="pt-PT" sz="1400" b="1" dirty="0"/>
              <a:t>de 1%.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BDF84AF-990E-C912-AC7C-5A5193A99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6" b="100000" l="4069" r="99572">
                        <a14:foregroundMark x1="45396" y1="50424" x2="45396" y2="50424"/>
                        <a14:foregroundMark x1="69807" y1="50594" x2="69807" y2="50594"/>
                        <a14:foregroundMark x1="61670" y1="98642" x2="61670" y2="98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45128" y="2169078"/>
            <a:ext cx="1703439" cy="2187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2A374EE-390F-5D20-BF8B-31F178C160EE}"/>
                  </a:ext>
                </a:extLst>
              </p:cNvPr>
              <p:cNvSpPr txBox="1"/>
              <p:nvPr/>
            </p:nvSpPr>
            <p:spPr>
              <a:xfrm>
                <a:off x="452285" y="5536265"/>
                <a:ext cx="8524568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PT" sz="1800" b="1" dirty="0">
                    <a:solidFill>
                      <a:schemeClr val="bg1"/>
                    </a:solidFill>
                  </a:rPr>
                  <a:t>150 € x 1% = </a:t>
                </a:r>
                <a:r>
                  <a:rPr lang="pt-PT" sz="1800" b="1" u="sng" dirty="0">
                    <a:solidFill>
                      <a:schemeClr val="bg1"/>
                    </a:solidFill>
                  </a:rPr>
                  <a:t>1,50 €</a:t>
                </a:r>
                <a:r>
                  <a:rPr lang="pt-PT" sz="1800" b="1" dirty="0">
                    <a:solidFill>
                      <a:schemeClr val="bg1"/>
                    </a:solidFill>
                  </a:rPr>
                  <a:t>           ou             150 €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pt-PT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pt-PT" sz="1800" b="1" dirty="0">
                    <a:solidFill>
                      <a:schemeClr val="bg1"/>
                    </a:solidFill>
                  </a:rPr>
                  <a:t> = </a:t>
                </a:r>
                <a:r>
                  <a:rPr lang="pt-PT" sz="1800" b="1" u="sng" dirty="0">
                    <a:solidFill>
                      <a:schemeClr val="bg1"/>
                    </a:solidFill>
                  </a:rPr>
                  <a:t>1,50 € </a:t>
                </a: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2A374EE-390F-5D20-BF8B-31F178C16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85" y="5536265"/>
                <a:ext cx="8524568" cy="492443"/>
              </a:xfrm>
              <a:prstGeom prst="rect">
                <a:avLst/>
              </a:prstGeom>
              <a:blipFill>
                <a:blip r:embed="rId5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18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5D22-D27D-7EC4-6BE3-93A527258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D6168-13F6-85B8-72CA-05D648493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grpSp>
        <p:nvGrpSpPr>
          <p:cNvPr id="5" name="Group 16">
            <a:extLst>
              <a:ext uri="{FF2B5EF4-FFF2-40B4-BE49-F238E27FC236}">
                <a16:creationId xmlns:a16="http://schemas.microsoft.com/office/drawing/2014/main" id="{13278870-D086-0FA4-89D3-94B1EDA8ABA4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A810FCCA-E8B7-A922-851F-811C4B2C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78543CB0-44B9-DB21-992E-7E5F0A690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59D4B17F-F30E-A3F6-21C0-621C7FFE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1B179501-2DBE-040D-2149-761D0C298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68CCA43-2AC4-D139-8EC5-DEAE7B7B8627}"/>
              </a:ext>
            </a:extLst>
          </p:cNvPr>
          <p:cNvSpPr/>
          <p:nvPr/>
        </p:nvSpPr>
        <p:spPr>
          <a:xfrm>
            <a:off x="-245804" y="1397147"/>
            <a:ext cx="12617636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BE9E54-C771-A7A5-6CE7-ED9F3A0A4643}"/>
              </a:ext>
            </a:extLst>
          </p:cNvPr>
          <p:cNvCxnSpPr>
            <a:cxnSpLocks/>
          </p:cNvCxnSpPr>
          <p:nvPr/>
        </p:nvCxnSpPr>
        <p:spPr>
          <a:xfrm>
            <a:off x="1149938" y="3921611"/>
            <a:ext cx="1968081" cy="102148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EABD2A-5C76-D52E-E224-A25C6B8E458E}"/>
              </a:ext>
            </a:extLst>
          </p:cNvPr>
          <p:cNvCxnSpPr>
            <a:cxnSpLocks/>
          </p:cNvCxnSpPr>
          <p:nvPr/>
        </p:nvCxnSpPr>
        <p:spPr>
          <a:xfrm>
            <a:off x="1220947" y="3638383"/>
            <a:ext cx="2160000" cy="501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5A6274-E745-1140-6B16-96717A18FB53}"/>
              </a:ext>
            </a:extLst>
          </p:cNvPr>
          <p:cNvCxnSpPr>
            <a:cxnSpLocks/>
          </p:cNvCxnSpPr>
          <p:nvPr/>
        </p:nvCxnSpPr>
        <p:spPr>
          <a:xfrm flipV="1">
            <a:off x="1168226" y="2295035"/>
            <a:ext cx="1959785" cy="121657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9695AC2-BC5B-B9CD-2A96-7E6EE8209D1F}"/>
              </a:ext>
            </a:extLst>
          </p:cNvPr>
          <p:cNvSpPr/>
          <p:nvPr/>
        </p:nvSpPr>
        <p:spPr>
          <a:xfrm>
            <a:off x="-375227" y="2005013"/>
            <a:ext cx="3402580" cy="3267742"/>
          </a:xfrm>
          <a:prstGeom prst="ellipse">
            <a:avLst/>
          </a:prstGeom>
          <a:solidFill>
            <a:schemeClr val="bg1"/>
          </a:solidFill>
          <a:ln w="165100">
            <a:solidFill>
              <a:srgbClr val="FF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Marcador de Posição de Conteúdo 2">
            <a:extLst>
              <a:ext uri="{FF2B5EF4-FFF2-40B4-BE49-F238E27FC236}">
                <a16:creationId xmlns:a16="http://schemas.microsoft.com/office/drawing/2014/main" id="{7BFF688F-25DE-BE33-CE0E-84F9285B27C2}"/>
              </a:ext>
            </a:extLst>
          </p:cNvPr>
          <p:cNvSpPr txBox="1">
            <a:spLocks/>
          </p:cNvSpPr>
          <p:nvPr/>
        </p:nvSpPr>
        <p:spPr>
          <a:xfrm>
            <a:off x="3323052" y="4683270"/>
            <a:ext cx="4461726" cy="831194"/>
          </a:xfrm>
          <a:prstGeom prst="rect">
            <a:avLst/>
          </a:prstGeom>
          <a:solidFill>
            <a:srgbClr val="FFD300"/>
          </a:solidFill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Assinalar o Dia Mundial da Poupança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em todas as escolas do País</a:t>
            </a:r>
          </a:p>
        </p:txBody>
      </p:sp>
      <p:sp>
        <p:nvSpPr>
          <p:cNvPr id="42" name="Marcador de Posição de Conteúdo 2">
            <a:extLst>
              <a:ext uri="{FF2B5EF4-FFF2-40B4-BE49-F238E27FC236}">
                <a16:creationId xmlns:a16="http://schemas.microsoft.com/office/drawing/2014/main" id="{E46C792B-D80F-A316-209B-4E2A439392BB}"/>
              </a:ext>
            </a:extLst>
          </p:cNvPr>
          <p:cNvSpPr txBox="1">
            <a:spLocks/>
          </p:cNvSpPr>
          <p:nvPr/>
        </p:nvSpPr>
        <p:spPr>
          <a:xfrm>
            <a:off x="3563440" y="2866389"/>
            <a:ext cx="8081985" cy="1577531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Estabelecer as bases para uma colaboração estruturada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 contínua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entre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Instituições do Ensino Superior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(IES), </a:t>
            </a:r>
            <a:r>
              <a:rPr kumimoji="0" lang="pt-P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Escolas </a:t>
            </a: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Autoridades de Supervisão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(Banco de Portugal, Autoridade de Supervisão de Seguros e de Fundos de Pensões e Comissão de Mercado de Valores Mobiliários)</a:t>
            </a:r>
          </a:p>
        </p:txBody>
      </p:sp>
      <p:sp>
        <p:nvSpPr>
          <p:cNvPr id="43" name="Marcador de Posição de Conteúdo 2">
            <a:extLst>
              <a:ext uri="{FF2B5EF4-FFF2-40B4-BE49-F238E27FC236}">
                <a16:creationId xmlns:a16="http://schemas.microsoft.com/office/drawing/2014/main" id="{525D2453-D5B9-CF6C-79F0-4CC1359CC71E}"/>
              </a:ext>
            </a:extLst>
          </p:cNvPr>
          <p:cNvSpPr txBox="1">
            <a:spLocks/>
          </p:cNvSpPr>
          <p:nvPr/>
        </p:nvSpPr>
        <p:spPr>
          <a:xfrm>
            <a:off x="3281775" y="1731030"/>
            <a:ext cx="6509389" cy="831194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Consolidar o ensino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da Literacia Financeira e Empreendedorismo na componente curricular de Cidadania e Desenvolvimento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8CE2D3-F6DE-5282-95FE-306F10219D4C}"/>
              </a:ext>
            </a:extLst>
          </p:cNvPr>
          <p:cNvGrpSpPr/>
          <p:nvPr/>
        </p:nvGrpSpPr>
        <p:grpSpPr>
          <a:xfrm>
            <a:off x="-9055" y="3241779"/>
            <a:ext cx="2670236" cy="794211"/>
            <a:chOff x="-9055" y="3204673"/>
            <a:chExt cx="2670236" cy="794211"/>
          </a:xfrm>
        </p:grpSpPr>
        <p:sp>
          <p:nvSpPr>
            <p:cNvPr id="45" name="Marcador de Posição de Conteúdo 2">
              <a:extLst>
                <a:ext uri="{FF2B5EF4-FFF2-40B4-BE49-F238E27FC236}">
                  <a16:creationId xmlns:a16="http://schemas.microsoft.com/office/drawing/2014/main" id="{75C0AB8A-5C01-14A5-33F5-1E471B638112}"/>
                </a:ext>
              </a:extLst>
            </p:cNvPr>
            <p:cNvSpPr txBox="1">
              <a:spLocks/>
            </p:cNvSpPr>
            <p:nvPr/>
          </p:nvSpPr>
          <p:spPr>
            <a:xfrm>
              <a:off x="-9055" y="3311256"/>
              <a:ext cx="2670236" cy="581045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0" rIns="91440" bIns="0" rtlCol="0" anchor="ctr" anchorCtr="0">
              <a:noAutofit/>
            </a:bodyPr>
            <a:lstStyle>
              <a:lvl1pPr marL="228589" indent="-228589" algn="l" defTabSz="91435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1pPr>
              <a:lvl2pPr marL="68576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2pPr>
              <a:lvl3pPr marL="1142943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3pPr>
              <a:lvl4pPr marL="1600120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4pPr>
              <a:lvl5pPr marL="2057297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</a:rPr>
                <a:t>OBJETIVOS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E77ADF-604F-EBE7-500E-D193EDBCAE36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204673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E0E1A8-E496-AAF4-393F-22A58114D612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998884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: Rounded Corners 4">
            <a:extLst>
              <a:ext uri="{FF2B5EF4-FFF2-40B4-BE49-F238E27FC236}">
                <a16:creationId xmlns:a16="http://schemas.microsoft.com/office/drawing/2014/main" id="{E2690D41-AC63-61D9-B4AF-5C57E3F4705D}"/>
              </a:ext>
            </a:extLst>
          </p:cNvPr>
          <p:cNvSpPr/>
          <p:nvPr/>
        </p:nvSpPr>
        <p:spPr>
          <a:xfrm rot="5400000">
            <a:off x="9522844" y="4202245"/>
            <a:ext cx="1614335" cy="2444417"/>
          </a:xfrm>
          <a:prstGeom prst="foldedCorner">
            <a:avLst>
              <a:gd name="adj" fmla="val 26688"/>
            </a:avLst>
          </a:prstGeom>
          <a:solidFill>
            <a:srgbClr val="FFD3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9" name="Graphic 5" descr="Pin with solid fill">
            <a:extLst>
              <a:ext uri="{FF2B5EF4-FFF2-40B4-BE49-F238E27FC236}">
                <a16:creationId xmlns:a16="http://schemas.microsoft.com/office/drawing/2014/main" id="{E09DAC02-0ADA-E170-93FF-1302ACE24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60100" flipH="1">
            <a:off x="10865439" y="4166965"/>
            <a:ext cx="624548" cy="62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Marcador de Posição de Conteúdo 2">
            <a:extLst>
              <a:ext uri="{FF2B5EF4-FFF2-40B4-BE49-F238E27FC236}">
                <a16:creationId xmlns:a16="http://schemas.microsoft.com/office/drawing/2014/main" id="{A78D827F-1A9D-8643-4E90-984C7BC4B02D}"/>
              </a:ext>
            </a:extLst>
          </p:cNvPr>
          <p:cNvSpPr txBox="1">
            <a:spLocks/>
          </p:cNvSpPr>
          <p:nvPr/>
        </p:nvSpPr>
        <p:spPr>
          <a:xfrm>
            <a:off x="9201008" y="4813059"/>
            <a:ext cx="2444417" cy="9955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Estratégia Nacional para a Cidadania (ENEC)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Aprendizagens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Essenciais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4712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887C-03A4-C71D-A4D2-85717B5BA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EA35F-AA3A-9265-2474-67390E30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5922"/>
            <a:ext cx="10515600" cy="1325563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chemeClr val="accent2"/>
                </a:solidFill>
              </a:rPr>
              <a:t>ONDE ENCONTRAR MAIS INFORMAÇÃO?</a:t>
            </a:r>
            <a:br>
              <a:rPr lang="pt-PT" sz="3600" b="1" dirty="0">
                <a:solidFill>
                  <a:schemeClr val="accent2"/>
                </a:solidFill>
              </a:rPr>
            </a:br>
            <a:endParaRPr lang="pt-PT" sz="3600" dirty="0">
              <a:solidFill>
                <a:schemeClr val="accent2"/>
              </a:solidFill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BA1B468-9ED0-4B54-BFDB-4B9EB510AE8F}"/>
              </a:ext>
            </a:extLst>
          </p:cNvPr>
          <p:cNvSpPr txBox="1">
            <a:spLocks/>
          </p:cNvSpPr>
          <p:nvPr/>
        </p:nvSpPr>
        <p:spPr>
          <a:xfrm>
            <a:off x="1625952" y="5303138"/>
            <a:ext cx="2520000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Portal 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hlinkClick r:id="rId3"/>
              </a:rPr>
              <a:t>https://www.todoscontam.pt</a:t>
            </a: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8181E3-C213-33F6-CF86-D10081A21D59}"/>
              </a:ext>
            </a:extLst>
          </p:cNvPr>
          <p:cNvSpPr txBox="1">
            <a:spLocks/>
          </p:cNvSpPr>
          <p:nvPr/>
        </p:nvSpPr>
        <p:spPr>
          <a:xfrm>
            <a:off x="7499216" y="5296768"/>
            <a:ext cx="3604961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Plataforma de </a:t>
            </a:r>
            <a:r>
              <a:rPr kumimoji="0" lang="pt-PT" sz="14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e-learning</a:t>
            </a:r>
            <a:endParaRPr lang="pt-PT" sz="1400" spc="0" dirty="0">
              <a:solidFill>
                <a:prstClr val="black"/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https://elearning.todoscontam.pt/</a:t>
            </a: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91256F46-9E12-2847-D678-CCE440390B95}"/>
              </a:ext>
            </a:extLst>
          </p:cNvPr>
          <p:cNvGrpSpPr/>
          <p:nvPr/>
        </p:nvGrpSpPr>
        <p:grpSpPr>
          <a:xfrm>
            <a:off x="622562" y="2420146"/>
            <a:ext cx="5263889" cy="2775785"/>
            <a:chOff x="622562" y="2414573"/>
            <a:chExt cx="5263889" cy="2775785"/>
          </a:xfrm>
        </p:grpSpPr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9162B6E5-DEEF-0D5B-7BDA-806561E1F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562" y="2414573"/>
              <a:ext cx="5263889" cy="2775785"/>
            </a:xfrm>
            <a:prstGeom prst="rect">
              <a:avLst/>
            </a:prstGeom>
          </p:spPr>
        </p:pic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94170AD8-3C78-DD43-7EB0-DF8B5862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8369" y="2521780"/>
              <a:ext cx="3842785" cy="2454206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86FB13C-18D7-28FF-9D51-27A7A88B0E77}"/>
              </a:ext>
            </a:extLst>
          </p:cNvPr>
          <p:cNvGrpSpPr/>
          <p:nvPr/>
        </p:nvGrpSpPr>
        <p:grpSpPr>
          <a:xfrm>
            <a:off x="6305549" y="2420146"/>
            <a:ext cx="5263889" cy="2775785"/>
            <a:chOff x="6305549" y="2420146"/>
            <a:chExt cx="5263889" cy="2775785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5E425FE1-EE13-DD22-0377-A9A9DD9FA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549" y="2420146"/>
              <a:ext cx="5263889" cy="2775785"/>
            </a:xfrm>
            <a:prstGeom prst="rect">
              <a:avLst/>
            </a:prstGeom>
          </p:spPr>
        </p:pic>
        <p:pic>
          <p:nvPicPr>
            <p:cNvPr id="13" name="Picture Placeholder 20">
              <a:extLst>
                <a:ext uri="{FF2B5EF4-FFF2-40B4-BE49-F238E27FC236}">
                  <a16:creationId xmlns:a16="http://schemas.microsoft.com/office/drawing/2014/main" id="{B16ADF21-D88D-D73E-3322-43ADE2B76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88008" y="2520983"/>
              <a:ext cx="3840163" cy="2454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593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D9AE5-6536-CD5C-59F3-C5554F5B4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912F8-FBAF-686E-A38D-60853C533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7634"/>
            <a:ext cx="10515600" cy="1325563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chemeClr val="accent2"/>
                </a:solidFill>
              </a:rPr>
              <a:t>CADERNO DE EDUCAÇÃO FINANCEIRA 2</a:t>
            </a:r>
            <a:br>
              <a:rPr lang="pt-PT" sz="3600" b="1" dirty="0">
                <a:solidFill>
                  <a:schemeClr val="accent2"/>
                </a:solidFill>
              </a:rPr>
            </a:br>
            <a:endParaRPr lang="pt-PT" sz="3600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68FA1-3B93-8AF1-C80A-23A5E9F18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44" t="11501" r="33463" b="5901"/>
          <a:stretch/>
        </p:blipFill>
        <p:spPr>
          <a:xfrm>
            <a:off x="335951" y="2085834"/>
            <a:ext cx="2672680" cy="39062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61825-03C4-8469-4169-4C81F3CA04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084" y="2740407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3DD2C4-C86E-7765-E86A-630844BECE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316" y="2740407"/>
            <a:ext cx="1667088" cy="2430380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F119A8-4FEC-0B44-A514-B2FA79E347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094" y="2740407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3636FC-B33A-9738-E5EE-63EC231FD9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872" y="2740408"/>
            <a:ext cx="1667859" cy="2430378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FC4AFB-7BFC-5044-B81F-6C321D09A0E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875" y="2740406"/>
            <a:ext cx="1667860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0B0D12-40C9-7E43-8718-6FAB5D3ECA2B}"/>
              </a:ext>
            </a:extLst>
          </p:cNvPr>
          <p:cNvSpPr txBox="1"/>
          <p:nvPr/>
        </p:nvSpPr>
        <p:spPr>
          <a:xfrm>
            <a:off x="267462" y="6062481"/>
            <a:ext cx="77609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hlinkClick r:id="rId9"/>
              </a:rPr>
              <a:t>https://www.todoscontam.pt/pt-pt/caderno-de-educacao-financeira-2</a:t>
            </a:r>
            <a:r>
              <a:rPr lang="pt-PT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7626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823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2707B-B407-B072-DA68-F5BDC21C1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5BB94030-7448-4AF0-5FBF-E3C187502FCC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950BCD24-FDD1-6C83-A45D-DAA82B3E7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261A674C-9546-6F79-EDF0-D2C3B9F12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0BC073EF-72CF-77DB-0B8E-8D0053762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081BBFC4-EAF8-8462-C03D-A23C51A4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D42ECE5-7BD2-E7F1-E803-5A4FB7F00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6D4A15-F3C2-80C8-0CDD-C194B5969D68}"/>
              </a:ext>
            </a:extLst>
          </p:cNvPr>
          <p:cNvSpPr/>
          <p:nvPr/>
        </p:nvSpPr>
        <p:spPr>
          <a:xfrm>
            <a:off x="-245804" y="1425677"/>
            <a:ext cx="12437804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9978E4-4F49-453F-6846-3156C0AEBA4A}"/>
              </a:ext>
            </a:extLst>
          </p:cNvPr>
          <p:cNvSpPr/>
          <p:nvPr/>
        </p:nvSpPr>
        <p:spPr>
          <a:xfrm>
            <a:off x="290747" y="1498764"/>
            <a:ext cx="11007003" cy="1518800"/>
          </a:xfrm>
          <a:prstGeom prst="roundRect">
            <a:avLst>
              <a:gd name="adj" fmla="val 50000"/>
            </a:avLst>
          </a:prstGeom>
          <a:solidFill>
            <a:srgbClr val="F2E6DA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54800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O Dia Mundial da Poupança</a:t>
            </a: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 marca a primeira etapa no trabalho a desenvolver na Dimensão Literacia e Empreendedorismo no âmbito do novo modelo de funcionamento da área curricular de Cidadania e Desenvolvimento</a:t>
            </a:r>
            <a:endParaRPr kumimoji="0" lang="pt-PT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4A8649-F3C3-9B96-0D90-A78ECE05DC73}"/>
              </a:ext>
            </a:extLst>
          </p:cNvPr>
          <p:cNvSpPr>
            <a:spLocks noChangeAspect="1"/>
          </p:cNvSpPr>
          <p:nvPr/>
        </p:nvSpPr>
        <p:spPr>
          <a:xfrm>
            <a:off x="290747" y="1498752"/>
            <a:ext cx="1518545" cy="1518545"/>
          </a:xfrm>
          <a:prstGeom prst="ellipse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EE771F-BF23-285A-275B-6398D3F78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286" y="1674291"/>
            <a:ext cx="1167467" cy="1167467"/>
          </a:xfrm>
          <a:prstGeom prst="rect">
            <a:avLst/>
          </a:prstGeom>
        </p:spPr>
      </p:pic>
      <p:cxnSp>
        <p:nvCxnSpPr>
          <p:cNvPr id="11" name="Straight Connector 29">
            <a:extLst>
              <a:ext uri="{FF2B5EF4-FFF2-40B4-BE49-F238E27FC236}">
                <a16:creationId xmlns:a16="http://schemas.microsoft.com/office/drawing/2014/main" id="{C39BBA03-5605-EE0D-3103-BFE73A21B003}"/>
              </a:ext>
            </a:extLst>
          </p:cNvPr>
          <p:cNvCxnSpPr>
            <a:cxnSpLocks/>
          </p:cNvCxnSpPr>
          <p:nvPr/>
        </p:nvCxnSpPr>
        <p:spPr>
          <a:xfrm>
            <a:off x="993813" y="5365883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AB50EB-E63D-9D1F-F3E0-5F3D6A033686}"/>
              </a:ext>
            </a:extLst>
          </p:cNvPr>
          <p:cNvCxnSpPr>
            <a:cxnSpLocks/>
          </p:cNvCxnSpPr>
          <p:nvPr/>
        </p:nvCxnSpPr>
        <p:spPr>
          <a:xfrm>
            <a:off x="1015713" y="3508547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sp>
        <p:nvSpPr>
          <p:cNvPr id="14" name="Arrow: Bent 13">
            <a:extLst>
              <a:ext uri="{FF2B5EF4-FFF2-40B4-BE49-F238E27FC236}">
                <a16:creationId xmlns:a16="http://schemas.microsoft.com/office/drawing/2014/main" id="{6BD8F4A2-B58F-EE6B-2307-46D82AA956E5}"/>
              </a:ext>
            </a:extLst>
          </p:cNvPr>
          <p:cNvSpPr/>
          <p:nvPr/>
        </p:nvSpPr>
        <p:spPr>
          <a:xfrm rot="10800000" flipH="1">
            <a:off x="995834" y="2997668"/>
            <a:ext cx="330507" cy="2952000"/>
          </a:xfrm>
          <a:prstGeom prst="bentArrow">
            <a:avLst>
              <a:gd name="adj1" fmla="val 11686"/>
              <a:gd name="adj2" fmla="val 25000"/>
              <a:gd name="adj3" fmla="val 0"/>
              <a:gd name="adj4" fmla="val 36204"/>
            </a:avLst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DE1354-D92F-AA30-43C1-F50CFF027E71}"/>
              </a:ext>
            </a:extLst>
          </p:cNvPr>
          <p:cNvSpPr>
            <a:spLocks noChangeAspect="1"/>
          </p:cNvSpPr>
          <p:nvPr/>
        </p:nvSpPr>
        <p:spPr>
          <a:xfrm>
            <a:off x="1261854" y="5768947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D35C9-93AC-E792-2354-EC25025C23ED}"/>
              </a:ext>
            </a:extLst>
          </p:cNvPr>
          <p:cNvSpPr txBox="1"/>
          <p:nvPr/>
        </p:nvSpPr>
        <p:spPr>
          <a:xfrm>
            <a:off x="1470316" y="3276485"/>
            <a:ext cx="9827433" cy="4097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Aulas de Literacia Financeira com foco na poupança em todas as escolas do País…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32AF2C-BB03-F972-F8C8-5BBC637B8EEA}"/>
              </a:ext>
            </a:extLst>
          </p:cNvPr>
          <p:cNvSpPr txBox="1"/>
          <p:nvPr/>
        </p:nvSpPr>
        <p:spPr>
          <a:xfrm>
            <a:off x="1470316" y="5138642"/>
            <a:ext cx="9827433" cy="40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Envolver os Estudantes das Instituições do Ensino Superior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5D12CA-88C5-BE9B-848D-C91FA882C264}"/>
              </a:ext>
            </a:extLst>
          </p:cNvPr>
          <p:cNvSpPr txBox="1"/>
          <p:nvPr/>
        </p:nvSpPr>
        <p:spPr>
          <a:xfrm>
            <a:off x="1459683" y="5629014"/>
            <a:ext cx="9827433" cy="744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Conferências e outros eventos envolvendo professores das Instituições do Ensino Superior e outras entidades, incluindo as Autoridades de Supervisão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E81247F3-1B29-BEF5-05F4-38FC940FDBE4}"/>
              </a:ext>
            </a:extLst>
          </p:cNvPr>
          <p:cNvSpPr/>
          <p:nvPr/>
        </p:nvSpPr>
        <p:spPr>
          <a:xfrm>
            <a:off x="3538890" y="4040013"/>
            <a:ext cx="6146850" cy="744257"/>
          </a:xfrm>
          <a:prstGeom prst="rect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… 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dinamizada por estudantes das Instituições do Ensino Superior  em formato sala de aula em colaboração com o Coordenador/Professor de Cidadania e Desenvolvimento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pic>
        <p:nvPicPr>
          <p:cNvPr id="21" name="Graphic 10" descr="User with solid fill">
            <a:extLst>
              <a:ext uri="{FF2B5EF4-FFF2-40B4-BE49-F238E27FC236}">
                <a16:creationId xmlns:a16="http://schemas.microsoft.com/office/drawing/2014/main" id="{401ABACB-C758-581C-D0BA-FD3043CF0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8885" y="4349968"/>
            <a:ext cx="381238" cy="376743"/>
          </a:xfrm>
          <a:prstGeom prst="rect">
            <a:avLst/>
          </a:prstGeom>
        </p:spPr>
      </p:pic>
      <p:pic>
        <p:nvPicPr>
          <p:cNvPr id="22" name="Graphic 12" descr="User with solid fill">
            <a:extLst>
              <a:ext uri="{FF2B5EF4-FFF2-40B4-BE49-F238E27FC236}">
                <a16:creationId xmlns:a16="http://schemas.microsoft.com/office/drawing/2014/main" id="{84E46C7B-03A2-1BC3-BA72-8B2A08234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3599" y="4349968"/>
            <a:ext cx="381238" cy="376743"/>
          </a:xfrm>
          <a:prstGeom prst="rect">
            <a:avLst/>
          </a:prstGeom>
        </p:spPr>
      </p:pic>
      <p:pic>
        <p:nvPicPr>
          <p:cNvPr id="23" name="Graphic 13" descr="User with solid fill">
            <a:extLst>
              <a:ext uri="{FF2B5EF4-FFF2-40B4-BE49-F238E27FC236}">
                <a16:creationId xmlns:a16="http://schemas.microsoft.com/office/drawing/2014/main" id="{54C1D4D5-9A6E-53B2-B917-686F03CE1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4172" y="4349968"/>
            <a:ext cx="381238" cy="376743"/>
          </a:xfrm>
          <a:prstGeom prst="rect">
            <a:avLst/>
          </a:prstGeom>
        </p:spPr>
      </p:pic>
      <p:pic>
        <p:nvPicPr>
          <p:cNvPr id="24" name="Graphic 23" descr="User with solid fill">
            <a:extLst>
              <a:ext uri="{FF2B5EF4-FFF2-40B4-BE49-F238E27FC236}">
                <a16:creationId xmlns:a16="http://schemas.microsoft.com/office/drawing/2014/main" id="{DF115A45-D4F3-0B67-8B33-B02D9ACB9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1528" y="4065813"/>
            <a:ext cx="381238" cy="376743"/>
          </a:xfrm>
          <a:prstGeom prst="rect">
            <a:avLst/>
          </a:prstGeom>
        </p:spPr>
      </p:pic>
      <p:pic>
        <p:nvPicPr>
          <p:cNvPr id="25" name="Graphic 24" descr="User with solid fill">
            <a:extLst>
              <a:ext uri="{FF2B5EF4-FFF2-40B4-BE49-F238E27FC236}">
                <a16:creationId xmlns:a16="http://schemas.microsoft.com/office/drawing/2014/main" id="{4E331A28-3301-1830-DAE6-AFD29690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6242" y="4065813"/>
            <a:ext cx="381238" cy="37674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6B1959F-32A0-8CF8-635D-AF96758D2413}"/>
              </a:ext>
            </a:extLst>
          </p:cNvPr>
          <p:cNvSpPr>
            <a:spLocks noChangeAspect="1"/>
          </p:cNvSpPr>
          <p:nvPr/>
        </p:nvSpPr>
        <p:spPr>
          <a:xfrm>
            <a:off x="1277094" y="5290411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8E7C72-91D0-8D49-2386-B7B8DDA8C022}"/>
              </a:ext>
            </a:extLst>
          </p:cNvPr>
          <p:cNvSpPr>
            <a:spLocks noChangeAspect="1"/>
          </p:cNvSpPr>
          <p:nvPr/>
        </p:nvSpPr>
        <p:spPr>
          <a:xfrm>
            <a:off x="1267589" y="3417184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6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5ACCC-F39D-BE3D-8EAD-C4552C3C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2">
            <a:extLst>
              <a:ext uri="{FF2B5EF4-FFF2-40B4-BE49-F238E27FC236}">
                <a16:creationId xmlns:a16="http://schemas.microsoft.com/office/drawing/2014/main" id="{1FBB4DCB-13DA-6E05-5145-D22CCB0B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898999"/>
            <a:ext cx="10751997" cy="3060000"/>
          </a:xfrm>
          <a:solidFill>
            <a:srgbClr val="FFD300">
              <a:alpha val="20000"/>
            </a:srgbClr>
          </a:solidFill>
        </p:spPr>
        <p:txBody>
          <a:bodyPr>
            <a:noAutofit/>
          </a:bodyPr>
          <a:lstStyle/>
          <a:p>
            <a:r>
              <a:rPr lang="pt-PT" sz="2800" i="1" dirty="0"/>
              <a:t>Saber </a:t>
            </a:r>
            <a:r>
              <a:rPr lang="pt-PT" sz="2800" b="1" i="1" dirty="0"/>
              <a:t>gerir dinheiro</a:t>
            </a:r>
            <a:r>
              <a:rPr lang="pt-PT" sz="2800" i="1" dirty="0"/>
              <a:t>, </a:t>
            </a:r>
            <a:r>
              <a:rPr lang="pt-PT" sz="2800" b="1" i="1" dirty="0"/>
              <a:t>compreender decisões económicas </a:t>
            </a:r>
            <a:r>
              <a:rPr lang="pt-PT" sz="2800" i="1" dirty="0"/>
              <a:t>e fazer </a:t>
            </a:r>
            <a:r>
              <a:rPr lang="pt-PT" sz="2800" b="1" i="1" dirty="0"/>
              <a:t>escolhas conscientes</a:t>
            </a:r>
            <a:r>
              <a:rPr lang="pt-PT" sz="2800" i="1" dirty="0"/>
              <a:t>, com o olhar no futuro, são </a:t>
            </a:r>
            <a:r>
              <a:rPr lang="pt-PT" sz="2800" b="1" i="1" dirty="0"/>
              <a:t>competências fundamentais </a:t>
            </a:r>
            <a:r>
              <a:rPr lang="pt-PT" sz="2800" i="1" dirty="0"/>
              <a:t>para a vida adulta e em sociedade. </a:t>
            </a:r>
            <a:br>
              <a:rPr lang="pt-PT" sz="2800" dirty="0"/>
            </a:br>
            <a:br>
              <a:rPr lang="pt-PT" sz="2800" dirty="0"/>
            </a:br>
            <a:r>
              <a:rPr lang="pt-PT" sz="2800" i="1" dirty="0"/>
              <a:t>Quanto mais cedo começarmos a desenvolvê-las, mais preparados estaremos para </a:t>
            </a:r>
            <a:r>
              <a:rPr lang="pt-PT" sz="2800" b="1" i="1" dirty="0"/>
              <a:t>enfrentar os desafios do futuro</a:t>
            </a:r>
            <a:r>
              <a:rPr lang="pt-PT" sz="2800" i="1" dirty="0"/>
              <a:t> e </a:t>
            </a:r>
            <a:r>
              <a:rPr lang="pt-PT" sz="2800" b="1" i="1" dirty="0"/>
              <a:t>contribuir para uma sociedade mais equilibrada e sustentável</a:t>
            </a:r>
            <a:r>
              <a:rPr lang="pt-PT" sz="2800" i="1" dirty="0"/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D7F42D-848A-51E5-91EF-158DEC8EF884}"/>
              </a:ext>
            </a:extLst>
          </p:cNvPr>
          <p:cNvSpPr txBox="1"/>
          <p:nvPr/>
        </p:nvSpPr>
        <p:spPr>
          <a:xfrm>
            <a:off x="719999" y="5177798"/>
            <a:ext cx="8931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Ministro da Educação, Ciência e Inovação, Professor Doutor Fernando Alexandre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2896469-B4D6-1628-89C0-D9A5BE484BFC}"/>
              </a:ext>
            </a:extLst>
          </p:cNvPr>
          <p:cNvCxnSpPr>
            <a:cxnSpLocks/>
          </p:cNvCxnSpPr>
          <p:nvPr/>
        </p:nvCxnSpPr>
        <p:spPr>
          <a:xfrm rot="5400000">
            <a:off x="-810000" y="3428999"/>
            <a:ext cx="3060000" cy="0"/>
          </a:xfrm>
          <a:prstGeom prst="line">
            <a:avLst/>
          </a:prstGeom>
          <a:ln w="50800">
            <a:solidFill>
              <a:srgbClr val="FFD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5345710B-4822-C292-460F-D6388A9B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3" y="1680200"/>
            <a:ext cx="777405" cy="5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07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5C0159-8F97-9418-0ED5-4EA100911A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sz="5300" b="1" dirty="0">
                <a:solidFill>
                  <a:schemeClr val="accent2"/>
                </a:solidFill>
              </a:rPr>
              <a:t>VAMOS APRENDER SOBRE POUPANÇA?</a:t>
            </a:r>
            <a:br>
              <a:rPr lang="pt-PT" b="1" dirty="0">
                <a:solidFill>
                  <a:schemeClr val="accent2"/>
                </a:solidFill>
              </a:rPr>
            </a:br>
            <a:endParaRPr lang="pt-PT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64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cartoon of a piggy bank with a coin on its back&#10;&#10;AI-generated content may be incorrect.">
            <a:extLst>
              <a:ext uri="{FF2B5EF4-FFF2-40B4-BE49-F238E27FC236}">
                <a16:creationId xmlns:a16="http://schemas.microsoft.com/office/drawing/2014/main" id="{2BB88349-A3AC-FA79-F03D-B3CDE4BD7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13" y="2695941"/>
            <a:ext cx="3339884" cy="3339884"/>
          </a:xfrm>
          <a:prstGeom prst="rect">
            <a:avLst/>
          </a:prstGeom>
        </p:spPr>
      </p:pic>
      <p:sp>
        <p:nvSpPr>
          <p:cNvPr id="3" name="Bolha de Discurso: Oval 2">
            <a:extLst>
              <a:ext uri="{FF2B5EF4-FFF2-40B4-BE49-F238E27FC236}">
                <a16:creationId xmlns:a16="http://schemas.microsoft.com/office/drawing/2014/main" id="{219409FB-B15D-0DD9-9822-1D86032387D1}"/>
              </a:ext>
            </a:extLst>
          </p:cNvPr>
          <p:cNvSpPr/>
          <p:nvPr/>
        </p:nvSpPr>
        <p:spPr>
          <a:xfrm>
            <a:off x="6747751" y="2269469"/>
            <a:ext cx="3884204" cy="3167265"/>
          </a:xfrm>
          <a:prstGeom prst="wedgeEllipseCallout">
            <a:avLst>
              <a:gd name="adj1" fmla="val -52063"/>
              <a:gd name="adj2" fmla="val 286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NÃO GASTAR TODO O DINHEIRO DE UMA VEZ E GUARDAR UMA PARTE PARA USAR MAIS TARDE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731997B-F3DF-EA52-8990-E16D56A1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0" y="723176"/>
            <a:ext cx="10515600" cy="1195342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POUPAR É…</a:t>
            </a:r>
          </a:p>
        </p:txBody>
      </p:sp>
    </p:spTree>
    <p:extLst>
      <p:ext uri="{BB962C8B-B14F-4D97-AF65-F5344CB8AC3E}">
        <p14:creationId xmlns:p14="http://schemas.microsoft.com/office/powerpoint/2010/main" val="69433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FF3D7-32E0-29E3-61F0-04B44EB79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C480C92B-4F21-41AC-63DA-BEEC78953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400299"/>
            <a:ext cx="5804456" cy="4203953"/>
          </a:xfrm>
        </p:spPr>
        <p:txBody>
          <a:bodyPr/>
          <a:lstStyle/>
          <a:p>
            <a:r>
              <a:rPr lang="pt-PT" sz="2000" dirty="0"/>
              <a:t>Recebes a mesada ou os teus avós dão-te dinheiro no Natal: </a:t>
            </a:r>
            <a:r>
              <a:rPr lang="pt-PT" sz="2000" b="1" dirty="0">
                <a:solidFill>
                  <a:srgbClr val="FFC000"/>
                </a:solidFill>
              </a:rPr>
              <a:t>se guardares uma parte, vais ter dinheiro para coisas que precises ou queiras comprar no futuro.</a:t>
            </a:r>
          </a:p>
          <a:p>
            <a:r>
              <a:rPr lang="pt-PT" sz="2000" dirty="0"/>
              <a:t>Imagina que perdes a mochila. </a:t>
            </a:r>
            <a:r>
              <a:rPr lang="pt-PT" sz="2000" b="1" dirty="0">
                <a:solidFill>
                  <a:srgbClr val="FFC000"/>
                </a:solidFill>
              </a:rPr>
              <a:t>Se tiveres poupado algum dinheiro, consegues mais facilmente resolver o problema.</a:t>
            </a:r>
          </a:p>
          <a:p>
            <a:r>
              <a:rPr lang="pt-PT" sz="2000" dirty="0"/>
              <a:t>Ao poupar hoje, estás a preparar-te para o futuro: </a:t>
            </a:r>
            <a:r>
              <a:rPr lang="pt-PT" sz="2000" b="1" dirty="0">
                <a:solidFill>
                  <a:srgbClr val="FFC000"/>
                </a:solidFill>
              </a:rPr>
              <a:t>consegues lidar melhor com as despesas no futuro, incluindo aquelas que são inesperadas.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6F294B8C-6ED7-B4A2-323C-07AF33F0FA25}"/>
              </a:ext>
            </a:extLst>
          </p:cNvPr>
          <p:cNvSpPr txBox="1"/>
          <p:nvPr/>
        </p:nvSpPr>
        <p:spPr>
          <a:xfrm>
            <a:off x="8712527" y="5910620"/>
            <a:ext cx="3201614" cy="83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ctr">
              <a:defRPr sz="1200" b="1">
                <a:solidFill>
                  <a:srgbClr val="971E6A"/>
                </a:solidFill>
              </a:defRPr>
            </a:lvl1pPr>
          </a:lstStyle>
          <a:p>
            <a:r>
              <a:rPr lang="pt-PT" dirty="0">
                <a:solidFill>
                  <a:schemeClr val="tx1"/>
                </a:solidFill>
              </a:rPr>
              <a:t>NO FUTURO CONSEGUIRÁS ATINGIR OBJETIVOS (COMPRAR UMA PRENDA PARA UM AMIGO) E REALIZAR UM DESEJO! 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E8AF67DE-27B8-F0F9-6C6C-5103AAADC479}"/>
              </a:ext>
            </a:extLst>
          </p:cNvPr>
          <p:cNvSpPr txBox="1"/>
          <p:nvPr/>
        </p:nvSpPr>
        <p:spPr>
          <a:xfrm>
            <a:off x="6672958" y="3548358"/>
            <a:ext cx="2776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noProof="0" dirty="0"/>
              <a:t>RESOLVES MAIS FACILMENTE SITUAÇÕES QUE NÃO ESTÁS À ESPERA (POR EXEMPLO, ARRANJAR UMA BICICLETA QUE SE PARTIU) E CONSTITUIR UM FUNDO DE EMERGÊNCIA</a:t>
            </a:r>
          </a:p>
        </p:txBody>
      </p:sp>
      <p:pic>
        <p:nvPicPr>
          <p:cNvPr id="8" name="Picture 6" descr="A cartoon piggy bank with a coin on top&#10;&#10;AI-generated content may be incorrect.">
            <a:extLst>
              <a:ext uri="{FF2B5EF4-FFF2-40B4-BE49-F238E27FC236}">
                <a16:creationId xmlns:a16="http://schemas.microsoft.com/office/drawing/2014/main" id="{E746A59C-61E8-2650-BB5C-93548CCED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124" y="4119195"/>
            <a:ext cx="1728420" cy="1728420"/>
          </a:xfrm>
          <a:prstGeom prst="rect">
            <a:avLst/>
          </a:prstGeom>
        </p:spPr>
      </p:pic>
      <p:pic>
        <p:nvPicPr>
          <p:cNvPr id="9" name="Picture 14" descr="A cartoon pig with a dollar bill&#10;&#10;AI-generated content may be incorrect.">
            <a:extLst>
              <a:ext uri="{FF2B5EF4-FFF2-40B4-BE49-F238E27FC236}">
                <a16:creationId xmlns:a16="http://schemas.microsoft.com/office/drawing/2014/main" id="{10E9EE81-9936-65CF-8241-F41043A18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40" y="2100059"/>
            <a:ext cx="1159687" cy="1159687"/>
          </a:xfrm>
          <a:prstGeom prst="rect">
            <a:avLst/>
          </a:prstGeom>
        </p:spPr>
      </p:pic>
      <p:pic>
        <p:nvPicPr>
          <p:cNvPr id="11" name="Picture 16" descr="A yellow arrow pointing to the left&#10;&#10;AI-generated content may be incorrect.">
            <a:extLst>
              <a:ext uri="{FF2B5EF4-FFF2-40B4-BE49-F238E27FC236}">
                <a16:creationId xmlns:a16="http://schemas.microsoft.com/office/drawing/2014/main" id="{CB454DDF-4B3C-DD4E-79B3-683807775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840" flipH="1">
            <a:off x="9257018" y="2049159"/>
            <a:ext cx="1651801" cy="1651801"/>
          </a:xfrm>
          <a:prstGeom prst="rect">
            <a:avLst/>
          </a:prstGeom>
        </p:spPr>
      </p:pic>
      <p:sp>
        <p:nvSpPr>
          <p:cNvPr id="13" name="Título 12">
            <a:extLst>
              <a:ext uri="{FF2B5EF4-FFF2-40B4-BE49-F238E27FC236}">
                <a16:creationId xmlns:a16="http://schemas.microsoft.com/office/drawing/2014/main" id="{494A67B2-54D3-9CE5-ACB4-A6ABD362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PORQUE É IMPORTANTE POUPAR?</a:t>
            </a:r>
            <a:br>
              <a:rPr lang="pt-PT" sz="3600" b="1" dirty="0">
                <a:solidFill>
                  <a:srgbClr val="00B050"/>
                </a:solidFill>
              </a:rPr>
            </a:br>
            <a:endParaRPr lang="pt-PT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54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BDB6B-AB4C-DB40-7FEC-90D184DAD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72FC8847-28B1-60F2-E587-0C3E639D4B9E}"/>
              </a:ext>
            </a:extLst>
          </p:cNvPr>
          <p:cNvSpPr txBox="1">
            <a:spLocks/>
          </p:cNvSpPr>
          <p:nvPr/>
        </p:nvSpPr>
        <p:spPr>
          <a:xfrm>
            <a:off x="6990070" y="2437999"/>
            <a:ext cx="4224861" cy="863608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Definir objetivos concretos,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 curto e longo prazo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E0F2116-6FCF-2723-210C-11374C9A8FE5}"/>
              </a:ext>
            </a:extLst>
          </p:cNvPr>
          <p:cNvSpPr txBox="1">
            <a:spLocks/>
          </p:cNvSpPr>
          <p:nvPr/>
        </p:nvSpPr>
        <p:spPr>
          <a:xfrm>
            <a:off x="7729545" y="5332122"/>
            <a:ext cx="3951178" cy="99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Ajustar o orçamento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 acordo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com os objetivos definidos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0292BE2-6950-CCDF-B19A-477ABEB23655}"/>
              </a:ext>
            </a:extLst>
          </p:cNvPr>
          <p:cNvSpPr txBox="1">
            <a:spLocks/>
          </p:cNvSpPr>
          <p:nvPr/>
        </p:nvSpPr>
        <p:spPr>
          <a:xfrm>
            <a:off x="616009" y="4059335"/>
            <a:ext cx="3078865" cy="159969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Avaliar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 cumprimento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dos objetivos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 ajustar se necessário</a:t>
            </a:r>
          </a:p>
        </p:txBody>
      </p:sp>
      <p:sp>
        <p:nvSpPr>
          <p:cNvPr id="12" name="Arc 37">
            <a:extLst>
              <a:ext uri="{FF2B5EF4-FFF2-40B4-BE49-F238E27FC236}">
                <a16:creationId xmlns:a16="http://schemas.microsoft.com/office/drawing/2014/main" id="{41BE2EF4-9196-73D8-C297-5907DFB20166}"/>
              </a:ext>
            </a:extLst>
          </p:cNvPr>
          <p:cNvSpPr>
            <a:spLocks noChangeAspect="1"/>
          </p:cNvSpPr>
          <p:nvPr/>
        </p:nvSpPr>
        <p:spPr>
          <a:xfrm>
            <a:off x="4401004" y="2934336"/>
            <a:ext cx="3240000" cy="3240000"/>
          </a:xfrm>
          <a:prstGeom prst="arc">
            <a:avLst>
              <a:gd name="adj1" fmla="val 12737752"/>
              <a:gd name="adj2" fmla="val 14291858"/>
            </a:avLst>
          </a:prstGeom>
          <a:ln w="12700">
            <a:solidFill>
              <a:srgbClr val="DA525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C8B6108-C266-032E-95D9-FD968D55E1E8}"/>
              </a:ext>
            </a:extLst>
          </p:cNvPr>
          <p:cNvSpPr txBox="1">
            <a:spLocks noChangeAspect="1"/>
          </p:cNvSpPr>
          <p:nvPr/>
        </p:nvSpPr>
        <p:spPr>
          <a:xfrm>
            <a:off x="5300104" y="2336550"/>
            <a:ext cx="1440000" cy="1440000"/>
          </a:xfrm>
          <a:prstGeom prst="ellipse">
            <a:avLst/>
          </a:prstGeom>
          <a:solidFill>
            <a:srgbClr val="FEFEFE"/>
          </a:solidFill>
          <a:ln w="101600">
            <a:solidFill>
              <a:srgbClr val="FFC000"/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579F991-5277-BBFE-3E2B-6250C7DABED0}"/>
              </a:ext>
            </a:extLst>
          </p:cNvPr>
          <p:cNvSpPr txBox="1">
            <a:spLocks noChangeAspect="1"/>
          </p:cNvSpPr>
          <p:nvPr/>
        </p:nvSpPr>
        <p:spPr>
          <a:xfrm>
            <a:off x="6741304" y="3834336"/>
            <a:ext cx="1440000" cy="1440000"/>
          </a:xfrm>
          <a:prstGeom prst="ellipse">
            <a:avLst/>
          </a:prstGeom>
          <a:solidFill>
            <a:srgbClr val="FEFEFE"/>
          </a:solidFill>
          <a:ln w="101600">
            <a:solidFill>
              <a:srgbClr val="00B050"/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8253A69-20F5-D72F-EC68-0589EADD07D6}"/>
              </a:ext>
            </a:extLst>
          </p:cNvPr>
          <p:cNvSpPr txBox="1">
            <a:spLocks noChangeAspect="1"/>
          </p:cNvSpPr>
          <p:nvPr/>
        </p:nvSpPr>
        <p:spPr>
          <a:xfrm>
            <a:off x="3994923" y="3837230"/>
            <a:ext cx="1440000" cy="14400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4">
                <a:lumMod val="75000"/>
              </a:schemeClr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</a:p>
        </p:txBody>
      </p:sp>
      <p:sp>
        <p:nvSpPr>
          <p:cNvPr id="16" name="Arc 43">
            <a:extLst>
              <a:ext uri="{FF2B5EF4-FFF2-40B4-BE49-F238E27FC236}">
                <a16:creationId xmlns:a16="http://schemas.microsoft.com/office/drawing/2014/main" id="{27A28683-F092-0A61-62B3-44374703260C}"/>
              </a:ext>
            </a:extLst>
          </p:cNvPr>
          <p:cNvSpPr>
            <a:spLocks noChangeAspect="1"/>
          </p:cNvSpPr>
          <p:nvPr/>
        </p:nvSpPr>
        <p:spPr>
          <a:xfrm>
            <a:off x="4401004" y="2934336"/>
            <a:ext cx="3240000" cy="3240000"/>
          </a:xfrm>
          <a:prstGeom prst="arc">
            <a:avLst>
              <a:gd name="adj1" fmla="val 1884380"/>
              <a:gd name="adj2" fmla="val 8806222"/>
            </a:avLst>
          </a:prstGeom>
          <a:ln w="12700">
            <a:solidFill>
              <a:srgbClr val="3D33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44">
            <a:extLst>
              <a:ext uri="{FF2B5EF4-FFF2-40B4-BE49-F238E27FC236}">
                <a16:creationId xmlns:a16="http://schemas.microsoft.com/office/drawing/2014/main" id="{76E5AA2D-993D-3D7A-CE6E-ABD284C99899}"/>
              </a:ext>
            </a:extLst>
          </p:cNvPr>
          <p:cNvSpPr>
            <a:spLocks noChangeAspect="1"/>
          </p:cNvSpPr>
          <p:nvPr/>
        </p:nvSpPr>
        <p:spPr>
          <a:xfrm>
            <a:off x="4401004" y="2934336"/>
            <a:ext cx="3240000" cy="3240000"/>
          </a:xfrm>
          <a:prstGeom prst="arc">
            <a:avLst>
              <a:gd name="adj1" fmla="val 18103462"/>
              <a:gd name="adj2" fmla="val 19742076"/>
            </a:avLst>
          </a:prstGeom>
          <a:ln w="12700">
            <a:solidFill>
              <a:srgbClr val="3D33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ítulo 18">
            <a:extLst>
              <a:ext uri="{FF2B5EF4-FFF2-40B4-BE49-F238E27FC236}">
                <a16:creationId xmlns:a16="http://schemas.microsoft.com/office/drawing/2014/main" id="{3CBA6123-5E24-48EA-84D5-1D3D92B80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707585"/>
            <a:ext cx="10515600" cy="1195342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chemeClr val="accent2"/>
                </a:solidFill>
              </a:rPr>
              <a:t>PASSOS PARA COMEÇARMOS A POUPAR</a:t>
            </a:r>
          </a:p>
        </p:txBody>
      </p:sp>
    </p:spTree>
    <p:extLst>
      <p:ext uri="{BB962C8B-B14F-4D97-AF65-F5344CB8AC3E}">
        <p14:creationId xmlns:p14="http://schemas.microsoft.com/office/powerpoint/2010/main" val="9952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73B6D-C793-C576-858B-4F87BEC6D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">
            <a:extLst>
              <a:ext uri="{FF2B5EF4-FFF2-40B4-BE49-F238E27FC236}">
                <a16:creationId xmlns:a16="http://schemas.microsoft.com/office/drawing/2014/main" id="{77075029-B6CE-F86F-515E-4EBA0E5FA2CB}"/>
              </a:ext>
            </a:extLst>
          </p:cNvPr>
          <p:cNvGrpSpPr/>
          <p:nvPr/>
        </p:nvGrpSpPr>
        <p:grpSpPr>
          <a:xfrm>
            <a:off x="0" y="6258396"/>
            <a:ext cx="12192000" cy="345659"/>
            <a:chOff x="352425" y="4935269"/>
            <a:chExt cx="11858625" cy="0"/>
          </a:xfrm>
        </p:grpSpPr>
        <p:cxnSp>
          <p:nvCxnSpPr>
            <p:cNvPr id="36" name="Straight Connector 3">
              <a:extLst>
                <a:ext uri="{FF2B5EF4-FFF2-40B4-BE49-F238E27FC236}">
                  <a16:creationId xmlns:a16="http://schemas.microsoft.com/office/drawing/2014/main" id="{39561F03-294D-672A-151C-FCDE9ECFCFFE}"/>
                </a:ext>
              </a:extLst>
            </p:cNvPr>
            <p:cNvCxnSpPr/>
            <p:nvPr/>
          </p:nvCxnSpPr>
          <p:spPr>
            <a:xfrm>
              <a:off x="352425" y="4935269"/>
              <a:ext cx="11858625" cy="0"/>
            </a:xfrm>
            <a:prstGeom prst="line">
              <a:avLst/>
            </a:prstGeom>
            <a:ln w="6350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5">
              <a:extLst>
                <a:ext uri="{FF2B5EF4-FFF2-40B4-BE49-F238E27FC236}">
                  <a16:creationId xmlns:a16="http://schemas.microsoft.com/office/drawing/2014/main" id="{54AD773D-A059-CA15-F5A9-99CDBAE2ECD6}"/>
                </a:ext>
              </a:extLst>
            </p:cNvPr>
            <p:cNvCxnSpPr/>
            <p:nvPr/>
          </p:nvCxnSpPr>
          <p:spPr>
            <a:xfrm>
              <a:off x="352425" y="4935269"/>
              <a:ext cx="11858625" cy="0"/>
            </a:xfrm>
            <a:prstGeom prst="line">
              <a:avLst/>
            </a:prstGeom>
            <a:ln w="25400">
              <a:solidFill>
                <a:schemeClr val="bg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itle 4">
            <a:extLst>
              <a:ext uri="{FF2B5EF4-FFF2-40B4-BE49-F238E27FC236}">
                <a16:creationId xmlns:a16="http://schemas.microsoft.com/office/drawing/2014/main" id="{C04383D3-587D-0355-BE38-463389AC2EB5}"/>
              </a:ext>
            </a:extLst>
          </p:cNvPr>
          <p:cNvSpPr txBox="1">
            <a:spLocks/>
          </p:cNvSpPr>
          <p:nvPr/>
        </p:nvSpPr>
        <p:spPr>
          <a:xfrm>
            <a:off x="2445705" y="4772040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pt-PT" sz="2000" b="1" spc="2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pt-PT" sz="20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Ir a um Concerto</a:t>
            </a: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71269160-2EF5-8F7E-C4D3-21337B33DE7F}"/>
              </a:ext>
            </a:extLst>
          </p:cNvPr>
          <p:cNvSpPr txBox="1">
            <a:spLocks/>
          </p:cNvSpPr>
          <p:nvPr/>
        </p:nvSpPr>
        <p:spPr>
          <a:xfrm>
            <a:off x="4520134" y="5044876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dirty="0">
                <a:latin typeface="+mn-lt"/>
              </a:rPr>
              <a:t>Fazer UMA viagem</a:t>
            </a:r>
          </a:p>
          <a:p>
            <a:r>
              <a:rPr lang="pt-PT" dirty="0">
                <a:latin typeface="+mn-lt"/>
              </a:rPr>
              <a:t> </a:t>
            </a:r>
          </a:p>
          <a:p>
            <a:endParaRPr lang="pt-PT" dirty="0">
              <a:latin typeface="+mn-lt"/>
            </a:endParaRPr>
          </a:p>
        </p:txBody>
      </p:sp>
      <p:sp>
        <p:nvSpPr>
          <p:cNvPr id="40" name="Title 4">
            <a:extLst>
              <a:ext uri="{FF2B5EF4-FFF2-40B4-BE49-F238E27FC236}">
                <a16:creationId xmlns:a16="http://schemas.microsoft.com/office/drawing/2014/main" id="{A790DA53-BA90-EC5B-A19A-A7634C788B37}"/>
              </a:ext>
            </a:extLst>
          </p:cNvPr>
          <p:cNvSpPr txBox="1">
            <a:spLocks/>
          </p:cNvSpPr>
          <p:nvPr/>
        </p:nvSpPr>
        <p:spPr>
          <a:xfrm>
            <a:off x="6578710" y="5318242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dirty="0">
                <a:latin typeface="+mn-lt"/>
              </a:rPr>
              <a:t>Estudar</a:t>
            </a:r>
          </a:p>
        </p:txBody>
      </p:sp>
      <p:sp>
        <p:nvSpPr>
          <p:cNvPr id="41" name="Title 4">
            <a:extLst>
              <a:ext uri="{FF2B5EF4-FFF2-40B4-BE49-F238E27FC236}">
                <a16:creationId xmlns:a16="http://schemas.microsoft.com/office/drawing/2014/main" id="{1F9E3053-32EA-52EE-DCD9-A39604BB0A4A}"/>
              </a:ext>
            </a:extLst>
          </p:cNvPr>
          <p:cNvSpPr txBox="1">
            <a:spLocks/>
          </p:cNvSpPr>
          <p:nvPr/>
        </p:nvSpPr>
        <p:spPr>
          <a:xfrm>
            <a:off x="8610039" y="4447738"/>
            <a:ext cx="2043306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dirty="0">
                <a:latin typeface="+mn-lt"/>
              </a:rPr>
              <a:t>Comprar</a:t>
            </a:r>
          </a:p>
          <a:p>
            <a:r>
              <a:rPr lang="pt-PT" dirty="0">
                <a:latin typeface="+mn-lt"/>
              </a:rPr>
              <a:t>bens</a:t>
            </a:r>
          </a:p>
          <a:p>
            <a:r>
              <a:rPr lang="pt-PT" dirty="0">
                <a:latin typeface="+mn-lt"/>
              </a:rPr>
              <a:t>de valor elevado</a:t>
            </a:r>
          </a:p>
        </p:txBody>
      </p:sp>
      <p:grpSp>
        <p:nvGrpSpPr>
          <p:cNvPr id="42" name="Group 13">
            <a:extLst>
              <a:ext uri="{FF2B5EF4-FFF2-40B4-BE49-F238E27FC236}">
                <a16:creationId xmlns:a16="http://schemas.microsoft.com/office/drawing/2014/main" id="{29C1155C-15C6-1544-74A4-2CBC9777E418}"/>
              </a:ext>
            </a:extLst>
          </p:cNvPr>
          <p:cNvGrpSpPr>
            <a:grpSpLocks noChangeAspect="1"/>
          </p:cNvGrpSpPr>
          <p:nvPr/>
        </p:nvGrpSpPr>
        <p:grpSpPr>
          <a:xfrm>
            <a:off x="1716190" y="3339521"/>
            <a:ext cx="1440000" cy="2853920"/>
            <a:chOff x="854466" y="4030109"/>
            <a:chExt cx="1080000" cy="2140440"/>
          </a:xfrm>
        </p:grpSpPr>
        <p:cxnSp>
          <p:nvCxnSpPr>
            <p:cNvPr id="43" name="Straight Arrow Connector 14">
              <a:extLst>
                <a:ext uri="{FF2B5EF4-FFF2-40B4-BE49-F238E27FC236}">
                  <a16:creationId xmlns:a16="http://schemas.microsoft.com/office/drawing/2014/main" id="{07D21AD9-AFA1-4FAB-86E6-7447B6A8E630}"/>
                </a:ext>
              </a:extLst>
            </p:cNvPr>
            <p:cNvCxnSpPr/>
            <p:nvPr/>
          </p:nvCxnSpPr>
          <p:spPr>
            <a:xfrm flipV="1">
              <a:off x="1395875" y="5104498"/>
              <a:ext cx="0" cy="1066051"/>
            </a:xfrm>
            <a:prstGeom prst="straightConnector1">
              <a:avLst/>
            </a:prstGeom>
            <a:ln w="12700">
              <a:solidFill>
                <a:srgbClr val="DA5254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itle 2">
              <a:extLst>
                <a:ext uri="{FF2B5EF4-FFF2-40B4-BE49-F238E27FC236}">
                  <a16:creationId xmlns:a16="http://schemas.microsoft.com/office/drawing/2014/main" id="{09A5D742-DEDD-0031-306C-80D5FA32199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54466" y="4030109"/>
              <a:ext cx="1080000" cy="1080000"/>
            </a:xfrm>
            <a:prstGeom prst="ellipse">
              <a:avLst/>
            </a:prstGeom>
            <a:noFill/>
            <a:ln w="101600">
              <a:solidFill>
                <a:srgbClr val="DA5254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45" name="Group 16">
            <a:extLst>
              <a:ext uri="{FF2B5EF4-FFF2-40B4-BE49-F238E27FC236}">
                <a16:creationId xmlns:a16="http://schemas.microsoft.com/office/drawing/2014/main" id="{5D2BCE01-3AA1-FFCC-2837-6EA9E7087E53}"/>
              </a:ext>
            </a:extLst>
          </p:cNvPr>
          <p:cNvGrpSpPr/>
          <p:nvPr/>
        </p:nvGrpSpPr>
        <p:grpSpPr>
          <a:xfrm>
            <a:off x="5833342" y="3339522"/>
            <a:ext cx="1440000" cy="2853919"/>
            <a:chOff x="4882847" y="3150001"/>
            <a:chExt cx="1440000" cy="2853919"/>
          </a:xfrm>
        </p:grpSpPr>
        <p:sp>
          <p:nvSpPr>
            <p:cNvPr id="46" name="Title 2">
              <a:extLst>
                <a:ext uri="{FF2B5EF4-FFF2-40B4-BE49-F238E27FC236}">
                  <a16:creationId xmlns:a16="http://schemas.microsoft.com/office/drawing/2014/main" id="{23CBE185-510C-CD07-0BCE-B642F0B6F99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882847" y="3150001"/>
              <a:ext cx="1440000" cy="1440000"/>
            </a:xfrm>
            <a:prstGeom prst="ellipse">
              <a:avLst/>
            </a:prstGeom>
            <a:noFill/>
            <a:ln w="101600">
              <a:solidFill>
                <a:srgbClr val="FFC000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47" name="Straight Arrow Connector 18">
              <a:extLst>
                <a:ext uri="{FF2B5EF4-FFF2-40B4-BE49-F238E27FC236}">
                  <a16:creationId xmlns:a16="http://schemas.microsoft.com/office/drawing/2014/main" id="{EE03F2B6-953B-0373-43D3-4152219EC00C}"/>
                </a:ext>
              </a:extLst>
            </p:cNvPr>
            <p:cNvCxnSpPr/>
            <p:nvPr/>
          </p:nvCxnSpPr>
          <p:spPr>
            <a:xfrm flipV="1">
              <a:off x="5604726" y="4582519"/>
              <a:ext cx="0" cy="1421401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26">
            <a:extLst>
              <a:ext uri="{FF2B5EF4-FFF2-40B4-BE49-F238E27FC236}">
                <a16:creationId xmlns:a16="http://schemas.microsoft.com/office/drawing/2014/main" id="{0A1BEBA1-DD58-76C4-9244-62C1F7B8FD77}"/>
              </a:ext>
            </a:extLst>
          </p:cNvPr>
          <p:cNvGrpSpPr/>
          <p:nvPr/>
        </p:nvGrpSpPr>
        <p:grpSpPr>
          <a:xfrm>
            <a:off x="7890039" y="2252038"/>
            <a:ext cx="1440000" cy="3941402"/>
            <a:chOff x="6939544" y="2062517"/>
            <a:chExt cx="1440000" cy="3941402"/>
          </a:xfrm>
        </p:grpSpPr>
        <p:sp>
          <p:nvSpPr>
            <p:cNvPr id="49" name="Title 2">
              <a:extLst>
                <a:ext uri="{FF2B5EF4-FFF2-40B4-BE49-F238E27FC236}">
                  <a16:creationId xmlns:a16="http://schemas.microsoft.com/office/drawing/2014/main" id="{4C9AB95F-CEFD-FFAB-2622-8C3DE8FE173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939544" y="2062517"/>
              <a:ext cx="1440000" cy="1440000"/>
            </a:xfrm>
            <a:prstGeom prst="ellipse">
              <a:avLst/>
            </a:prstGeom>
            <a:noFill/>
            <a:ln w="101600">
              <a:solidFill>
                <a:srgbClr val="0070C0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50" name="Straight Arrow Connector 28">
              <a:extLst>
                <a:ext uri="{FF2B5EF4-FFF2-40B4-BE49-F238E27FC236}">
                  <a16:creationId xmlns:a16="http://schemas.microsoft.com/office/drawing/2014/main" id="{249FD970-F3FA-5799-BEDC-F49FF1147D18}"/>
                </a:ext>
              </a:extLst>
            </p:cNvPr>
            <p:cNvCxnSpPr/>
            <p:nvPr/>
          </p:nvCxnSpPr>
          <p:spPr>
            <a:xfrm flipV="1">
              <a:off x="7663302" y="3502517"/>
              <a:ext cx="0" cy="2501402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45">
            <a:extLst>
              <a:ext uri="{FF2B5EF4-FFF2-40B4-BE49-F238E27FC236}">
                <a16:creationId xmlns:a16="http://schemas.microsoft.com/office/drawing/2014/main" id="{56215F51-8018-D5C6-C818-1F41FC8A3DE4}"/>
              </a:ext>
            </a:extLst>
          </p:cNvPr>
          <p:cNvGrpSpPr>
            <a:grpSpLocks noChangeAspect="1"/>
          </p:cNvGrpSpPr>
          <p:nvPr/>
        </p:nvGrpSpPr>
        <p:grpSpPr>
          <a:xfrm>
            <a:off x="3774766" y="2259521"/>
            <a:ext cx="1440000" cy="3933919"/>
            <a:chOff x="3449348" y="4049159"/>
            <a:chExt cx="1080000" cy="2950439"/>
          </a:xfrm>
        </p:grpSpPr>
        <p:sp>
          <p:nvSpPr>
            <p:cNvPr id="52" name="Title 2">
              <a:extLst>
                <a:ext uri="{FF2B5EF4-FFF2-40B4-BE49-F238E27FC236}">
                  <a16:creationId xmlns:a16="http://schemas.microsoft.com/office/drawing/2014/main" id="{17A7A0C9-18F1-E7F5-3CE4-4E95482A17B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449348" y="4049159"/>
              <a:ext cx="1080000" cy="1080000"/>
            </a:xfrm>
            <a:prstGeom prst="ellipse">
              <a:avLst/>
            </a:prstGeom>
            <a:noFill/>
            <a:ln w="101600">
              <a:solidFill>
                <a:srgbClr val="00B050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AEDBE45-18A5-5700-8490-5457C3C11162}"/>
                </a:ext>
              </a:extLst>
            </p:cNvPr>
            <p:cNvCxnSpPr/>
            <p:nvPr/>
          </p:nvCxnSpPr>
          <p:spPr>
            <a:xfrm flipV="1">
              <a:off x="3989348" y="5123547"/>
              <a:ext cx="0" cy="1876051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Graphic 54" descr="House with solid fill">
            <a:extLst>
              <a:ext uri="{FF2B5EF4-FFF2-40B4-BE49-F238E27FC236}">
                <a16:creationId xmlns:a16="http://schemas.microsoft.com/office/drawing/2014/main" id="{CA0A2623-A235-593D-B101-12BFC57F0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140" y="2328803"/>
            <a:ext cx="1165798" cy="1165798"/>
          </a:xfrm>
          <a:prstGeom prst="rect">
            <a:avLst/>
          </a:prstGeom>
        </p:spPr>
      </p:pic>
      <p:pic>
        <p:nvPicPr>
          <p:cNvPr id="55" name="Graphic 55" descr="Graduation cap with solid fill">
            <a:extLst>
              <a:ext uri="{FF2B5EF4-FFF2-40B4-BE49-F238E27FC236}">
                <a16:creationId xmlns:a16="http://schemas.microsoft.com/office/drawing/2014/main" id="{BB384B4B-1FA1-DDF7-D930-15CE3EB9F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5810" y="3482182"/>
            <a:ext cx="1165799" cy="1165799"/>
          </a:xfrm>
          <a:prstGeom prst="rect">
            <a:avLst/>
          </a:prstGeom>
        </p:spPr>
      </p:pic>
      <p:pic>
        <p:nvPicPr>
          <p:cNvPr id="56" name="Graphic 56" descr="Travel with solid fill">
            <a:extLst>
              <a:ext uri="{FF2B5EF4-FFF2-40B4-BE49-F238E27FC236}">
                <a16:creationId xmlns:a16="http://schemas.microsoft.com/office/drawing/2014/main" id="{5011D997-03C6-4152-E752-4E9F57880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7342" y="2392880"/>
            <a:ext cx="1165798" cy="1165798"/>
          </a:xfrm>
          <a:prstGeom prst="rect">
            <a:avLst/>
          </a:prstGeom>
        </p:spPr>
      </p:pic>
      <p:pic>
        <p:nvPicPr>
          <p:cNvPr id="57" name="Graphic 57" descr="Electric guitar with solid fill">
            <a:extLst>
              <a:ext uri="{FF2B5EF4-FFF2-40B4-BE49-F238E27FC236}">
                <a16:creationId xmlns:a16="http://schemas.microsoft.com/office/drawing/2014/main" id="{8623F03B-8780-8BAF-7A2A-318EC78B5A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62805" y="3476621"/>
            <a:ext cx="1165799" cy="1165799"/>
          </a:xfrm>
          <a:prstGeom prst="rect">
            <a:avLst/>
          </a:prstGeom>
        </p:spPr>
      </p:pic>
      <p:sp>
        <p:nvSpPr>
          <p:cNvPr id="59" name="Título 58">
            <a:extLst>
              <a:ext uri="{FF2B5EF4-FFF2-40B4-BE49-F238E27FC236}">
                <a16:creationId xmlns:a16="http://schemas.microsoft.com/office/drawing/2014/main" id="{7E874F93-8F3A-BC38-59B2-387BBF02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0" y="724488"/>
            <a:ext cx="10515600" cy="1195342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chemeClr val="accent2"/>
                </a:solidFill>
              </a:rPr>
              <a:t>EXEMPLOS DE OBJETIVOS DE POUPANÇA</a:t>
            </a:r>
          </a:p>
        </p:txBody>
      </p:sp>
    </p:spTree>
    <p:extLst>
      <p:ext uri="{BB962C8B-B14F-4D97-AF65-F5344CB8AC3E}">
        <p14:creationId xmlns:p14="http://schemas.microsoft.com/office/powerpoint/2010/main" val="3838689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teracia-Financeir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EDB20E"/>
      </a:accent3>
      <a:accent4>
        <a:srgbClr val="F2BBD2"/>
      </a:accent4>
      <a:accent5>
        <a:srgbClr val="1C1919"/>
      </a:accent5>
      <a:accent6>
        <a:srgbClr val="F2E6DA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51B5871E6057C46919E5C7B1691B2BB" ma:contentTypeVersion="7" ma:contentTypeDescription="Criar um novo documento." ma:contentTypeScope="" ma:versionID="0afc3166d2b2d6b9a5e40cf605658d94">
  <xsd:schema xmlns:xsd="http://www.w3.org/2001/XMLSchema" xmlns:xs="http://www.w3.org/2001/XMLSchema" xmlns:p="http://schemas.microsoft.com/office/2006/metadata/properties" xmlns:ns2="2fb5cd4b-35d2-4957-b29b-0e54b81208c5" targetNamespace="http://schemas.microsoft.com/office/2006/metadata/properties" ma:root="true" ma:fieldsID="db1e0e3d1b1433726981e13e95391e55" ns2:_="">
    <xsd:import namespace="2fb5cd4b-35d2-4957-b29b-0e54b81208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5cd4b-35d2-4957-b29b-0e54b81208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11D9A7-DBC6-401D-B2B5-AD079B9AEEA7}"/>
</file>

<file path=customXml/itemProps2.xml><?xml version="1.0" encoding="utf-8"?>
<ds:datastoreItem xmlns:ds="http://schemas.openxmlformats.org/officeDocument/2006/customXml" ds:itemID="{7688E0E8-3D47-4485-9C84-4694A4E692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83CA0C-F685-42B2-8D0D-684470666FD9}">
  <ds:schemaRefs>
    <ds:schemaRef ds:uri="http://purl.org/dc/terms/"/>
    <ds:schemaRef ds:uri="http://schemas.microsoft.com/office/2006/documentManagement/types"/>
    <ds:schemaRef ds:uri="40a71894-db99-4edf-a505-56c3cfee5c1d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1376</Words>
  <Application>Microsoft Office PowerPoint</Application>
  <PresentationFormat>Widescreen</PresentationFormat>
  <Paragraphs>108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Arial</vt:lpstr>
      <vt:lpstr>Calibri</vt:lpstr>
      <vt:lpstr>Cambria Math</vt:lpstr>
      <vt:lpstr>Open Sans</vt:lpstr>
      <vt:lpstr>Open Sans Extrabold</vt:lpstr>
      <vt:lpstr>Portuguesa Sans</vt:lpstr>
      <vt:lpstr>Office Theme</vt:lpstr>
      <vt:lpstr>1_Office Theme</vt:lpstr>
      <vt:lpstr>PowerPoint Presentation</vt:lpstr>
      <vt:lpstr>PowerPoint Presentation</vt:lpstr>
      <vt:lpstr>PowerPoint Presentation</vt:lpstr>
      <vt:lpstr>Saber gerir dinheiro, compreender decisões económicas e fazer escolhas conscientes, com o olhar no futuro, são competências fundamentais para a vida adulta e em sociedade.   Quanto mais cedo começarmos a desenvolvê-las, mais preparados estaremos para enfrentar os desafios do futuro e contribuir para uma sociedade mais equilibrada e sustentável. </vt:lpstr>
      <vt:lpstr>VAMOS APRENDER SOBRE POUPANÇA? </vt:lpstr>
      <vt:lpstr>POUPAR É…</vt:lpstr>
      <vt:lpstr>PORQUE É IMPORTANTE POUPAR? </vt:lpstr>
      <vt:lpstr>PASSOS PARA COMEÇARMOS A POUPAR</vt:lpstr>
      <vt:lpstr>EXEMPLOS DE OBJETIVOS DE POUPANÇA</vt:lpstr>
      <vt:lpstr>CONCRETIZAR OS OBJETIVOS DE POUPANÇA</vt:lpstr>
      <vt:lpstr>RESPONDER A IMPREVISTOS</vt:lpstr>
      <vt:lpstr>ESTRATÉGIAS DE POUPANÇA</vt:lpstr>
      <vt:lpstr>ESTRATÉGIAS DE POUPANÇA</vt:lpstr>
      <vt:lpstr>PORQUE É IMPORTANTE APLICAR A POUPANÇA?</vt:lpstr>
      <vt:lpstr>EXERCÍCIOS </vt:lpstr>
      <vt:lpstr>PowerPoint Presentation</vt:lpstr>
      <vt:lpstr>PowerPoint Presentation</vt:lpstr>
      <vt:lpstr>PowerPoint Presentation</vt:lpstr>
      <vt:lpstr>PowerPoint Presentation</vt:lpstr>
      <vt:lpstr>ONDE ENCONTRAR MAIS INFORMAÇÃO? </vt:lpstr>
      <vt:lpstr>CADERNO DE EDUCAÇÃO FINANCEIRA 2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Diogo Alfredo</dc:creator>
  <cp:lastModifiedBy>Raquel Godinho</cp:lastModifiedBy>
  <cp:revision>28</cp:revision>
  <dcterms:created xsi:type="dcterms:W3CDTF">2025-10-02T09:30:26Z</dcterms:created>
  <dcterms:modified xsi:type="dcterms:W3CDTF">2025-10-20T15:59:57Z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4339546-1082-4534-91e1-91aa69eb15e8_Enabled">
    <vt:lpwstr>true</vt:lpwstr>
  </property>
  <property fmtid="{D5CDD505-2E9C-101B-9397-08002B2CF9AE}" pid="3" name="MSIP_Label_84339546-1082-4534-91e1-91aa69eb15e8_SetDate">
    <vt:lpwstr>2025-10-13T07:12:00Z</vt:lpwstr>
  </property>
  <property fmtid="{D5CDD505-2E9C-101B-9397-08002B2CF9AE}" pid="4" name="MSIP_Label_84339546-1082-4534-91e1-91aa69eb15e8_Method">
    <vt:lpwstr>Privileged</vt:lpwstr>
  </property>
  <property fmtid="{D5CDD505-2E9C-101B-9397-08002B2CF9AE}" pid="5" name="MSIP_Label_84339546-1082-4534-91e1-91aa69eb15e8_Name">
    <vt:lpwstr>Interno - Sem marca de água</vt:lpwstr>
  </property>
  <property fmtid="{D5CDD505-2E9C-101B-9397-08002B2CF9AE}" pid="6" name="MSIP_Label_84339546-1082-4534-91e1-91aa69eb15e8_SiteId">
    <vt:lpwstr>f92c299d-3d5a-4621-abd4-755e52e5161d</vt:lpwstr>
  </property>
  <property fmtid="{D5CDD505-2E9C-101B-9397-08002B2CF9AE}" pid="7" name="MSIP_Label_84339546-1082-4534-91e1-91aa69eb15e8_ActionId">
    <vt:lpwstr>b09e6197-5710-4de2-a148-3bfff979d92a</vt:lpwstr>
  </property>
  <property fmtid="{D5CDD505-2E9C-101B-9397-08002B2CF9AE}" pid="8" name="MSIP_Label_84339546-1082-4534-91e1-91aa69eb15e8_ContentBits">
    <vt:lpwstr>0</vt:lpwstr>
  </property>
  <property fmtid="{D5CDD505-2E9C-101B-9397-08002B2CF9AE}" pid="9" name="MSIP_Label_84339546-1082-4534-91e1-91aa69eb15e8_Tag">
    <vt:lpwstr>10, 0, 1, 1</vt:lpwstr>
  </property>
  <property fmtid="{D5CDD505-2E9C-101B-9397-08002B2CF9AE}" pid="10" name="MSIP_Label_1001206b-b916-4ea2-8839-fe5fd2bf3c99_Enabled">
    <vt:lpwstr>true</vt:lpwstr>
  </property>
  <property fmtid="{D5CDD505-2E9C-101B-9397-08002B2CF9AE}" pid="11" name="MSIP_Label_1001206b-b916-4ea2-8839-fe5fd2bf3c99_SetDate">
    <vt:lpwstr>2025-10-13T23:13:58Z</vt:lpwstr>
  </property>
  <property fmtid="{D5CDD505-2E9C-101B-9397-08002B2CF9AE}" pid="12" name="MSIP_Label_1001206b-b916-4ea2-8839-fe5fd2bf3c99_Method">
    <vt:lpwstr>Standard</vt:lpwstr>
  </property>
  <property fmtid="{D5CDD505-2E9C-101B-9397-08002B2CF9AE}" pid="13" name="MSIP_Label_1001206b-b916-4ea2-8839-fe5fd2bf3c99_Name">
    <vt:lpwstr>1001206b-b916-4ea2-8839-fe5fd2bf3c99</vt:lpwstr>
  </property>
  <property fmtid="{D5CDD505-2E9C-101B-9397-08002B2CF9AE}" pid="14" name="MSIP_Label_1001206b-b916-4ea2-8839-fe5fd2bf3c99_SiteId">
    <vt:lpwstr>0abaa443-560a-46cc-8c72-de2b6231d241</vt:lpwstr>
  </property>
  <property fmtid="{D5CDD505-2E9C-101B-9397-08002B2CF9AE}" pid="15" name="MSIP_Label_1001206b-b916-4ea2-8839-fe5fd2bf3c99_ActionId">
    <vt:lpwstr>fcb9ed14-6d61-46fb-b8cb-5b43c78b7679</vt:lpwstr>
  </property>
  <property fmtid="{D5CDD505-2E9C-101B-9397-08002B2CF9AE}" pid="16" name="MSIP_Label_1001206b-b916-4ea2-8839-fe5fd2bf3c99_ContentBits">
    <vt:lpwstr>0</vt:lpwstr>
  </property>
  <property fmtid="{D5CDD505-2E9C-101B-9397-08002B2CF9AE}" pid="17" name="MSIP_Label_1001206b-b916-4ea2-8839-fe5fd2bf3c99_Tag">
    <vt:lpwstr>10, 3, 0, 1</vt:lpwstr>
  </property>
  <property fmtid="{D5CDD505-2E9C-101B-9397-08002B2CF9AE}" pid="18" name="ContentTypeId">
    <vt:lpwstr>0x010100B51B5871E6057C46919E5C7B1691B2BB</vt:lpwstr>
  </property>
</Properties>
</file>