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62"/>
  </p:notesMasterIdLst>
  <p:handoutMasterIdLst>
    <p:handoutMasterId r:id="rId63"/>
  </p:handoutMasterIdLst>
  <p:sldIdLst>
    <p:sldId id="256" r:id="rId6"/>
    <p:sldId id="331" r:id="rId7"/>
    <p:sldId id="332" r:id="rId8"/>
    <p:sldId id="268" r:id="rId9"/>
    <p:sldId id="264" r:id="rId10"/>
    <p:sldId id="276" r:id="rId11"/>
    <p:sldId id="303" r:id="rId12"/>
    <p:sldId id="280" r:id="rId13"/>
    <p:sldId id="314" r:id="rId14"/>
    <p:sldId id="315" r:id="rId15"/>
    <p:sldId id="316" r:id="rId16"/>
    <p:sldId id="282" r:id="rId17"/>
    <p:sldId id="283" r:id="rId18"/>
    <p:sldId id="329" r:id="rId19"/>
    <p:sldId id="289" r:id="rId20"/>
    <p:sldId id="286" r:id="rId21"/>
    <p:sldId id="288" r:id="rId22"/>
    <p:sldId id="287" r:id="rId23"/>
    <p:sldId id="317" r:id="rId24"/>
    <p:sldId id="330" r:id="rId25"/>
    <p:sldId id="312" r:id="rId26"/>
    <p:sldId id="304" r:id="rId27"/>
    <p:sldId id="335" r:id="rId28"/>
    <p:sldId id="318" r:id="rId29"/>
    <p:sldId id="319" r:id="rId30"/>
    <p:sldId id="320" r:id="rId31"/>
    <p:sldId id="321" r:id="rId32"/>
    <p:sldId id="322" r:id="rId33"/>
    <p:sldId id="258" r:id="rId34"/>
    <p:sldId id="306" r:id="rId35"/>
    <p:sldId id="307" r:id="rId36"/>
    <p:sldId id="308" r:id="rId37"/>
    <p:sldId id="309" r:id="rId38"/>
    <p:sldId id="310" r:id="rId39"/>
    <p:sldId id="311" r:id="rId40"/>
    <p:sldId id="324" r:id="rId41"/>
    <p:sldId id="279" r:id="rId42"/>
    <p:sldId id="313" r:id="rId43"/>
    <p:sldId id="334" r:id="rId44"/>
    <p:sldId id="269" r:id="rId45"/>
    <p:sldId id="290" r:id="rId46"/>
    <p:sldId id="270" r:id="rId47"/>
    <p:sldId id="291" r:id="rId48"/>
    <p:sldId id="271" r:id="rId49"/>
    <p:sldId id="292" r:id="rId50"/>
    <p:sldId id="293" r:id="rId51"/>
    <p:sldId id="294" r:id="rId52"/>
    <p:sldId id="295" r:id="rId53"/>
    <p:sldId id="296" r:id="rId54"/>
    <p:sldId id="297" r:id="rId55"/>
    <p:sldId id="298" r:id="rId56"/>
    <p:sldId id="299" r:id="rId57"/>
    <p:sldId id="300" r:id="rId58"/>
    <p:sldId id="301" r:id="rId59"/>
    <p:sldId id="302" r:id="rId60"/>
    <p:sldId id="261" r:id="rId6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B23F4F-EA59-0F43-5DAD-3A6AA70B136F}" name="Susana Domingos" initials="SD" userId="Susana Domingos" providerId="None"/>
  <p188:author id="{488CD76E-4D3A-2305-7BD0-208E2E41B0A8}" name="Banco de Portugal" initials="BdP" userId="Banco de Portugal" providerId="None"/>
  <p188:author id="{2439ACCE-4430-CF84-19DB-DFD9BC147B2D}" name="Renato Leal" initials="RL" userId="S::renatoleal@cmvm.pt::67cdb04c-e4fd-4d76-a4ce-f711e78ec7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F9A"/>
    <a:srgbClr val="2A77C4"/>
    <a:srgbClr val="0E2841"/>
    <a:srgbClr val="3E5367"/>
    <a:srgbClr val="163E64"/>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63" autoAdjust="0"/>
    <p:restoredTop sz="86562" autoAdjust="0"/>
  </p:normalViewPr>
  <p:slideViewPr>
    <p:cSldViewPr snapToGrid="0">
      <p:cViewPr varScale="1">
        <p:scale>
          <a:sx n="92" d="100"/>
          <a:sy n="92" d="100"/>
        </p:scale>
        <p:origin x="774" y="90"/>
      </p:cViewPr>
      <p:guideLst/>
    </p:cSldViewPr>
  </p:slideViewPr>
  <p:notesTextViewPr>
    <p:cViewPr>
      <p:scale>
        <a:sx n="3" d="2"/>
        <a:sy n="3" d="2"/>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E4308D-E614-FFCA-B7F7-13837BED02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a:extLst>
              <a:ext uri="{FF2B5EF4-FFF2-40B4-BE49-F238E27FC236}">
                <a16:creationId xmlns:a16="http://schemas.microsoft.com/office/drawing/2014/main" id="{6C05338B-F64E-72C6-DD15-F6C1ACF924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D8932E-B333-4F53-AF72-AD2F217B10F7}" type="datetimeFigureOut">
              <a:rPr lang="pt-PT" smtClean="0"/>
              <a:t>25/11/2025</a:t>
            </a:fld>
            <a:endParaRPr lang="pt-PT"/>
          </a:p>
        </p:txBody>
      </p:sp>
      <p:sp>
        <p:nvSpPr>
          <p:cNvPr id="4" name="Footer Placeholder 3">
            <a:extLst>
              <a:ext uri="{FF2B5EF4-FFF2-40B4-BE49-F238E27FC236}">
                <a16:creationId xmlns:a16="http://schemas.microsoft.com/office/drawing/2014/main" id="{B6EA1007-06C4-0218-60AF-9E5AD3B12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a:extLst>
              <a:ext uri="{FF2B5EF4-FFF2-40B4-BE49-F238E27FC236}">
                <a16:creationId xmlns:a16="http://schemas.microsoft.com/office/drawing/2014/main" id="{E86CCD71-A269-1578-E6C9-7D3483329E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20FA45-4889-407A-A6A8-1242A978C656}" type="slidenum">
              <a:rPr lang="pt-PT" smtClean="0"/>
              <a:t>‹#›</a:t>
            </a:fld>
            <a:endParaRPr lang="pt-PT"/>
          </a:p>
        </p:txBody>
      </p:sp>
    </p:spTree>
    <p:extLst>
      <p:ext uri="{BB962C8B-B14F-4D97-AF65-F5344CB8AC3E}">
        <p14:creationId xmlns:p14="http://schemas.microsoft.com/office/powerpoint/2010/main" val="188273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9A2DD-AA32-4DB4-A55C-0F2B29141E91}" type="datetimeFigureOut">
              <a:rPr lang="pt-PT" smtClean="0"/>
              <a:t>25/11/2025</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E1891-4E48-4F57-90D0-D0DB8300355C}" type="slidenum">
              <a:rPr lang="pt-PT" smtClean="0"/>
              <a:t>‹#›</a:t>
            </a:fld>
            <a:endParaRPr lang="pt-PT"/>
          </a:p>
        </p:txBody>
      </p:sp>
    </p:spTree>
    <p:extLst>
      <p:ext uri="{BB962C8B-B14F-4D97-AF65-F5344CB8AC3E}">
        <p14:creationId xmlns:p14="http://schemas.microsoft.com/office/powerpoint/2010/main" val="276464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odoscontam.pt/"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learning.todoscontam.pt/#apresentacao"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odoscontam.pt/sites/default/files/2021-10/caderno_de_educacao_financeira_4.pdf"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todoscontam.pt/sites/default/files/2021-10/caderno_de_apoio_ao_professor_0.pdf" TargetMode="External"/><Relationship Id="rId4" Type="http://schemas.openxmlformats.org/officeDocument/2006/relationships/hyperlink" Target="https://www.todoscontam.pt/referencial-de-educacao-financeira-escola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1FAE1891-4E48-4F57-90D0-D0DB8300355C}" type="slidenum">
              <a:rPr lang="pt-PT" smtClean="0"/>
              <a:t>16</a:t>
            </a:fld>
            <a:endParaRPr lang="pt-PT"/>
          </a:p>
        </p:txBody>
      </p:sp>
    </p:spTree>
    <p:extLst>
      <p:ext uri="{BB962C8B-B14F-4D97-AF65-F5344CB8AC3E}">
        <p14:creationId xmlns:p14="http://schemas.microsoft.com/office/powerpoint/2010/main" val="1032438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A6ABC-7D19-C949-46D5-BDF10DA65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1C4B1-2B8F-336A-CF92-45C7963A7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A9871-4370-15D4-04D0-C0D0930A88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ea typeface="Calibri" panose="020F0502020204030204" pitchFamily="34" charset="0"/>
                <a:cs typeface="Calibri" panose="020F0502020204030204" pitchFamily="34" charset="0"/>
              </a:rPr>
              <a:t>As obrigações e as entidades que operam no mercado de capitais estão sujeitas à supervisão da </a:t>
            </a:r>
            <a:r>
              <a:rPr lang="pt-PT" sz="1200" b="1" cap="none" spc="0" dirty="0">
                <a:ea typeface="Calibri" panose="020F0502020204030204" pitchFamily="34" charset="0"/>
                <a:cs typeface="Calibri" panose="020F0502020204030204" pitchFamily="34" charset="0"/>
              </a:rPr>
              <a:t>Comissão do Mercado de Valores Mobiliários</a:t>
            </a:r>
            <a:r>
              <a:rPr lang="pt-PT" sz="1200" cap="none" spc="0" dirty="0">
                <a:solidFill>
                  <a:srgbClr val="971E6A"/>
                </a:solidFill>
                <a:ea typeface="Calibri" panose="020F0502020204030204" pitchFamily="34" charset="0"/>
                <a:cs typeface="Calibri" panose="020F0502020204030204" pitchFamily="34" charset="0"/>
              </a:rPr>
              <a:t>.</a:t>
            </a:r>
          </a:p>
          <a:p>
            <a:endParaRPr lang="pt-PT" dirty="0"/>
          </a:p>
        </p:txBody>
      </p:sp>
      <p:sp>
        <p:nvSpPr>
          <p:cNvPr id="4" name="Slide Number Placeholder 3">
            <a:extLst>
              <a:ext uri="{FF2B5EF4-FFF2-40B4-BE49-F238E27FC236}">
                <a16:creationId xmlns:a16="http://schemas.microsoft.com/office/drawing/2014/main" id="{216E6C7A-5AD3-E13E-0E38-9BAB65FFD5B5}"/>
              </a:ext>
            </a:extLst>
          </p:cNvPr>
          <p:cNvSpPr>
            <a:spLocks noGrp="1"/>
          </p:cNvSpPr>
          <p:nvPr>
            <p:ph type="sldNum" sz="quarter" idx="5"/>
          </p:nvPr>
        </p:nvSpPr>
        <p:spPr/>
        <p:txBody>
          <a:bodyPr/>
          <a:lstStyle/>
          <a:p>
            <a:fld id="{1FAE1891-4E48-4F57-90D0-D0DB8300355C}" type="slidenum">
              <a:rPr lang="pt-PT" smtClean="0"/>
              <a:t>53</a:t>
            </a:fld>
            <a:endParaRPr lang="pt-PT"/>
          </a:p>
        </p:txBody>
      </p:sp>
    </p:spTree>
    <p:extLst>
      <p:ext uri="{BB962C8B-B14F-4D97-AF65-F5344CB8AC3E}">
        <p14:creationId xmlns:p14="http://schemas.microsoft.com/office/powerpoint/2010/main" val="128044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4671F-194E-CC22-6815-F328650DF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88E7B-A1CB-D5C2-D3D1-7A24F046A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E2470-C1BF-4D8D-9680-3543949B00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ea typeface="Calibri" panose="020F0502020204030204" pitchFamily="34" charset="0"/>
                <a:cs typeface="Calibri" panose="020F0502020204030204" pitchFamily="34" charset="0"/>
              </a:rPr>
              <a:t>Os fundos de investimento e as respetivas entidades gestoras estão sujeitos à supervisão da</a:t>
            </a:r>
            <a:r>
              <a:rPr lang="pt-PT" sz="1200" b="1" cap="none" spc="0" dirty="0">
                <a:latin typeface="+mn-lt"/>
                <a:ea typeface="Calibri" panose="020F0502020204030204" pitchFamily="34" charset="0"/>
                <a:cs typeface="Calibri" panose="020F0502020204030204" pitchFamily="34" charset="0"/>
              </a:rPr>
              <a:t> Comissão do Mercado de Valores Mobiliários</a:t>
            </a:r>
            <a:r>
              <a:rPr lang="pt-PT" sz="1200" cap="none" spc="0" dirty="0">
                <a:latin typeface="+mn-lt"/>
                <a:ea typeface="Calibri" panose="020F0502020204030204" pitchFamily="34" charset="0"/>
                <a:cs typeface="Calibri" panose="020F0502020204030204" pitchFamily="34" charset="0"/>
              </a:rPr>
              <a:t>.</a:t>
            </a:r>
          </a:p>
          <a:p>
            <a:endParaRPr lang="pt-PT" dirty="0"/>
          </a:p>
        </p:txBody>
      </p:sp>
      <p:sp>
        <p:nvSpPr>
          <p:cNvPr id="4" name="Slide Number Placeholder 3">
            <a:extLst>
              <a:ext uri="{FF2B5EF4-FFF2-40B4-BE49-F238E27FC236}">
                <a16:creationId xmlns:a16="http://schemas.microsoft.com/office/drawing/2014/main" id="{FBB07249-3DE2-8532-ED7D-ABE76110DAB6}"/>
              </a:ext>
            </a:extLst>
          </p:cNvPr>
          <p:cNvSpPr>
            <a:spLocks noGrp="1"/>
          </p:cNvSpPr>
          <p:nvPr>
            <p:ph type="sldNum" sz="quarter" idx="5"/>
          </p:nvPr>
        </p:nvSpPr>
        <p:spPr/>
        <p:txBody>
          <a:bodyPr/>
          <a:lstStyle/>
          <a:p>
            <a:fld id="{1FAE1891-4E48-4F57-90D0-D0DB8300355C}" type="slidenum">
              <a:rPr lang="pt-PT" smtClean="0"/>
              <a:t>55</a:t>
            </a:fld>
            <a:endParaRPr lang="pt-PT"/>
          </a:p>
        </p:txBody>
      </p:sp>
    </p:spTree>
    <p:extLst>
      <p:ext uri="{BB962C8B-B14F-4D97-AF65-F5344CB8AC3E}">
        <p14:creationId xmlns:p14="http://schemas.microsoft.com/office/powerpoint/2010/main" val="295274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O Portal Todos Contam (PTC) (</a:t>
            </a:r>
            <a:r>
              <a:rPr lang="pt-PT" sz="1200" u="sng" kern="1200" dirty="0">
                <a:solidFill>
                  <a:schemeClr val="tx1"/>
                </a:solidFill>
                <a:effectLst/>
                <a:latin typeface="+mn-lt"/>
                <a:ea typeface="+mn-ea"/>
                <a:cs typeface="+mn-cs"/>
                <a:hlinkClick r:id="rId3"/>
              </a:rPr>
              <a:t>www.todoscontam.pt</a:t>
            </a:r>
            <a:r>
              <a:rPr lang="pt-PT" sz="1200" kern="1200" dirty="0">
                <a:solidFill>
                  <a:schemeClr val="tx1"/>
                </a:solidFill>
                <a:effectLst/>
                <a:latin typeface="+mn-lt"/>
                <a:ea typeface="+mn-ea"/>
                <a:cs typeface="+mn-cs"/>
              </a:rPr>
              <a:t>) é o portal do Plano Nacional de Formação Financeira (PNFF), que inclui conteúdos e ferramentas de educação financeira (como simuladores) dedicadas ao tema da poupança, versando ainda áreas como o planeamento do orçamento familiar,  a contratação de crédito e seguros, bem como a prevenção de burlas ou fraudes através de canais digitais.</a:t>
            </a:r>
          </a:p>
          <a:p>
            <a:r>
              <a:rPr lang="pt-PT" sz="1200" kern="1200" dirty="0">
                <a:solidFill>
                  <a:schemeClr val="tx1"/>
                </a:solidFill>
                <a:effectLst/>
                <a:latin typeface="+mn-lt"/>
                <a:ea typeface="+mn-ea"/>
                <a:cs typeface="+mn-cs"/>
              </a:rPr>
              <a:t>Os conteúdos estão organizados por áreas temáticas e por etapas da vida como “Estudar” e “Começar a trabalhar”, para facilitar a consulta destes temas pelos utilizadores. O PTC inclui ainda três bibliotecas com materiais pedagógicos, incluindo vídeos, jogos, podcasts e brochuras, dirigidas a professores e formadores, a jovens em idades escolares e à população em geral. </a:t>
            </a:r>
          </a:p>
          <a:p>
            <a:r>
              <a:rPr lang="pt-PT" sz="1200" kern="1200" dirty="0">
                <a:solidFill>
                  <a:schemeClr val="tx1"/>
                </a:solidFill>
                <a:effectLst/>
                <a:latin typeface="+mn-lt"/>
                <a:ea typeface="+mn-ea"/>
                <a:cs typeface="+mn-cs"/>
              </a:rPr>
              <a:t>O portal é ainda complementado com uma plataforma de e-learning (</a:t>
            </a:r>
            <a:r>
              <a:rPr lang="pt-PT" sz="1200" u="sng" kern="1200" dirty="0">
                <a:solidFill>
                  <a:schemeClr val="tx1"/>
                </a:solidFill>
                <a:effectLst/>
                <a:latin typeface="+mn-lt"/>
                <a:ea typeface="+mn-ea"/>
                <a:cs typeface="+mn-cs"/>
                <a:hlinkClick r:id="rId4"/>
              </a:rPr>
              <a:t>https://elearning.todoscontam.pt/#apresentacao</a:t>
            </a:r>
            <a:r>
              <a:rPr lang="pt-PT" sz="1200" kern="1200" dirty="0">
                <a:solidFill>
                  <a:schemeClr val="tx1"/>
                </a:solidFill>
                <a:effectLst/>
                <a:latin typeface="+mn-lt"/>
                <a:ea typeface="+mn-ea"/>
                <a:cs typeface="+mn-cs"/>
              </a:rPr>
              <a:t>), tendo sido especialmente desenvolvida para formadores, os quais podem utilizá-la para apoiar a formação em sala de aula. Nesta plataforma, os utilizadores podem ainda assistir a vídeo-aulas sobre diversos temas de literacia financeira e testar os seus conhecimentos,  através de um conjunto de perguntas online disponíveis na plataforma Moodle.</a:t>
            </a:r>
          </a:p>
          <a:p>
            <a:r>
              <a:rPr lang="pt-PT" sz="1200" kern="1200" dirty="0">
                <a:solidFill>
                  <a:schemeClr val="tx1"/>
                </a:solidFill>
                <a:effectLst/>
                <a:latin typeface="+mn-lt"/>
                <a:ea typeface="+mn-ea"/>
                <a:cs typeface="+mn-cs"/>
              </a:rPr>
              <a:t> </a:t>
            </a:r>
          </a:p>
          <a:p>
            <a:endParaRPr lang="pt-PT" dirty="0"/>
          </a:p>
        </p:txBody>
      </p:sp>
      <p:sp>
        <p:nvSpPr>
          <p:cNvPr id="4" name="Slide Number Placeholder 3"/>
          <p:cNvSpPr>
            <a:spLocks noGrp="1"/>
          </p:cNvSpPr>
          <p:nvPr>
            <p:ph type="sldNum" sz="quarter" idx="5"/>
          </p:nvPr>
        </p:nvSpPr>
        <p:spPr/>
        <p:txBody>
          <a:bodyPr/>
          <a:lstStyle/>
          <a:p>
            <a:fld id="{1FAE1891-4E48-4F57-90D0-D0DB8300355C}" type="slidenum">
              <a:rPr lang="pt-PT" smtClean="0"/>
              <a:t>37</a:t>
            </a:fld>
            <a:endParaRPr lang="pt-PT"/>
          </a:p>
        </p:txBody>
      </p:sp>
    </p:spTree>
    <p:extLst>
      <p:ext uri="{BB962C8B-B14F-4D97-AF65-F5344CB8AC3E}">
        <p14:creationId xmlns:p14="http://schemas.microsoft.com/office/powerpoint/2010/main" val="166745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O </a:t>
            </a:r>
            <a:r>
              <a:rPr lang="pt-PT" sz="1200" u="sng" kern="1200" dirty="0">
                <a:solidFill>
                  <a:schemeClr val="tx1"/>
                </a:solidFill>
                <a:effectLst/>
                <a:latin typeface="+mn-lt"/>
                <a:ea typeface="+mn-ea"/>
                <a:cs typeface="+mn-cs"/>
                <a:hlinkClick r:id="rId3"/>
              </a:rPr>
              <a:t>Caderno de Educação Financeira 4</a:t>
            </a:r>
            <a:r>
              <a:rPr lang="pt-PT" sz="1200" kern="1200" dirty="0">
                <a:solidFill>
                  <a:schemeClr val="tx1"/>
                </a:solidFill>
                <a:effectLst/>
                <a:latin typeface="+mn-lt"/>
                <a:ea typeface="+mn-ea"/>
                <a:cs typeface="+mn-cs"/>
              </a:rPr>
              <a:t> procura apoiar professores e alunos na abordagem a temas definidos no</a:t>
            </a:r>
            <a:r>
              <a:rPr lang="pt-PT" sz="1200" u="sng" kern="1200" dirty="0">
                <a:solidFill>
                  <a:schemeClr val="tx1"/>
                </a:solidFill>
                <a:effectLst/>
                <a:latin typeface="+mn-lt"/>
                <a:ea typeface="+mn-ea"/>
                <a:cs typeface="+mn-cs"/>
                <a:hlinkClick r:id="rId4"/>
              </a:rPr>
              <a:t> Referencial de Educação Financeira </a:t>
            </a:r>
            <a:r>
              <a:rPr lang="pt-PT" sz="1200" kern="1200" dirty="0">
                <a:solidFill>
                  <a:schemeClr val="tx1"/>
                </a:solidFill>
                <a:effectLst/>
                <a:latin typeface="+mn-lt"/>
                <a:ea typeface="+mn-ea"/>
                <a:cs typeface="+mn-cs"/>
              </a:rPr>
              <a:t>para o ensino secundário.</a:t>
            </a:r>
          </a:p>
          <a:p>
            <a:r>
              <a:rPr lang="pt-PT" sz="1200" kern="1200" dirty="0">
                <a:solidFill>
                  <a:schemeClr val="tx1"/>
                </a:solidFill>
                <a:effectLst/>
                <a:latin typeface="+mn-lt"/>
                <a:ea typeface="+mn-ea"/>
                <a:cs typeface="+mn-cs"/>
              </a:rPr>
              <a:t>O caderno aborda os temas “Planeamento e gestão do orçamento”, “Poupança”, “Crédito”, “Seguros”, “Sistema e produtos financeiros básicos” e “Canais digitais” de forma criativa e didática através de situações-problema, que se baseiam em histórias próximas da realidade dos jovens desta faixa etária.</a:t>
            </a:r>
          </a:p>
          <a:p>
            <a:r>
              <a:rPr lang="pt-PT" sz="1200" kern="1200" dirty="0">
                <a:solidFill>
                  <a:schemeClr val="tx1"/>
                </a:solidFill>
                <a:effectLst/>
                <a:latin typeface="+mn-lt"/>
                <a:ea typeface="+mn-ea"/>
                <a:cs typeface="+mn-cs"/>
              </a:rPr>
              <a:t>Os temas de educação financeira são apresentados em seis capítulos, apoiados por exercícios e dicas para pôr em prática os conhecimentos adquiridos que visam reforçar a adoção de atitudes e comportamentos financeiros adequados. Tendo como público-alvo os jovens pré-adultos, os temas financeiros são apresentados de um modo mais denso e complexo do que nos Cadernos de Educação Financeira 1, 2 e 3, incidindo em</a:t>
            </a:r>
            <a:r>
              <a:rPr lang="pt-PT" sz="1200" i="1"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matérias particularmente atuais, como o acesso aos produtos e serviços financeiros através dos canais digitais, tópico ao qual é dedicado um capítulo autónomo.</a:t>
            </a:r>
          </a:p>
          <a:p>
            <a:r>
              <a:rPr lang="pt-PT" sz="1200" kern="1200" dirty="0">
                <a:solidFill>
                  <a:schemeClr val="tx1"/>
                </a:solidFill>
                <a:effectLst/>
                <a:latin typeface="+mn-lt"/>
                <a:ea typeface="+mn-ea"/>
                <a:cs typeface="+mn-cs"/>
              </a:rPr>
              <a:t>Este caderno é acompanhado por um </a:t>
            </a:r>
            <a:r>
              <a:rPr lang="pt-PT" sz="1200" u="sng" kern="1200" dirty="0">
                <a:solidFill>
                  <a:schemeClr val="tx1"/>
                </a:solidFill>
                <a:effectLst/>
                <a:latin typeface="+mn-lt"/>
                <a:ea typeface="+mn-ea"/>
                <a:cs typeface="+mn-cs"/>
                <a:hlinkClick r:id="rId5"/>
              </a:rPr>
              <a:t>Caderno de Apoio ao Professor</a:t>
            </a:r>
            <a:r>
              <a:rPr lang="pt-PT" sz="1200" kern="1200" dirty="0">
                <a:solidFill>
                  <a:schemeClr val="tx1"/>
                </a:solidFill>
                <a:effectLst/>
                <a:latin typeface="+mn-lt"/>
                <a:ea typeface="+mn-ea"/>
                <a:cs typeface="+mn-cs"/>
              </a:rPr>
              <a:t>, disponibilizado em formato digital. Este material de apoio ao professor está organizado em seis fichas de atividades, que sugerem como explorar os temas tratados nos capítulos do Caderno de Educação Financeira 4, e disponibiliza exercícios práticos e materiais complementares, que pretendem estimular a curiosidade e o interesse dos alunos e promover o debate sobre os temas de literacia financeira.</a:t>
            </a:r>
          </a:p>
          <a:p>
            <a:endParaRPr lang="pt-PT" dirty="0"/>
          </a:p>
        </p:txBody>
      </p:sp>
      <p:sp>
        <p:nvSpPr>
          <p:cNvPr id="4" name="Slide Number Placeholder 3"/>
          <p:cNvSpPr>
            <a:spLocks noGrp="1"/>
          </p:cNvSpPr>
          <p:nvPr>
            <p:ph type="sldNum" sz="quarter" idx="5"/>
          </p:nvPr>
        </p:nvSpPr>
        <p:spPr/>
        <p:txBody>
          <a:bodyPr/>
          <a:lstStyle/>
          <a:p>
            <a:fld id="{1FAE1891-4E48-4F57-90D0-D0DB8300355C}" type="slidenum">
              <a:rPr lang="pt-PT" smtClean="0"/>
              <a:t>38</a:t>
            </a:fld>
            <a:endParaRPr lang="pt-PT"/>
          </a:p>
        </p:txBody>
      </p:sp>
    </p:spTree>
    <p:extLst>
      <p:ext uri="{BB962C8B-B14F-4D97-AF65-F5344CB8AC3E}">
        <p14:creationId xmlns:p14="http://schemas.microsoft.com/office/powerpoint/2010/main" val="2340065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322A0-844D-42B0-0FB9-1BCFF89C3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133B9-EBA9-930C-DB3A-78752AD81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7D8E49-13EC-98D6-E140-51BCE87464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rPr>
              <a:t>Apenas os bancos, caixas económicas, caixa central e caixas de crédito agrícola mútuo autorizados pelo </a:t>
            </a:r>
            <a:r>
              <a:rPr lang="pt-PT" sz="1200" b="1" cap="none" spc="0" dirty="0">
                <a:latin typeface="+mn-lt"/>
              </a:rPr>
              <a:t>Banco de Portugal </a:t>
            </a:r>
            <a:r>
              <a:rPr lang="pt-PT" sz="1200" cap="none" spc="0" dirty="0">
                <a:latin typeface="+mn-lt"/>
              </a:rPr>
              <a:t>podem receber depósitos do público</a:t>
            </a:r>
          </a:p>
          <a:p>
            <a:endParaRPr lang="pt-PT" dirty="0"/>
          </a:p>
        </p:txBody>
      </p:sp>
      <p:sp>
        <p:nvSpPr>
          <p:cNvPr id="4" name="Slide Number Placeholder 3">
            <a:extLst>
              <a:ext uri="{FF2B5EF4-FFF2-40B4-BE49-F238E27FC236}">
                <a16:creationId xmlns:a16="http://schemas.microsoft.com/office/drawing/2014/main" id="{2443D505-E9E9-7BF4-1630-E3A07F91A387}"/>
              </a:ext>
            </a:extLst>
          </p:cNvPr>
          <p:cNvSpPr>
            <a:spLocks noGrp="1"/>
          </p:cNvSpPr>
          <p:nvPr>
            <p:ph type="sldNum" sz="quarter" idx="5"/>
          </p:nvPr>
        </p:nvSpPr>
        <p:spPr/>
        <p:txBody>
          <a:bodyPr/>
          <a:lstStyle/>
          <a:p>
            <a:fld id="{1FAE1891-4E48-4F57-90D0-D0DB8300355C}" type="slidenum">
              <a:rPr lang="pt-PT" smtClean="0"/>
              <a:t>41</a:t>
            </a:fld>
            <a:endParaRPr lang="pt-PT"/>
          </a:p>
        </p:txBody>
      </p:sp>
    </p:spTree>
    <p:extLst>
      <p:ext uri="{BB962C8B-B14F-4D97-AF65-F5344CB8AC3E}">
        <p14:creationId xmlns:p14="http://schemas.microsoft.com/office/powerpoint/2010/main" val="2001736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28A9-C2F1-4D04-AC85-49A8FA744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E02CE-ED4E-AE4C-D867-A2911FC37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F3A0F-85F6-5E3C-3813-F7860B4F4C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ea typeface="Calibri" panose="020F0502020204030204" pitchFamily="34" charset="0"/>
                <a:cs typeface="Calibri" panose="020F0502020204030204" pitchFamily="34" charset="0"/>
              </a:rPr>
              <a:t>A emissão dos Certificados de Aforro é feita através do IGCP – Agência de Gestão da Tesouraria e da Dívida Pública, podendo ser subscritos diretamente na rede dos CTT, nos Espaços Cidadão ou através da plataforma online </a:t>
            </a:r>
            <a:r>
              <a:rPr lang="pt-PT" sz="1200" cap="none" spc="0" dirty="0" err="1">
                <a:ea typeface="Calibri" panose="020F0502020204030204" pitchFamily="34" charset="0"/>
                <a:cs typeface="Calibri" panose="020F0502020204030204" pitchFamily="34" charset="0"/>
              </a:rPr>
              <a:t>AforroNet</a:t>
            </a:r>
            <a:r>
              <a:rPr lang="pt-PT" sz="1200" cap="none" spc="0" dirty="0">
                <a:ea typeface="Calibri" panose="020F0502020204030204" pitchFamily="34" charset="0"/>
                <a:cs typeface="Calibri" panose="020F0502020204030204" pitchFamily="34" charset="0"/>
              </a:rPr>
              <a:t>.</a:t>
            </a:r>
          </a:p>
          <a:p>
            <a:endParaRPr lang="pt-PT" dirty="0"/>
          </a:p>
        </p:txBody>
      </p:sp>
      <p:sp>
        <p:nvSpPr>
          <p:cNvPr id="4" name="Slide Number Placeholder 3">
            <a:extLst>
              <a:ext uri="{FF2B5EF4-FFF2-40B4-BE49-F238E27FC236}">
                <a16:creationId xmlns:a16="http://schemas.microsoft.com/office/drawing/2014/main" id="{0F7107CF-BAA9-B87A-864B-3ABF7A6E4DC5}"/>
              </a:ext>
            </a:extLst>
          </p:cNvPr>
          <p:cNvSpPr>
            <a:spLocks noGrp="1"/>
          </p:cNvSpPr>
          <p:nvPr>
            <p:ph type="sldNum" sz="quarter" idx="5"/>
          </p:nvPr>
        </p:nvSpPr>
        <p:spPr/>
        <p:txBody>
          <a:bodyPr/>
          <a:lstStyle/>
          <a:p>
            <a:fld id="{1FAE1891-4E48-4F57-90D0-D0DB8300355C}" type="slidenum">
              <a:rPr lang="pt-PT" smtClean="0"/>
              <a:t>43</a:t>
            </a:fld>
            <a:endParaRPr lang="pt-PT"/>
          </a:p>
        </p:txBody>
      </p:sp>
    </p:spTree>
    <p:extLst>
      <p:ext uri="{BB962C8B-B14F-4D97-AF65-F5344CB8AC3E}">
        <p14:creationId xmlns:p14="http://schemas.microsoft.com/office/powerpoint/2010/main" val="190429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02173-9679-020B-EBD7-A22792735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FE368-978E-B008-A5D0-E8C2A563D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16FE70-1362-04A4-2AFF-CF4062BC83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rPr>
              <a:t>Os fundos de poupança e as respetivas entidades gestoras estão sujeitos à supervisão </a:t>
            </a:r>
            <a:r>
              <a:rPr lang="pt-PT" sz="1200" b="1" cap="none" spc="0" dirty="0">
                <a:latin typeface="+mn-lt"/>
              </a:rPr>
              <a:t>da Autoridade de Supervisão de Seguros e Fundos de Pensões</a:t>
            </a:r>
            <a:r>
              <a:rPr lang="pt-PT" sz="1200" cap="none" spc="0" dirty="0">
                <a:latin typeface="+mn-lt"/>
              </a:rPr>
              <a:t> ou </a:t>
            </a:r>
            <a:r>
              <a:rPr lang="pt-PT" sz="1200" b="1" cap="none" spc="0" dirty="0">
                <a:latin typeface="+mn-lt"/>
              </a:rPr>
              <a:t>da Comissão do Mercado de Valores Mobiliários</a:t>
            </a:r>
            <a:r>
              <a:rPr lang="pt-PT" sz="1200" cap="none" spc="0" dirty="0">
                <a:latin typeface="+mn-lt"/>
              </a:rPr>
              <a:t>.</a:t>
            </a:r>
          </a:p>
          <a:p>
            <a:endParaRPr lang="pt-PT" dirty="0"/>
          </a:p>
        </p:txBody>
      </p:sp>
      <p:sp>
        <p:nvSpPr>
          <p:cNvPr id="4" name="Slide Number Placeholder 3">
            <a:extLst>
              <a:ext uri="{FF2B5EF4-FFF2-40B4-BE49-F238E27FC236}">
                <a16:creationId xmlns:a16="http://schemas.microsoft.com/office/drawing/2014/main" id="{A697D66B-33D5-CB2E-14FB-6658C2CB4B2A}"/>
              </a:ext>
            </a:extLst>
          </p:cNvPr>
          <p:cNvSpPr>
            <a:spLocks noGrp="1"/>
          </p:cNvSpPr>
          <p:nvPr>
            <p:ph type="sldNum" sz="quarter" idx="5"/>
          </p:nvPr>
        </p:nvSpPr>
        <p:spPr/>
        <p:txBody>
          <a:bodyPr/>
          <a:lstStyle/>
          <a:p>
            <a:fld id="{1FAE1891-4E48-4F57-90D0-D0DB8300355C}" type="slidenum">
              <a:rPr lang="pt-PT" smtClean="0"/>
              <a:t>45</a:t>
            </a:fld>
            <a:endParaRPr lang="pt-PT"/>
          </a:p>
        </p:txBody>
      </p:sp>
    </p:spTree>
    <p:extLst>
      <p:ext uri="{BB962C8B-B14F-4D97-AF65-F5344CB8AC3E}">
        <p14:creationId xmlns:p14="http://schemas.microsoft.com/office/powerpoint/2010/main" val="385408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720CA-C579-1189-B412-0B8C3A69F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E92A8-E589-66F4-B7AB-2AB64004B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5B55E-16C7-D616-8813-327AFE4B0A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solidFill>
                  <a:schemeClr val="tx1"/>
                </a:solidFill>
                <a:latin typeface="+mn-lt"/>
              </a:rPr>
              <a:t>Os fundos de pensões e as respetivas entidades gestoras e empresas de seguros autorizadas a explorar o ramo Vida estão sujeitos à supervisão </a:t>
            </a:r>
            <a:r>
              <a:rPr lang="pt-PT" sz="1200" b="1" cap="none" spc="0" dirty="0">
                <a:solidFill>
                  <a:schemeClr val="tx1"/>
                </a:solidFill>
                <a:latin typeface="+mn-lt"/>
              </a:rPr>
              <a:t>da Autoridade de Supervisão de Seguros e Fundos de Pensões.</a:t>
            </a:r>
            <a:endParaRPr lang="pt-PT" sz="1200" cap="none" spc="0" dirty="0">
              <a:solidFill>
                <a:schemeClr val="tx1"/>
              </a:solidFill>
              <a:latin typeface="+mn-lt"/>
            </a:endParaRPr>
          </a:p>
          <a:p>
            <a:endParaRPr lang="pt-PT" dirty="0"/>
          </a:p>
        </p:txBody>
      </p:sp>
      <p:sp>
        <p:nvSpPr>
          <p:cNvPr id="4" name="Slide Number Placeholder 3">
            <a:extLst>
              <a:ext uri="{FF2B5EF4-FFF2-40B4-BE49-F238E27FC236}">
                <a16:creationId xmlns:a16="http://schemas.microsoft.com/office/drawing/2014/main" id="{C53D006B-7784-853C-8453-7707A9C91D0F}"/>
              </a:ext>
            </a:extLst>
          </p:cNvPr>
          <p:cNvSpPr>
            <a:spLocks noGrp="1"/>
          </p:cNvSpPr>
          <p:nvPr>
            <p:ph type="sldNum" sz="quarter" idx="5"/>
          </p:nvPr>
        </p:nvSpPr>
        <p:spPr/>
        <p:txBody>
          <a:bodyPr/>
          <a:lstStyle/>
          <a:p>
            <a:fld id="{1FAE1891-4E48-4F57-90D0-D0DB8300355C}" type="slidenum">
              <a:rPr lang="pt-PT" smtClean="0"/>
              <a:t>47</a:t>
            </a:fld>
            <a:endParaRPr lang="pt-PT"/>
          </a:p>
        </p:txBody>
      </p:sp>
    </p:spTree>
    <p:extLst>
      <p:ext uri="{BB962C8B-B14F-4D97-AF65-F5344CB8AC3E}">
        <p14:creationId xmlns:p14="http://schemas.microsoft.com/office/powerpoint/2010/main" val="394134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7A99-44BC-D469-6F24-D8C7B4118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C3DD8-1B1D-DA8A-7BAF-4216EAEE5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5F361-4E83-3229-6F18-C3CA5362B5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rPr>
              <a:t>Os seguros de capitalização estão sujeitos à supervisão </a:t>
            </a:r>
            <a:r>
              <a:rPr lang="pt-PT" sz="1200" b="1" cap="none" spc="0" dirty="0">
                <a:latin typeface="+mn-lt"/>
              </a:rPr>
              <a:t>da Autoridade de Supervisão de Seguros e Fundos de Pensões</a:t>
            </a:r>
            <a:endParaRPr lang="pt-PT" sz="1200" cap="none" spc="0" dirty="0">
              <a:latin typeface="+mn-lt"/>
            </a:endParaRPr>
          </a:p>
          <a:p>
            <a:endParaRPr lang="pt-PT" dirty="0"/>
          </a:p>
        </p:txBody>
      </p:sp>
      <p:sp>
        <p:nvSpPr>
          <p:cNvPr id="4" name="Slide Number Placeholder 3">
            <a:extLst>
              <a:ext uri="{FF2B5EF4-FFF2-40B4-BE49-F238E27FC236}">
                <a16:creationId xmlns:a16="http://schemas.microsoft.com/office/drawing/2014/main" id="{D391F663-C363-5FCA-6503-0E2C6D4EDF77}"/>
              </a:ext>
            </a:extLst>
          </p:cNvPr>
          <p:cNvSpPr>
            <a:spLocks noGrp="1"/>
          </p:cNvSpPr>
          <p:nvPr>
            <p:ph type="sldNum" sz="quarter" idx="5"/>
          </p:nvPr>
        </p:nvSpPr>
        <p:spPr/>
        <p:txBody>
          <a:bodyPr/>
          <a:lstStyle/>
          <a:p>
            <a:fld id="{1FAE1891-4E48-4F57-90D0-D0DB8300355C}" type="slidenum">
              <a:rPr lang="pt-PT" smtClean="0"/>
              <a:t>49</a:t>
            </a:fld>
            <a:endParaRPr lang="pt-PT"/>
          </a:p>
        </p:txBody>
      </p:sp>
    </p:spTree>
    <p:extLst>
      <p:ext uri="{BB962C8B-B14F-4D97-AF65-F5344CB8AC3E}">
        <p14:creationId xmlns:p14="http://schemas.microsoft.com/office/powerpoint/2010/main" val="265897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CDEF5-F058-B11B-16AE-3A1E1FC85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E7D73-4D8C-CC71-5C43-3F73C0EF8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CCECD-1557-D2D6-DACB-384CDCF55B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cap="none" spc="0" dirty="0">
                <a:latin typeface="+mn-lt"/>
                <a:ea typeface="Calibri" panose="020F0502020204030204" pitchFamily="34" charset="0"/>
                <a:cs typeface="Calibri" panose="020F0502020204030204" pitchFamily="34" charset="0"/>
              </a:rPr>
              <a:t>As ações e as entidades que operam no mercado de capitais estão sujeitas à supervisão da </a:t>
            </a:r>
            <a:r>
              <a:rPr lang="pt-PT" sz="1200" b="1" cap="none" spc="0" dirty="0">
                <a:latin typeface="+mn-lt"/>
                <a:ea typeface="Calibri" panose="020F0502020204030204" pitchFamily="34" charset="0"/>
                <a:cs typeface="Calibri" panose="020F0502020204030204" pitchFamily="34" charset="0"/>
              </a:rPr>
              <a:t>Comissão do Mercado de Valores Mobiliários</a:t>
            </a:r>
            <a:r>
              <a:rPr lang="pt-PT" sz="1200" cap="none" spc="0" dirty="0">
                <a:latin typeface="+mn-lt"/>
                <a:ea typeface="Calibri" panose="020F0502020204030204" pitchFamily="34" charset="0"/>
                <a:cs typeface="Calibri" panose="020F0502020204030204" pitchFamily="34" charset="0"/>
              </a:rPr>
              <a:t>.</a:t>
            </a:r>
          </a:p>
          <a:p>
            <a:endParaRPr lang="pt-PT" dirty="0"/>
          </a:p>
        </p:txBody>
      </p:sp>
      <p:sp>
        <p:nvSpPr>
          <p:cNvPr id="4" name="Slide Number Placeholder 3">
            <a:extLst>
              <a:ext uri="{FF2B5EF4-FFF2-40B4-BE49-F238E27FC236}">
                <a16:creationId xmlns:a16="http://schemas.microsoft.com/office/drawing/2014/main" id="{789EBD09-8A22-1B85-EC65-E9708818842D}"/>
              </a:ext>
            </a:extLst>
          </p:cNvPr>
          <p:cNvSpPr>
            <a:spLocks noGrp="1"/>
          </p:cNvSpPr>
          <p:nvPr>
            <p:ph type="sldNum" sz="quarter" idx="5"/>
          </p:nvPr>
        </p:nvSpPr>
        <p:spPr/>
        <p:txBody>
          <a:bodyPr/>
          <a:lstStyle/>
          <a:p>
            <a:fld id="{1FAE1891-4E48-4F57-90D0-D0DB8300355C}" type="slidenum">
              <a:rPr lang="pt-PT" smtClean="0"/>
              <a:t>51</a:t>
            </a:fld>
            <a:endParaRPr lang="pt-PT"/>
          </a:p>
        </p:txBody>
      </p:sp>
    </p:spTree>
    <p:extLst>
      <p:ext uri="{BB962C8B-B14F-4D97-AF65-F5344CB8AC3E}">
        <p14:creationId xmlns:p14="http://schemas.microsoft.com/office/powerpoint/2010/main" val="15387653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image" Target="../media/image11.svg"/><Relationship Id="rId9"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9CAFF84-E0CF-13A4-16C5-2A05D8CBDE7E}"/>
              </a:ext>
            </a:extLst>
          </p:cNvPr>
          <p:cNvGrpSpPr>
            <a:grpSpLocks noGrp="1" noUngrp="1" noRot="1" noMove="1" noResize="1"/>
          </p:cNvGrpSpPr>
          <p:nvPr userDrawn="1"/>
        </p:nvGrpSpPr>
        <p:grpSpPr>
          <a:xfrm>
            <a:off x="-2465" y="0"/>
            <a:ext cx="12194465" cy="6858000"/>
            <a:chOff x="-2465" y="0"/>
            <a:chExt cx="12194465" cy="6858000"/>
          </a:xfrm>
        </p:grpSpPr>
        <p:pic>
          <p:nvPicPr>
            <p:cNvPr id="26" name="Picture 25" descr="A close-up of a sign&#10;&#10;AI-generated content may be incorrect.">
              <a:extLst>
                <a:ext uri="{FF2B5EF4-FFF2-40B4-BE49-F238E27FC236}">
                  <a16:creationId xmlns:a16="http://schemas.microsoft.com/office/drawing/2014/main" id="{4FB9BB80-629B-1F43-0CD2-44C9D771A76C}"/>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t="81861" r="47604" b="13729"/>
            <a:stretch/>
          </p:blipFill>
          <p:spPr>
            <a:xfrm>
              <a:off x="-2465" y="5624068"/>
              <a:ext cx="6385510" cy="546418"/>
            </a:xfrm>
            <a:prstGeom prst="rect">
              <a:avLst/>
            </a:prstGeom>
          </p:spPr>
        </p:pic>
        <p:pic>
          <p:nvPicPr>
            <p:cNvPr id="27" name="Picture 26" descr="A close-up of a sign&#10;&#10;AI-generated content may be incorrect.">
              <a:extLst>
                <a:ext uri="{FF2B5EF4-FFF2-40B4-BE49-F238E27FC236}">
                  <a16:creationId xmlns:a16="http://schemas.microsoft.com/office/drawing/2014/main" id="{5AC18073-16AD-4230-3567-4A7C4A8A7A92}"/>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0020" t="86418" b="1"/>
            <a:stretch/>
          </p:blipFill>
          <p:spPr>
            <a:xfrm>
              <a:off x="0" y="5779363"/>
              <a:ext cx="12191999" cy="1078637"/>
            </a:xfrm>
            <a:prstGeom prst="rect">
              <a:avLst/>
            </a:prstGeom>
          </p:spPr>
        </p:pic>
        <p:grpSp>
          <p:nvGrpSpPr>
            <p:cNvPr id="2" name="Group 1">
              <a:extLst>
                <a:ext uri="{FF2B5EF4-FFF2-40B4-BE49-F238E27FC236}">
                  <a16:creationId xmlns:a16="http://schemas.microsoft.com/office/drawing/2014/main" id="{17C05B16-EFBD-2803-0D7D-86B3D4188FDD}"/>
                </a:ext>
              </a:extLst>
            </p:cNvPr>
            <p:cNvGrpSpPr>
              <a:grpSpLocks noGrp="1" noUngrp="1" noRot="1" noMove="1" noResize="1"/>
            </p:cNvGrpSpPr>
            <p:nvPr userDrawn="1"/>
          </p:nvGrpSpPr>
          <p:grpSpPr>
            <a:xfrm>
              <a:off x="790144" y="6045107"/>
              <a:ext cx="5974859" cy="466524"/>
              <a:chOff x="790144" y="6045107"/>
              <a:chExt cx="5974859" cy="466524"/>
            </a:xfrm>
          </p:grpSpPr>
          <p:pic>
            <p:nvPicPr>
              <p:cNvPr id="28" name="Picture 27" descr="A black background with purple letters&#10;&#10;AI-generated content may be incorrect.">
                <a:extLst>
                  <a:ext uri="{FF2B5EF4-FFF2-40B4-BE49-F238E27FC236}">
                    <a16:creationId xmlns:a16="http://schemas.microsoft.com/office/drawing/2014/main" id="{3DB74252-8EDC-80E3-1E10-FE5CBA74745B}"/>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5910490" y="6082692"/>
                <a:ext cx="854513" cy="385482"/>
              </a:xfrm>
              <a:prstGeom prst="rect">
                <a:avLst/>
              </a:prstGeom>
            </p:spPr>
          </p:pic>
          <p:pic>
            <p:nvPicPr>
              <p:cNvPr id="29" name="Graphic 28">
                <a:extLst>
                  <a:ext uri="{FF2B5EF4-FFF2-40B4-BE49-F238E27FC236}">
                    <a16:creationId xmlns:a16="http://schemas.microsoft.com/office/drawing/2014/main" id="{C7C31338-74FE-9BDF-9DB8-306E3BABBA59}"/>
                  </a:ext>
                </a:extLst>
              </p:cNvPr>
              <p:cNvPicPr>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4947421" y="6096705"/>
                <a:ext cx="717709" cy="385483"/>
              </a:xfrm>
              <a:prstGeom prst="rect">
                <a:avLst/>
              </a:prstGeom>
            </p:spPr>
          </p:pic>
          <p:pic>
            <p:nvPicPr>
              <p:cNvPr id="30" name="Picture 29" descr="A logo with a person in a circle&#10;&#10;AI-generated content may be incorrect.">
                <a:extLst>
                  <a:ext uri="{FF2B5EF4-FFF2-40B4-BE49-F238E27FC236}">
                    <a16:creationId xmlns:a16="http://schemas.microsoft.com/office/drawing/2014/main" id="{6DABCCAA-934B-4B61-4B57-4C17A0B430F7}"/>
                  </a:ext>
                </a:extLst>
              </p:cNvPr>
              <p:cNvPicPr>
                <a:picLocks noGrp="1" noRo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3691185" y="6045107"/>
                <a:ext cx="1010877" cy="466524"/>
              </a:xfrm>
              <a:prstGeom prst="rect">
                <a:avLst/>
              </a:prstGeom>
            </p:spPr>
          </p:pic>
          <p:grpSp>
            <p:nvGrpSpPr>
              <p:cNvPr id="31" name="Group 30">
                <a:extLst>
                  <a:ext uri="{FF2B5EF4-FFF2-40B4-BE49-F238E27FC236}">
                    <a16:creationId xmlns:a16="http://schemas.microsoft.com/office/drawing/2014/main" id="{D0690678-18E5-5EB9-5C72-30F9AD107296}"/>
                  </a:ext>
                </a:extLst>
              </p:cNvPr>
              <p:cNvGrpSpPr>
                <a:grpSpLocks noGrp="1" noUngrp="1" noRot="1" noMove="1" noResize="1"/>
              </p:cNvGrpSpPr>
              <p:nvPr userDrawn="1"/>
            </p:nvGrpSpPr>
            <p:grpSpPr>
              <a:xfrm>
                <a:off x="790144" y="6049053"/>
                <a:ext cx="1422674" cy="456876"/>
                <a:chOff x="718827" y="6121191"/>
                <a:chExt cx="1182385" cy="379710"/>
              </a:xfrm>
            </p:grpSpPr>
            <p:pic>
              <p:nvPicPr>
                <p:cNvPr id="33" name="Picture 32">
                  <a:extLst>
                    <a:ext uri="{FF2B5EF4-FFF2-40B4-BE49-F238E27FC236}">
                      <a16:creationId xmlns:a16="http://schemas.microsoft.com/office/drawing/2014/main" id="{C08E2F89-3D93-A173-8A0F-3ED47063D33B}"/>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4" name="Picture 33">
                  <a:extLst>
                    <a:ext uri="{FF2B5EF4-FFF2-40B4-BE49-F238E27FC236}">
                      <a16:creationId xmlns:a16="http://schemas.microsoft.com/office/drawing/2014/main" id="{7559C81C-7DB0-62B2-FBDF-35D4C9C8E1FC}"/>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35" name="Picture 34">
                  <a:extLst>
                    <a:ext uri="{FF2B5EF4-FFF2-40B4-BE49-F238E27FC236}">
                      <a16:creationId xmlns:a16="http://schemas.microsoft.com/office/drawing/2014/main" id="{A0ECDD5A-0344-ED98-A762-6A096D99569C}"/>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25266" b="49753"/>
                <a:stretch/>
              </p:blipFill>
              <p:spPr>
                <a:xfrm>
                  <a:off x="935832" y="6243015"/>
                  <a:ext cx="573882" cy="91295"/>
                </a:xfrm>
                <a:prstGeom prst="rect">
                  <a:avLst/>
                </a:prstGeom>
              </p:spPr>
            </p:pic>
            <p:pic>
              <p:nvPicPr>
                <p:cNvPr id="36" name="Picture 35">
                  <a:extLst>
                    <a:ext uri="{FF2B5EF4-FFF2-40B4-BE49-F238E27FC236}">
                      <a16:creationId xmlns:a16="http://schemas.microsoft.com/office/drawing/2014/main" id="{60B56F79-DA70-7F1B-6EAB-EF2721EE6C7A}"/>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37" name="Group 36">
                  <a:extLst>
                    <a:ext uri="{FF2B5EF4-FFF2-40B4-BE49-F238E27FC236}">
                      <a16:creationId xmlns:a16="http://schemas.microsoft.com/office/drawing/2014/main" id="{D3FD2D7B-F921-18CD-7B19-6CB93417C410}"/>
                    </a:ext>
                  </a:extLst>
                </p:cNvPr>
                <p:cNvGrpSpPr>
                  <a:grpSpLocks noGrp="1" noUngrp="1" noRot="1" noMove="1" noResize="1"/>
                </p:cNvGrpSpPr>
                <p:nvPr userDrawn="1"/>
              </p:nvGrpSpPr>
              <p:grpSpPr>
                <a:xfrm>
                  <a:off x="938212" y="6416294"/>
                  <a:ext cx="963000" cy="84607"/>
                  <a:chOff x="924012" y="6557116"/>
                  <a:chExt cx="1099965" cy="96641"/>
                </a:xfrm>
              </p:grpSpPr>
              <p:pic>
                <p:nvPicPr>
                  <p:cNvPr id="38" name="Picture 37">
                    <a:extLst>
                      <a:ext uri="{FF2B5EF4-FFF2-40B4-BE49-F238E27FC236}">
                        <a16:creationId xmlns:a16="http://schemas.microsoft.com/office/drawing/2014/main" id="{A453EFA1-96C0-E48E-A3BC-548AFCC49AA9}"/>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39" name="Picture 38">
                    <a:extLst>
                      <a:ext uri="{FF2B5EF4-FFF2-40B4-BE49-F238E27FC236}">
                        <a16:creationId xmlns:a16="http://schemas.microsoft.com/office/drawing/2014/main" id="{94740C93-1AAD-178A-F268-2C6E2104DB79}"/>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32" name="Picture 31" descr="A black background with text and colorful letters&#10;&#10;AI-generated content may be incorrect.">
                <a:extLst>
                  <a:ext uri="{FF2B5EF4-FFF2-40B4-BE49-F238E27FC236}">
                    <a16:creationId xmlns:a16="http://schemas.microsoft.com/office/drawing/2014/main" id="{D9ADC9AC-FF43-328D-8522-E0EEBF247E10}"/>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2191304" y="6096705"/>
                <a:ext cx="1254522" cy="397094"/>
              </a:xfrm>
              <a:prstGeom prst="rect">
                <a:avLst/>
              </a:prstGeom>
            </p:spPr>
          </p:pic>
        </p:grpSp>
        <p:pic>
          <p:nvPicPr>
            <p:cNvPr id="25" name="Picture 24" descr="A close-up of a sign&#10;&#10;AI-generated content may be incorrect.">
              <a:extLst>
                <a:ext uri="{FF2B5EF4-FFF2-40B4-BE49-F238E27FC236}">
                  <a16:creationId xmlns:a16="http://schemas.microsoft.com/office/drawing/2014/main" id="{B7F78F36-38DE-40F5-6D4C-BBB0504E68DD}"/>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3582"/>
            <a:stretch/>
          </p:blipFill>
          <p:spPr>
            <a:xfrm>
              <a:off x="-2296" y="0"/>
              <a:ext cx="12194296" cy="5926587"/>
            </a:xfrm>
            <a:prstGeom prst="rect">
              <a:avLst/>
            </a:prstGeom>
          </p:spPr>
        </p:pic>
      </p:grpSp>
    </p:spTree>
    <p:extLst>
      <p:ext uri="{BB962C8B-B14F-4D97-AF65-F5344CB8AC3E}">
        <p14:creationId xmlns:p14="http://schemas.microsoft.com/office/powerpoint/2010/main" val="779314593"/>
      </p:ext>
    </p:extLst>
  </p:cSld>
  <p:clrMapOvr>
    <a:masterClrMapping/>
  </p:clrMapOvr>
  <p:extLst>
    <p:ext uri="{DCECCB84-F9BA-43D5-87BE-67443E8EF086}">
      <p15:sldGuideLst xmlns:p15="http://schemas.microsoft.com/office/powerpoint/2012/main">
        <p15:guide id="1" pos="427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CF54-0FD7-1AC7-62DE-0731E6022DCD}"/>
              </a:ext>
            </a:extLst>
          </p:cNvPr>
          <p:cNvSpPr>
            <a:spLocks noGrp="1"/>
          </p:cNvSpPr>
          <p:nvPr>
            <p:ph type="title"/>
          </p:nvPr>
        </p:nvSpPr>
        <p:spPr>
          <a:xfrm>
            <a:off x="616009" y="1152525"/>
            <a:ext cx="3932237" cy="1435100"/>
          </a:xfrm>
        </p:spPr>
        <p:txBody>
          <a:bodyPr anchor="b"/>
          <a:lstStyle>
            <a:lvl1pPr>
              <a:defRPr sz="3200"/>
            </a:lvl1pPr>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C5684973-F7C4-E5F9-3366-AE7A16153195}"/>
              </a:ext>
            </a:extLst>
          </p:cNvPr>
          <p:cNvSpPr>
            <a:spLocks noGrp="1"/>
          </p:cNvSpPr>
          <p:nvPr>
            <p:ph idx="1"/>
          </p:nvPr>
        </p:nvSpPr>
        <p:spPr>
          <a:xfrm>
            <a:off x="4735512" y="1152525"/>
            <a:ext cx="6542087" cy="5246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Text Placeholder 3">
            <a:extLst>
              <a:ext uri="{FF2B5EF4-FFF2-40B4-BE49-F238E27FC236}">
                <a16:creationId xmlns:a16="http://schemas.microsoft.com/office/drawing/2014/main" id="{76713280-5C8E-A3D3-2B2F-B92BE6EECB99}"/>
              </a:ext>
            </a:extLst>
          </p:cNvPr>
          <p:cNvSpPr>
            <a:spLocks noGrp="1"/>
          </p:cNvSpPr>
          <p:nvPr>
            <p:ph type="body" sz="half" idx="2"/>
          </p:nvPr>
        </p:nvSpPr>
        <p:spPr>
          <a:xfrm>
            <a:off x="616009" y="25876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836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EF47-B24E-CA77-76D9-F3A1ED41CAFF}"/>
              </a:ext>
            </a:extLst>
          </p:cNvPr>
          <p:cNvSpPr>
            <a:spLocks noGrp="1"/>
          </p:cNvSpPr>
          <p:nvPr>
            <p:ph type="title"/>
          </p:nvPr>
        </p:nvSpPr>
        <p:spPr>
          <a:xfrm>
            <a:off x="616009" y="1301749"/>
            <a:ext cx="3932237" cy="1565276"/>
          </a:xfrm>
        </p:spPr>
        <p:txBody>
          <a:bodyPr anchor="b"/>
          <a:lstStyle>
            <a:lvl1pPr>
              <a:defRPr sz="3200"/>
            </a:lvl1pPr>
          </a:lstStyle>
          <a:p>
            <a:r>
              <a:rPr lang="en-US" dirty="0"/>
              <a:t>Click to edit Master title style</a:t>
            </a:r>
            <a:endParaRPr lang="pt-PT" dirty="0"/>
          </a:p>
        </p:txBody>
      </p:sp>
      <p:sp>
        <p:nvSpPr>
          <p:cNvPr id="3" name="Picture Placeholder 2">
            <a:extLst>
              <a:ext uri="{FF2B5EF4-FFF2-40B4-BE49-F238E27FC236}">
                <a16:creationId xmlns:a16="http://schemas.microsoft.com/office/drawing/2014/main" id="{5746BCC5-4917-5072-6DBB-6B33204438FE}"/>
              </a:ext>
            </a:extLst>
          </p:cNvPr>
          <p:cNvSpPr>
            <a:spLocks noGrp="1"/>
          </p:cNvSpPr>
          <p:nvPr>
            <p:ph type="pic" idx="1"/>
          </p:nvPr>
        </p:nvSpPr>
        <p:spPr>
          <a:xfrm>
            <a:off x="4959409" y="13017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30FEBB86-03A0-5AE0-4A5F-EC6D3C159A63}"/>
              </a:ext>
            </a:extLst>
          </p:cNvPr>
          <p:cNvSpPr>
            <a:spLocks noGrp="1"/>
          </p:cNvSpPr>
          <p:nvPr>
            <p:ph type="body" sz="half" idx="2"/>
          </p:nvPr>
        </p:nvSpPr>
        <p:spPr>
          <a:xfrm>
            <a:off x="616009" y="2867025"/>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356825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55E5BA24-4EC4-8195-0F9A-781FA20D07BD}"/>
              </a:ext>
            </a:extLst>
          </p:cNvPr>
          <p:cNvGrpSpPr>
            <a:grpSpLocks noGrp="1" noUngrp="1" noRot="1" noMove="1" noResize="1"/>
          </p:cNvGrpSpPr>
          <p:nvPr userDrawn="1"/>
        </p:nvGrpSpPr>
        <p:grpSpPr>
          <a:xfrm>
            <a:off x="-4931" y="0"/>
            <a:ext cx="12194463" cy="6858000"/>
            <a:chOff x="-4931" y="0"/>
            <a:chExt cx="12194463" cy="6858000"/>
          </a:xfrm>
        </p:grpSpPr>
        <p:pic>
          <p:nvPicPr>
            <p:cNvPr id="4" name="Picture 3" descr="A close-up of a sign&#10;&#10;AI-generated content may be incorrect.">
              <a:extLst>
                <a:ext uri="{FF2B5EF4-FFF2-40B4-BE49-F238E27FC236}">
                  <a16:creationId xmlns:a16="http://schemas.microsoft.com/office/drawing/2014/main" id="{DD3387B2-4AE3-1330-76A6-948951E4A3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50000"/>
            <a:stretch/>
          </p:blipFill>
          <p:spPr>
            <a:xfrm>
              <a:off x="6095999" y="0"/>
              <a:ext cx="6093533" cy="6858000"/>
            </a:xfrm>
            <a:prstGeom prst="rect">
              <a:avLst/>
            </a:prstGeom>
          </p:spPr>
        </p:pic>
        <p:pic>
          <p:nvPicPr>
            <p:cNvPr id="5" name="Picture 4" descr="A close-up of a sign&#10;&#10;AI-generated content may be incorrect.">
              <a:extLst>
                <a:ext uri="{FF2B5EF4-FFF2-40B4-BE49-F238E27FC236}">
                  <a16:creationId xmlns:a16="http://schemas.microsoft.com/office/drawing/2014/main" id="{12C75415-56D1-1C55-3C24-3C2CF2F4F28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r="48689" b="14931"/>
            <a:stretch/>
          </p:blipFill>
          <p:spPr>
            <a:xfrm>
              <a:off x="-4931" y="0"/>
              <a:ext cx="6253331" cy="5834039"/>
            </a:xfrm>
            <a:prstGeom prst="rect">
              <a:avLst/>
            </a:prstGeom>
          </p:spPr>
        </p:pic>
        <p:pic>
          <p:nvPicPr>
            <p:cNvPr id="6" name="Picture 5" descr="A close-up of a sign&#10;&#10;AI-generated content may be incorrect.">
              <a:extLst>
                <a:ext uri="{FF2B5EF4-FFF2-40B4-BE49-F238E27FC236}">
                  <a16:creationId xmlns:a16="http://schemas.microsoft.com/office/drawing/2014/main" id="{7A4F0127-8E39-A00B-EE11-0742F37DA82B}"/>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t="81861" r="47604" b="13729"/>
            <a:stretch/>
          </p:blipFill>
          <p:spPr>
            <a:xfrm>
              <a:off x="-2465" y="5624068"/>
              <a:ext cx="6385510" cy="546418"/>
            </a:xfrm>
            <a:prstGeom prst="rect">
              <a:avLst/>
            </a:prstGeom>
          </p:spPr>
        </p:pic>
        <p:pic>
          <p:nvPicPr>
            <p:cNvPr id="7" name="Picture 6" descr="A close-up of a sign&#10;&#10;AI-generated content may be incorrect.">
              <a:extLst>
                <a:ext uri="{FF2B5EF4-FFF2-40B4-BE49-F238E27FC236}">
                  <a16:creationId xmlns:a16="http://schemas.microsoft.com/office/drawing/2014/main" id="{1505FCE4-1E34-2F06-E0D3-098E50F90F06}"/>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l="50020" t="86418" r="23813" b="1"/>
            <a:stretch/>
          </p:blipFill>
          <p:spPr>
            <a:xfrm>
              <a:off x="0" y="5779363"/>
              <a:ext cx="6383045" cy="1078637"/>
            </a:xfrm>
            <a:prstGeom prst="rect">
              <a:avLst/>
            </a:prstGeom>
          </p:spPr>
        </p:pic>
        <p:grpSp>
          <p:nvGrpSpPr>
            <p:cNvPr id="32" name="Group 31">
              <a:extLst>
                <a:ext uri="{FF2B5EF4-FFF2-40B4-BE49-F238E27FC236}">
                  <a16:creationId xmlns:a16="http://schemas.microsoft.com/office/drawing/2014/main" id="{59BE6BCD-3B16-ADD4-65D6-B52ED3EDB053}"/>
                </a:ext>
              </a:extLst>
            </p:cNvPr>
            <p:cNvGrpSpPr>
              <a:grpSpLocks noGrp="1" noUngrp="1" noRot="1" noMove="1" noResize="1"/>
            </p:cNvGrpSpPr>
            <p:nvPr userDrawn="1"/>
          </p:nvGrpSpPr>
          <p:grpSpPr>
            <a:xfrm>
              <a:off x="790144" y="6045107"/>
              <a:ext cx="5974859" cy="466524"/>
              <a:chOff x="790144" y="6045107"/>
              <a:chExt cx="5974859" cy="466524"/>
            </a:xfrm>
          </p:grpSpPr>
          <p:pic>
            <p:nvPicPr>
              <p:cNvPr id="33" name="Picture 32" descr="A black background with purple letters&#10;&#10;AI-generated content may be incorrect.">
                <a:extLst>
                  <a:ext uri="{FF2B5EF4-FFF2-40B4-BE49-F238E27FC236}">
                    <a16:creationId xmlns:a16="http://schemas.microsoft.com/office/drawing/2014/main" id="{93C82EDD-0150-855B-86A3-9BDA13E258BB}"/>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5910490" y="6082692"/>
                <a:ext cx="854513" cy="385482"/>
              </a:xfrm>
              <a:prstGeom prst="rect">
                <a:avLst/>
              </a:prstGeom>
            </p:spPr>
          </p:pic>
          <p:pic>
            <p:nvPicPr>
              <p:cNvPr id="34" name="Graphic 33">
                <a:extLst>
                  <a:ext uri="{FF2B5EF4-FFF2-40B4-BE49-F238E27FC236}">
                    <a16:creationId xmlns:a16="http://schemas.microsoft.com/office/drawing/2014/main" id="{E38B64C8-D424-9FB8-C53C-05EAF41E3AE4}"/>
                  </a:ext>
                </a:extLst>
              </p:cNvPr>
              <p:cNvPicPr>
                <a:picLocks noGrp="1" noRo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tretch>
                <a:fillRect/>
              </a:stretch>
            </p:blipFill>
            <p:spPr>
              <a:xfrm>
                <a:off x="4947421" y="6096705"/>
                <a:ext cx="717709" cy="385483"/>
              </a:xfrm>
              <a:prstGeom prst="rect">
                <a:avLst/>
              </a:prstGeom>
            </p:spPr>
          </p:pic>
          <p:pic>
            <p:nvPicPr>
              <p:cNvPr id="35" name="Picture 34" descr="A logo with a person in a circle&#10;&#10;AI-generated content may be incorrect.">
                <a:extLst>
                  <a:ext uri="{FF2B5EF4-FFF2-40B4-BE49-F238E27FC236}">
                    <a16:creationId xmlns:a16="http://schemas.microsoft.com/office/drawing/2014/main" id="{FFF04457-2753-F319-9E43-8D840C73E1D6}"/>
                  </a:ext>
                </a:extLst>
              </p:cNvPr>
              <p:cNvPicPr>
                <a:picLocks noGrp="1" noRo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3691185" y="6045107"/>
                <a:ext cx="1010877" cy="466524"/>
              </a:xfrm>
              <a:prstGeom prst="rect">
                <a:avLst/>
              </a:prstGeom>
            </p:spPr>
          </p:pic>
          <p:grpSp>
            <p:nvGrpSpPr>
              <p:cNvPr id="36" name="Group 35">
                <a:extLst>
                  <a:ext uri="{FF2B5EF4-FFF2-40B4-BE49-F238E27FC236}">
                    <a16:creationId xmlns:a16="http://schemas.microsoft.com/office/drawing/2014/main" id="{27DEF72B-9543-2FA7-557D-51C703EE8F3E}"/>
                  </a:ext>
                </a:extLst>
              </p:cNvPr>
              <p:cNvGrpSpPr>
                <a:grpSpLocks noGrp="1" noUngrp="1" noRot="1" noMove="1" noResize="1"/>
              </p:cNvGrpSpPr>
              <p:nvPr userDrawn="1"/>
            </p:nvGrpSpPr>
            <p:grpSpPr>
              <a:xfrm>
                <a:off x="790144" y="6049053"/>
                <a:ext cx="1422674" cy="456876"/>
                <a:chOff x="718827" y="6121191"/>
                <a:chExt cx="1182385" cy="379710"/>
              </a:xfrm>
            </p:grpSpPr>
            <p:pic>
              <p:nvPicPr>
                <p:cNvPr id="38" name="Picture 37">
                  <a:extLst>
                    <a:ext uri="{FF2B5EF4-FFF2-40B4-BE49-F238E27FC236}">
                      <a16:creationId xmlns:a16="http://schemas.microsoft.com/office/drawing/2014/main" id="{12AE0842-71A0-AF0C-2C60-F80F6F24326B}"/>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9" name="Picture 38">
                  <a:extLst>
                    <a:ext uri="{FF2B5EF4-FFF2-40B4-BE49-F238E27FC236}">
                      <a16:creationId xmlns:a16="http://schemas.microsoft.com/office/drawing/2014/main" id="{75729B4F-53CC-776A-7E00-6D1C101EFD00}"/>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40" name="Picture 39">
                  <a:extLst>
                    <a:ext uri="{FF2B5EF4-FFF2-40B4-BE49-F238E27FC236}">
                      <a16:creationId xmlns:a16="http://schemas.microsoft.com/office/drawing/2014/main" id="{9821FF32-18AA-B0AB-A1A6-3047537AF3F1}"/>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t="25266" b="49753"/>
                <a:stretch/>
              </p:blipFill>
              <p:spPr>
                <a:xfrm>
                  <a:off x="935832" y="6243015"/>
                  <a:ext cx="573882" cy="91295"/>
                </a:xfrm>
                <a:prstGeom prst="rect">
                  <a:avLst/>
                </a:prstGeom>
              </p:spPr>
            </p:pic>
            <p:pic>
              <p:nvPicPr>
                <p:cNvPr id="41" name="Picture 40">
                  <a:extLst>
                    <a:ext uri="{FF2B5EF4-FFF2-40B4-BE49-F238E27FC236}">
                      <a16:creationId xmlns:a16="http://schemas.microsoft.com/office/drawing/2014/main" id="{596268B7-4FA3-3762-846F-219E361FC0C1}"/>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42" name="Group 41">
                  <a:extLst>
                    <a:ext uri="{FF2B5EF4-FFF2-40B4-BE49-F238E27FC236}">
                      <a16:creationId xmlns:a16="http://schemas.microsoft.com/office/drawing/2014/main" id="{794FA60E-966A-5AD2-8701-D3698A022363}"/>
                    </a:ext>
                  </a:extLst>
                </p:cNvPr>
                <p:cNvGrpSpPr>
                  <a:grpSpLocks noGrp="1" noUngrp="1" noRot="1" noMove="1" noResize="1"/>
                </p:cNvGrpSpPr>
                <p:nvPr userDrawn="1"/>
              </p:nvGrpSpPr>
              <p:grpSpPr>
                <a:xfrm>
                  <a:off x="938212" y="6416294"/>
                  <a:ext cx="963000" cy="84607"/>
                  <a:chOff x="924012" y="6557116"/>
                  <a:chExt cx="1099965" cy="96641"/>
                </a:xfrm>
              </p:grpSpPr>
              <p:pic>
                <p:nvPicPr>
                  <p:cNvPr id="43" name="Picture 42">
                    <a:extLst>
                      <a:ext uri="{FF2B5EF4-FFF2-40B4-BE49-F238E27FC236}">
                        <a16:creationId xmlns:a16="http://schemas.microsoft.com/office/drawing/2014/main" id="{730B2E7D-6BB4-16FE-F9B0-E6034DA05B41}"/>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44" name="Picture 43">
                    <a:extLst>
                      <a:ext uri="{FF2B5EF4-FFF2-40B4-BE49-F238E27FC236}">
                        <a16:creationId xmlns:a16="http://schemas.microsoft.com/office/drawing/2014/main" id="{79AE6325-E3EC-380C-AAD8-C2D01567BEDA}"/>
                      </a:ext>
                    </a:extLst>
                  </p:cNvPr>
                  <p:cNvPicPr>
                    <a:picLocks noGrp="1" noRo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37" name="Picture 36" descr="A black background with text and colorful letters&#10;&#10;AI-generated content may be incorrect.">
                <a:extLst>
                  <a:ext uri="{FF2B5EF4-FFF2-40B4-BE49-F238E27FC236}">
                    <a16:creationId xmlns:a16="http://schemas.microsoft.com/office/drawing/2014/main" id="{426A639A-2334-7615-2EA7-DC2F83873245}"/>
                  </a:ext>
                </a:extLst>
              </p:cNvPr>
              <p:cNvPicPr>
                <a:picLocks noGrp="1" noRot="1" noMove="1" noResize="1" noEditPoints="1" noAdjustHandles="1" noChangeArrowheads="1" noChangeShapeType="1" noCrop="1"/>
              </p:cNvPicPr>
              <p:nvPr userDrawn="1"/>
            </p:nvPicPr>
            <p:blipFill>
              <a:blip r:embed="rId9">
                <a:extLst>
                  <a:ext uri="{28A0092B-C50C-407E-A947-70E740481C1C}">
                    <a14:useLocalDpi xmlns:a14="http://schemas.microsoft.com/office/drawing/2010/main" val="0"/>
                  </a:ext>
                </a:extLst>
              </a:blip>
              <a:stretch>
                <a:fillRect/>
              </a:stretch>
            </p:blipFill>
            <p:spPr>
              <a:xfrm>
                <a:off x="2191304" y="6096705"/>
                <a:ext cx="1254522" cy="397094"/>
              </a:xfrm>
              <a:prstGeom prst="rect">
                <a:avLst/>
              </a:prstGeom>
            </p:spPr>
          </p:pic>
        </p:grpSp>
      </p:grpSp>
    </p:spTree>
    <p:extLst>
      <p:ext uri="{BB962C8B-B14F-4D97-AF65-F5344CB8AC3E}">
        <p14:creationId xmlns:p14="http://schemas.microsoft.com/office/powerpoint/2010/main" val="392712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descr="A hand touching a computer screen&#10;&#10;AI-generated content may be incorrect.">
            <a:extLst>
              <a:ext uri="{FF2B5EF4-FFF2-40B4-BE49-F238E27FC236}">
                <a16:creationId xmlns:a16="http://schemas.microsoft.com/office/drawing/2014/main" id="{D028A7BA-62FD-8F1F-7951-23D5BF6081CE}"/>
              </a:ext>
            </a:extLst>
          </p:cNvPr>
          <p:cNvPicPr>
            <a:picLocks noChangeAspect="1"/>
          </p:cNvPicPr>
          <p:nvPr userDrawn="1"/>
        </p:nvPicPr>
        <p:blipFill>
          <a:blip r:embed="rId2">
            <a:extLst>
              <a:ext uri="{28A0092B-C50C-407E-A947-70E740481C1C}">
                <a14:useLocalDpi xmlns:a14="http://schemas.microsoft.com/office/drawing/2010/main" val="0"/>
              </a:ext>
            </a:extLst>
          </a:blip>
          <a:srcRect b="13261"/>
          <a:stretch/>
        </p:blipFill>
        <p:spPr>
          <a:xfrm>
            <a:off x="0" y="0"/>
            <a:ext cx="12187066" cy="5948597"/>
          </a:xfrm>
          <a:prstGeom prst="rect">
            <a:avLst/>
          </a:prstGeom>
        </p:spPr>
      </p:pic>
      <p:sp>
        <p:nvSpPr>
          <p:cNvPr id="2" name="Title 1">
            <a:extLst>
              <a:ext uri="{FF2B5EF4-FFF2-40B4-BE49-F238E27FC236}">
                <a16:creationId xmlns:a16="http://schemas.microsoft.com/office/drawing/2014/main" id="{2C8E4659-70A7-089C-69B0-F0BEBC75DE57}"/>
              </a:ext>
            </a:extLst>
          </p:cNvPr>
          <p:cNvSpPr>
            <a:spLocks noGrp="1"/>
          </p:cNvSpPr>
          <p:nvPr>
            <p:ph type="ctrTitle"/>
          </p:nvPr>
        </p:nvSpPr>
        <p:spPr>
          <a:xfrm>
            <a:off x="616009" y="1865846"/>
            <a:ext cx="6867970" cy="2791612"/>
          </a:xfrm>
        </p:spPr>
        <p:txBody>
          <a:bodyPr anchor="b"/>
          <a:lstStyle>
            <a:lvl1pPr algn="l">
              <a:defRPr sz="6000"/>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FACFEB4F-64E2-6E94-647F-CFFEB76C3F48}"/>
              </a:ext>
            </a:extLst>
          </p:cNvPr>
          <p:cNvSpPr>
            <a:spLocks noGrp="1"/>
          </p:cNvSpPr>
          <p:nvPr>
            <p:ph type="subTitle" idx="1"/>
          </p:nvPr>
        </p:nvSpPr>
        <p:spPr>
          <a:xfrm>
            <a:off x="616009" y="4777099"/>
            <a:ext cx="6867970" cy="122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pic>
        <p:nvPicPr>
          <p:cNvPr id="7" name="Picture 6" descr="A hand touching a computer screen&#10;&#10;AI-generated content may be incorrect.">
            <a:extLst>
              <a:ext uri="{FF2B5EF4-FFF2-40B4-BE49-F238E27FC236}">
                <a16:creationId xmlns:a16="http://schemas.microsoft.com/office/drawing/2014/main" id="{F0100245-97AA-41FF-5CC0-3E0C4AC90F30}"/>
              </a:ext>
            </a:extLst>
          </p:cNvPr>
          <p:cNvPicPr>
            <a:picLocks noChangeAspect="1"/>
          </p:cNvPicPr>
          <p:nvPr userDrawn="1"/>
        </p:nvPicPr>
        <p:blipFill>
          <a:blip r:embed="rId2">
            <a:extLst>
              <a:ext uri="{28A0092B-C50C-407E-A947-70E740481C1C}">
                <a14:useLocalDpi xmlns:a14="http://schemas.microsoft.com/office/drawing/2010/main" val="0"/>
              </a:ext>
            </a:extLst>
          </a:blip>
          <a:srcRect b="15498"/>
          <a:stretch/>
        </p:blipFill>
        <p:spPr>
          <a:xfrm>
            <a:off x="0" y="-1"/>
            <a:ext cx="12187066" cy="5795157"/>
          </a:xfrm>
          <a:prstGeom prst="rect">
            <a:avLst/>
          </a:prstGeom>
        </p:spPr>
      </p:pic>
      <p:pic>
        <p:nvPicPr>
          <p:cNvPr id="8" name="Picture 7" descr="A hand touching a computer screen&#10;&#10;AI-generated content may be incorrect.">
            <a:extLst>
              <a:ext uri="{FF2B5EF4-FFF2-40B4-BE49-F238E27FC236}">
                <a16:creationId xmlns:a16="http://schemas.microsoft.com/office/drawing/2014/main" id="{77FCF454-9B02-15BE-647A-A17FC83F8AA4}"/>
              </a:ext>
            </a:extLst>
          </p:cNvPr>
          <p:cNvPicPr>
            <a:picLocks noChangeAspect="1"/>
          </p:cNvPicPr>
          <p:nvPr userDrawn="1"/>
        </p:nvPicPr>
        <p:blipFill>
          <a:blip r:embed="rId2">
            <a:extLst>
              <a:ext uri="{28A0092B-C50C-407E-A947-70E740481C1C}">
                <a14:useLocalDpi xmlns:a14="http://schemas.microsoft.com/office/drawing/2010/main" val="0"/>
              </a:ext>
            </a:extLst>
          </a:blip>
          <a:srcRect l="46894"/>
          <a:stretch/>
        </p:blipFill>
        <p:spPr>
          <a:xfrm>
            <a:off x="5715000" y="-2"/>
            <a:ext cx="6472066" cy="6858000"/>
          </a:xfrm>
          <a:prstGeom prst="rect">
            <a:avLst/>
          </a:prstGeom>
        </p:spPr>
      </p:pic>
      <p:grpSp>
        <p:nvGrpSpPr>
          <p:cNvPr id="23" name="Group 22">
            <a:extLst>
              <a:ext uri="{FF2B5EF4-FFF2-40B4-BE49-F238E27FC236}">
                <a16:creationId xmlns:a16="http://schemas.microsoft.com/office/drawing/2014/main" id="{4DF2C0A6-74E6-4772-D30B-5163BB5498AE}"/>
              </a:ext>
            </a:extLst>
          </p:cNvPr>
          <p:cNvGrpSpPr>
            <a:grpSpLocks noGrp="1" noUngrp="1" noRot="1" noMove="1" noResize="1"/>
          </p:cNvGrpSpPr>
          <p:nvPr userDrawn="1"/>
        </p:nvGrpSpPr>
        <p:grpSpPr>
          <a:xfrm>
            <a:off x="703585" y="6122334"/>
            <a:ext cx="4980936" cy="399097"/>
            <a:chOff x="703585" y="6122334"/>
            <a:chExt cx="4980936" cy="399097"/>
          </a:xfrm>
        </p:grpSpPr>
        <p:pic>
          <p:nvPicPr>
            <p:cNvPr id="24" name="Picture 23" descr="A black background with purple letters&#10;&#10;AI-generated content may be incorrect.">
              <a:extLst>
                <a:ext uri="{FF2B5EF4-FFF2-40B4-BE49-F238E27FC236}">
                  <a16:creationId xmlns:a16="http://schemas.microsoft.com/office/drawing/2014/main" id="{ADA5E99E-0A57-F898-9B6A-C2DB5D62F2F4}"/>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4953511" y="6154487"/>
              <a:ext cx="731010" cy="329768"/>
            </a:xfrm>
            <a:prstGeom prst="rect">
              <a:avLst/>
            </a:prstGeom>
          </p:spPr>
        </p:pic>
        <p:pic>
          <p:nvPicPr>
            <p:cNvPr id="25" name="Graphic 24">
              <a:extLst>
                <a:ext uri="{FF2B5EF4-FFF2-40B4-BE49-F238E27FC236}">
                  <a16:creationId xmlns:a16="http://schemas.microsoft.com/office/drawing/2014/main" id="{6357B0E4-6951-BA50-EB7D-7E2FB2FA6462}"/>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4173093" y="6166475"/>
              <a:ext cx="613978" cy="329769"/>
            </a:xfrm>
            <a:prstGeom prst="rect">
              <a:avLst/>
            </a:prstGeom>
          </p:spPr>
        </p:pic>
        <p:pic>
          <p:nvPicPr>
            <p:cNvPr id="26" name="Picture 25" descr="A logo with a person in a circle&#10;&#10;AI-generated content may be incorrect.">
              <a:extLst>
                <a:ext uri="{FF2B5EF4-FFF2-40B4-BE49-F238E27FC236}">
                  <a16:creationId xmlns:a16="http://schemas.microsoft.com/office/drawing/2014/main" id="{ABC28261-B86B-A417-0FAC-6FE7F16593EA}"/>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3141879" y="6122334"/>
              <a:ext cx="864774" cy="399097"/>
            </a:xfrm>
            <a:prstGeom prst="rect">
              <a:avLst/>
            </a:prstGeom>
          </p:spPr>
        </p:pic>
        <p:grpSp>
          <p:nvGrpSpPr>
            <p:cNvPr id="27" name="Group 26">
              <a:extLst>
                <a:ext uri="{FF2B5EF4-FFF2-40B4-BE49-F238E27FC236}">
                  <a16:creationId xmlns:a16="http://schemas.microsoft.com/office/drawing/2014/main" id="{F9648DFD-310D-0C3A-AA4A-A701FA63E9A0}"/>
                </a:ext>
              </a:extLst>
            </p:cNvPr>
            <p:cNvGrpSpPr>
              <a:grpSpLocks noGrp="1" noUngrp="1" noRot="1" noMove="1" noResize="1"/>
            </p:cNvGrpSpPr>
            <p:nvPr userDrawn="1"/>
          </p:nvGrpSpPr>
          <p:grpSpPr>
            <a:xfrm>
              <a:off x="703585" y="6125710"/>
              <a:ext cx="1217054" cy="390843"/>
              <a:chOff x="718827" y="6121191"/>
              <a:chExt cx="1182385" cy="379710"/>
            </a:xfrm>
          </p:grpSpPr>
          <p:pic>
            <p:nvPicPr>
              <p:cNvPr id="29" name="Picture 28">
                <a:extLst>
                  <a:ext uri="{FF2B5EF4-FFF2-40B4-BE49-F238E27FC236}">
                    <a16:creationId xmlns:a16="http://schemas.microsoft.com/office/drawing/2014/main" id="{B4266752-E477-D819-FE20-8195A5512F18}"/>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0" name="Picture 29">
                <a:extLst>
                  <a:ext uri="{FF2B5EF4-FFF2-40B4-BE49-F238E27FC236}">
                    <a16:creationId xmlns:a16="http://schemas.microsoft.com/office/drawing/2014/main" id="{518F35D5-4B27-49AD-644F-491E8BB286D1}"/>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31" name="Picture 30">
                <a:extLst>
                  <a:ext uri="{FF2B5EF4-FFF2-40B4-BE49-F238E27FC236}">
                    <a16:creationId xmlns:a16="http://schemas.microsoft.com/office/drawing/2014/main" id="{93288FC6-65E3-1BC3-1F63-30040CE90A5F}"/>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25266" b="49753"/>
              <a:stretch/>
            </p:blipFill>
            <p:spPr>
              <a:xfrm>
                <a:off x="935832" y="6246665"/>
                <a:ext cx="573882" cy="91295"/>
              </a:xfrm>
              <a:prstGeom prst="rect">
                <a:avLst/>
              </a:prstGeom>
            </p:spPr>
          </p:pic>
          <p:pic>
            <p:nvPicPr>
              <p:cNvPr id="32" name="Picture 31">
                <a:extLst>
                  <a:ext uri="{FF2B5EF4-FFF2-40B4-BE49-F238E27FC236}">
                    <a16:creationId xmlns:a16="http://schemas.microsoft.com/office/drawing/2014/main" id="{7CC1DF84-100A-1221-FC5D-265669290B3B}"/>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33" name="Group 32">
                <a:extLst>
                  <a:ext uri="{FF2B5EF4-FFF2-40B4-BE49-F238E27FC236}">
                    <a16:creationId xmlns:a16="http://schemas.microsoft.com/office/drawing/2014/main" id="{35D3D2F3-2E2F-2B08-C33C-DB815A9F5A97}"/>
                  </a:ext>
                </a:extLst>
              </p:cNvPr>
              <p:cNvGrpSpPr>
                <a:grpSpLocks noGrp="1" noUngrp="1" noRot="1" noMove="1" noResize="1"/>
              </p:cNvGrpSpPr>
              <p:nvPr userDrawn="1"/>
            </p:nvGrpSpPr>
            <p:grpSpPr>
              <a:xfrm>
                <a:off x="938212" y="6416294"/>
                <a:ext cx="963000" cy="84607"/>
                <a:chOff x="924012" y="6557116"/>
                <a:chExt cx="1099965" cy="96641"/>
              </a:xfrm>
            </p:grpSpPr>
            <p:pic>
              <p:nvPicPr>
                <p:cNvPr id="34" name="Picture 33">
                  <a:extLst>
                    <a:ext uri="{FF2B5EF4-FFF2-40B4-BE49-F238E27FC236}">
                      <a16:creationId xmlns:a16="http://schemas.microsoft.com/office/drawing/2014/main" id="{0EF71C83-B434-E997-A207-907D8E807D8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35" name="Picture 34">
                  <a:extLst>
                    <a:ext uri="{FF2B5EF4-FFF2-40B4-BE49-F238E27FC236}">
                      <a16:creationId xmlns:a16="http://schemas.microsoft.com/office/drawing/2014/main" id="{9E11F4DF-2D2C-AF69-B4F7-54D61FCC59C2}"/>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28" name="Picture 27" descr="A black background with text and colorful letters&#10;&#10;AI-generated content may be incorrect.">
              <a:extLst>
                <a:ext uri="{FF2B5EF4-FFF2-40B4-BE49-F238E27FC236}">
                  <a16:creationId xmlns:a16="http://schemas.microsoft.com/office/drawing/2014/main" id="{C11FD0E8-A4B0-1CB8-D1BA-D8E679B5AE7C}"/>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1902235" y="6166475"/>
              <a:ext cx="1073205" cy="339702"/>
            </a:xfrm>
            <a:prstGeom prst="rect">
              <a:avLst/>
            </a:prstGeom>
          </p:spPr>
        </p:pic>
      </p:grpSp>
    </p:spTree>
    <p:extLst>
      <p:ext uri="{BB962C8B-B14F-4D97-AF65-F5344CB8AC3E}">
        <p14:creationId xmlns:p14="http://schemas.microsoft.com/office/powerpoint/2010/main" val="2150017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E48545-3239-8A37-6F8A-AF7029161DB1}"/>
              </a:ext>
            </a:extLst>
          </p:cNvPr>
          <p:cNvSpPr>
            <a:spLocks noGrp="1" noRot="1" noMove="1" noResize="1" noEditPoints="1" noAdjustHandles="1" noChangeArrowheads="1" noChangeShapeType="1"/>
          </p:cNvSpPr>
          <p:nvPr userDrawn="1"/>
        </p:nvSpPr>
        <p:spPr>
          <a:xfrm>
            <a:off x="6972301" y="1571625"/>
            <a:ext cx="5219700" cy="5124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itle 1">
            <a:extLst>
              <a:ext uri="{FF2B5EF4-FFF2-40B4-BE49-F238E27FC236}">
                <a16:creationId xmlns:a16="http://schemas.microsoft.com/office/drawing/2014/main" id="{2C8E4659-70A7-089C-69B0-F0BEBC75DE57}"/>
              </a:ext>
            </a:extLst>
          </p:cNvPr>
          <p:cNvSpPr>
            <a:spLocks noGrp="1"/>
          </p:cNvSpPr>
          <p:nvPr>
            <p:ph type="ctrTitle"/>
          </p:nvPr>
        </p:nvSpPr>
        <p:spPr>
          <a:xfrm>
            <a:off x="652329" y="1865846"/>
            <a:ext cx="6867970" cy="2791612"/>
          </a:xfrm>
        </p:spPr>
        <p:txBody>
          <a:bodyPr anchor="b"/>
          <a:lstStyle>
            <a:lvl1pPr algn="l">
              <a:defRPr sz="6000"/>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FACFEB4F-64E2-6E94-647F-CFFEB76C3F48}"/>
              </a:ext>
            </a:extLst>
          </p:cNvPr>
          <p:cNvSpPr>
            <a:spLocks noGrp="1"/>
          </p:cNvSpPr>
          <p:nvPr>
            <p:ph type="subTitle" idx="1"/>
          </p:nvPr>
        </p:nvSpPr>
        <p:spPr>
          <a:xfrm>
            <a:off x="652329" y="4777099"/>
            <a:ext cx="6867970" cy="122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pic>
        <p:nvPicPr>
          <p:cNvPr id="11" name="Graphic 10">
            <a:extLst>
              <a:ext uri="{FF2B5EF4-FFF2-40B4-BE49-F238E27FC236}">
                <a16:creationId xmlns:a16="http://schemas.microsoft.com/office/drawing/2014/main" id="{6FC921A7-682A-B927-C806-6E9FAB0CAF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84497" y="510933"/>
            <a:ext cx="2955174" cy="4569343"/>
          </a:xfrm>
          <a:prstGeom prst="rect">
            <a:avLst/>
          </a:prstGeom>
        </p:spPr>
      </p:pic>
      <p:pic>
        <p:nvPicPr>
          <p:cNvPr id="15" name="Graphic 14">
            <a:extLst>
              <a:ext uri="{FF2B5EF4-FFF2-40B4-BE49-F238E27FC236}">
                <a16:creationId xmlns:a16="http://schemas.microsoft.com/office/drawing/2014/main" id="{E21959C4-D6AF-E4B2-36FF-01632470B6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07638" y="4019583"/>
            <a:ext cx="3962939" cy="3690320"/>
          </a:xfrm>
          <a:prstGeom prst="rect">
            <a:avLst/>
          </a:prstGeom>
        </p:spPr>
      </p:pic>
    </p:spTree>
    <p:extLst>
      <p:ext uri="{BB962C8B-B14F-4D97-AF65-F5344CB8AC3E}">
        <p14:creationId xmlns:p14="http://schemas.microsoft.com/office/powerpoint/2010/main" val="3686347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71715-3339-6098-2147-C84B689AAEC7}"/>
              </a:ext>
            </a:extLst>
          </p:cNvPr>
          <p:cNvSpPr>
            <a:spLocks noGrp="1"/>
          </p:cNvSpPr>
          <p:nvPr>
            <p:ph type="title"/>
          </p:nvPr>
        </p:nvSpPr>
        <p:spPr>
          <a:xfrm>
            <a:off x="616009" y="1204957"/>
            <a:ext cx="10515600" cy="913021"/>
          </a:xfrm>
        </p:spPr>
        <p:txBody>
          <a:bodyPr/>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DBC02D2C-3ADF-C3ED-B46F-948279C9B1FD}"/>
              </a:ext>
            </a:extLst>
          </p:cNvPr>
          <p:cNvSpPr>
            <a:spLocks noGrp="1"/>
          </p:cNvSpPr>
          <p:nvPr>
            <p:ph idx="1"/>
          </p:nvPr>
        </p:nvSpPr>
        <p:spPr>
          <a:xfrm>
            <a:off x="616009" y="225291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2522857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7299-1651-F2A8-D838-DE3045046CCC}"/>
              </a:ext>
            </a:extLst>
          </p:cNvPr>
          <p:cNvSpPr>
            <a:spLocks noGrp="1"/>
          </p:cNvSpPr>
          <p:nvPr>
            <p:ph type="title"/>
          </p:nvPr>
        </p:nvSpPr>
        <p:spPr>
          <a:xfrm>
            <a:off x="616009" y="1709738"/>
            <a:ext cx="10515600" cy="2852737"/>
          </a:xfrm>
        </p:spPr>
        <p:txBody>
          <a:bodyPr anchor="b"/>
          <a:lstStyle>
            <a:lvl1pPr>
              <a:defRPr sz="6000"/>
            </a:lvl1pPr>
          </a:lstStyle>
          <a:p>
            <a:r>
              <a:rPr lang="en-US" dirty="0"/>
              <a:t>Click to edit Master title style</a:t>
            </a:r>
            <a:endParaRPr lang="pt-PT" dirty="0"/>
          </a:p>
        </p:txBody>
      </p:sp>
      <p:sp>
        <p:nvSpPr>
          <p:cNvPr id="3" name="Text Placeholder 2">
            <a:extLst>
              <a:ext uri="{FF2B5EF4-FFF2-40B4-BE49-F238E27FC236}">
                <a16:creationId xmlns:a16="http://schemas.microsoft.com/office/drawing/2014/main" id="{48092044-17AB-2EA3-0804-FC993B8C7E05}"/>
              </a:ext>
            </a:extLst>
          </p:cNvPr>
          <p:cNvSpPr>
            <a:spLocks noGrp="1"/>
          </p:cNvSpPr>
          <p:nvPr>
            <p:ph type="body" idx="1"/>
          </p:nvPr>
        </p:nvSpPr>
        <p:spPr>
          <a:xfrm>
            <a:off x="616009"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193156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76B6-6AD7-D446-2172-D604671AE4EC}"/>
              </a:ext>
            </a:extLst>
          </p:cNvPr>
          <p:cNvSpPr>
            <a:spLocks noGrp="1"/>
          </p:cNvSpPr>
          <p:nvPr>
            <p:ph type="title"/>
          </p:nvPr>
        </p:nvSpPr>
        <p:spPr>
          <a:xfrm>
            <a:off x="616009" y="1181100"/>
            <a:ext cx="10515600" cy="1052513"/>
          </a:xfrm>
        </p:spPr>
        <p:txBody>
          <a:bodyPr anchor="b"/>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97FD95BA-8452-5FE1-55F0-0A19E92306D5}"/>
              </a:ext>
            </a:extLst>
          </p:cNvPr>
          <p:cNvSpPr>
            <a:spLocks noGrp="1"/>
          </p:cNvSpPr>
          <p:nvPr>
            <p:ph sz="half" idx="1"/>
          </p:nvPr>
        </p:nvSpPr>
        <p:spPr>
          <a:xfrm>
            <a:off x="616009" y="2368550"/>
            <a:ext cx="5181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88266E45-E680-E102-C16B-6B90C739A166}"/>
              </a:ext>
            </a:extLst>
          </p:cNvPr>
          <p:cNvSpPr>
            <a:spLocks noGrp="1"/>
          </p:cNvSpPr>
          <p:nvPr>
            <p:ph sz="half" idx="2"/>
          </p:nvPr>
        </p:nvSpPr>
        <p:spPr>
          <a:xfrm>
            <a:off x="5950009" y="2368550"/>
            <a:ext cx="5181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847599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E41E-3D4E-0028-688F-1033207D0957}"/>
              </a:ext>
            </a:extLst>
          </p:cNvPr>
          <p:cNvSpPr>
            <a:spLocks noGrp="1"/>
          </p:cNvSpPr>
          <p:nvPr>
            <p:ph type="title"/>
          </p:nvPr>
        </p:nvSpPr>
        <p:spPr>
          <a:xfrm>
            <a:off x="616009" y="1182687"/>
            <a:ext cx="10515600" cy="1022351"/>
          </a:xfrm>
        </p:spPr>
        <p:txBody>
          <a:bodyPr anchor="b"/>
          <a:lstStyle/>
          <a:p>
            <a:r>
              <a:rPr lang="en-US" dirty="0"/>
              <a:t>Click to edit Master title style</a:t>
            </a:r>
            <a:endParaRPr lang="pt-PT" dirty="0"/>
          </a:p>
        </p:txBody>
      </p:sp>
      <p:sp>
        <p:nvSpPr>
          <p:cNvPr id="3" name="Text Placeholder 2">
            <a:extLst>
              <a:ext uri="{FF2B5EF4-FFF2-40B4-BE49-F238E27FC236}">
                <a16:creationId xmlns:a16="http://schemas.microsoft.com/office/drawing/2014/main" id="{DCD41DE1-D213-D832-FA65-321A0C5BF05F}"/>
              </a:ext>
            </a:extLst>
          </p:cNvPr>
          <p:cNvSpPr>
            <a:spLocks noGrp="1"/>
          </p:cNvSpPr>
          <p:nvPr>
            <p:ph type="body" idx="1"/>
          </p:nvPr>
        </p:nvSpPr>
        <p:spPr>
          <a:xfrm>
            <a:off x="616009" y="2352675"/>
            <a:ext cx="5157787" cy="666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5777-C60E-E06B-5A3C-F01C320300EA}"/>
              </a:ext>
            </a:extLst>
          </p:cNvPr>
          <p:cNvSpPr>
            <a:spLocks noGrp="1"/>
          </p:cNvSpPr>
          <p:nvPr>
            <p:ph sz="half" idx="2"/>
          </p:nvPr>
        </p:nvSpPr>
        <p:spPr>
          <a:xfrm>
            <a:off x="616009" y="3167062"/>
            <a:ext cx="5157787" cy="341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BE9A0862-3F32-AA5C-E5BD-2C5121D22DD7}"/>
              </a:ext>
            </a:extLst>
          </p:cNvPr>
          <p:cNvSpPr>
            <a:spLocks noGrp="1"/>
          </p:cNvSpPr>
          <p:nvPr>
            <p:ph type="body" sz="quarter" idx="3"/>
          </p:nvPr>
        </p:nvSpPr>
        <p:spPr>
          <a:xfrm>
            <a:off x="5948421" y="2352675"/>
            <a:ext cx="5183188" cy="666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90F196-1234-583E-6BFD-D04AC3C68A89}"/>
              </a:ext>
            </a:extLst>
          </p:cNvPr>
          <p:cNvSpPr>
            <a:spLocks noGrp="1"/>
          </p:cNvSpPr>
          <p:nvPr>
            <p:ph sz="quarter" idx="4"/>
          </p:nvPr>
        </p:nvSpPr>
        <p:spPr>
          <a:xfrm>
            <a:off x="5948421" y="3167062"/>
            <a:ext cx="5183188" cy="34147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222416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2915-472F-26E5-27E5-54B02722607C}"/>
              </a:ext>
            </a:extLst>
          </p:cNvPr>
          <p:cNvSpPr>
            <a:spLocks noGrp="1"/>
          </p:cNvSpPr>
          <p:nvPr>
            <p:ph type="title"/>
          </p:nvPr>
        </p:nvSpPr>
        <p:spPr>
          <a:xfrm>
            <a:off x="616009" y="1441895"/>
            <a:ext cx="10515600" cy="1325563"/>
          </a:xfrm>
        </p:spPr>
        <p:txBody>
          <a:bodyPr/>
          <a:lstStyle/>
          <a:p>
            <a:r>
              <a:rPr lang="en-US" dirty="0"/>
              <a:t>Click to edit Master title style</a:t>
            </a:r>
            <a:endParaRPr lang="pt-PT" dirty="0"/>
          </a:p>
        </p:txBody>
      </p:sp>
    </p:spTree>
    <p:extLst>
      <p:ext uri="{BB962C8B-B14F-4D97-AF65-F5344CB8AC3E}">
        <p14:creationId xmlns:p14="http://schemas.microsoft.com/office/powerpoint/2010/main" val="179800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A close-up of a logo&#10;&#10;AI-generated content may be incorrect.">
            <a:extLst>
              <a:ext uri="{FF2B5EF4-FFF2-40B4-BE49-F238E27FC236}">
                <a16:creationId xmlns:a16="http://schemas.microsoft.com/office/drawing/2014/main" id="{85FA2FF3-6A16-4365-3DA0-F6A631266978}"/>
              </a:ext>
            </a:extLst>
          </p:cNvPr>
          <p:cNvPicPr>
            <a:picLocks noChangeAspect="1"/>
          </p:cNvPicPr>
          <p:nvPr userDrawn="1"/>
        </p:nvPicPr>
        <p:blipFill>
          <a:blip r:embed="rId2">
            <a:extLst>
              <a:ext uri="{28A0092B-C50C-407E-A947-70E740481C1C}">
                <a14:useLocalDpi xmlns:a14="http://schemas.microsoft.com/office/drawing/2010/main" val="0"/>
              </a:ext>
            </a:extLst>
          </a:blip>
          <a:srcRect b="12493"/>
          <a:stretch/>
        </p:blipFill>
        <p:spPr>
          <a:xfrm>
            <a:off x="0" y="0"/>
            <a:ext cx="12187066" cy="6001281"/>
          </a:xfrm>
          <a:prstGeom prst="rect">
            <a:avLst/>
          </a:prstGeom>
        </p:spPr>
      </p:pic>
      <p:sp>
        <p:nvSpPr>
          <p:cNvPr id="2" name="Title 1">
            <a:extLst>
              <a:ext uri="{FF2B5EF4-FFF2-40B4-BE49-F238E27FC236}">
                <a16:creationId xmlns:a16="http://schemas.microsoft.com/office/drawing/2014/main" id="{2C8E4659-70A7-089C-69B0-F0BEBC75DE57}"/>
              </a:ext>
            </a:extLst>
          </p:cNvPr>
          <p:cNvSpPr>
            <a:spLocks noGrp="1"/>
          </p:cNvSpPr>
          <p:nvPr>
            <p:ph type="ctrTitle"/>
          </p:nvPr>
        </p:nvSpPr>
        <p:spPr>
          <a:xfrm>
            <a:off x="652329" y="1865846"/>
            <a:ext cx="6867970" cy="2791612"/>
          </a:xfrm>
        </p:spPr>
        <p:txBody>
          <a:bodyPr anchor="b"/>
          <a:lstStyle>
            <a:lvl1pPr algn="l">
              <a:defRPr sz="6000"/>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FACFEB4F-64E2-6E94-647F-CFFEB76C3F48}"/>
              </a:ext>
            </a:extLst>
          </p:cNvPr>
          <p:cNvSpPr>
            <a:spLocks noGrp="1"/>
          </p:cNvSpPr>
          <p:nvPr>
            <p:ph type="subTitle" idx="1"/>
          </p:nvPr>
        </p:nvSpPr>
        <p:spPr>
          <a:xfrm>
            <a:off x="652329" y="4777099"/>
            <a:ext cx="6867970" cy="122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grpSp>
        <p:nvGrpSpPr>
          <p:cNvPr id="44" name="Group 43">
            <a:extLst>
              <a:ext uri="{FF2B5EF4-FFF2-40B4-BE49-F238E27FC236}">
                <a16:creationId xmlns:a16="http://schemas.microsoft.com/office/drawing/2014/main" id="{F2AFEC87-E114-656E-1E89-DED6D04EE135}"/>
              </a:ext>
            </a:extLst>
          </p:cNvPr>
          <p:cNvGrpSpPr>
            <a:grpSpLocks noGrp="1" noUngrp="1" noRot="1" noMove="1" noResize="1"/>
          </p:cNvGrpSpPr>
          <p:nvPr userDrawn="1"/>
        </p:nvGrpSpPr>
        <p:grpSpPr>
          <a:xfrm>
            <a:off x="703585" y="6122334"/>
            <a:ext cx="4980936" cy="399097"/>
            <a:chOff x="703585" y="6122334"/>
            <a:chExt cx="4980936" cy="399097"/>
          </a:xfrm>
        </p:grpSpPr>
        <p:pic>
          <p:nvPicPr>
            <p:cNvPr id="24" name="Picture 23" descr="A black background with purple letters&#10;&#10;AI-generated content may be incorrect.">
              <a:extLst>
                <a:ext uri="{FF2B5EF4-FFF2-40B4-BE49-F238E27FC236}">
                  <a16:creationId xmlns:a16="http://schemas.microsoft.com/office/drawing/2014/main" id="{E0B3BD60-6271-BDEE-9234-3F6F74F05437}"/>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4953511" y="6154487"/>
              <a:ext cx="731010" cy="329768"/>
            </a:xfrm>
            <a:prstGeom prst="rect">
              <a:avLst/>
            </a:prstGeom>
          </p:spPr>
        </p:pic>
        <p:pic>
          <p:nvPicPr>
            <p:cNvPr id="25" name="Graphic 24">
              <a:extLst>
                <a:ext uri="{FF2B5EF4-FFF2-40B4-BE49-F238E27FC236}">
                  <a16:creationId xmlns:a16="http://schemas.microsoft.com/office/drawing/2014/main" id="{C12AF155-77B3-CF89-331D-C797D04A3B95}"/>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4173093" y="6166475"/>
              <a:ext cx="613978" cy="329769"/>
            </a:xfrm>
            <a:prstGeom prst="rect">
              <a:avLst/>
            </a:prstGeom>
          </p:spPr>
        </p:pic>
        <p:pic>
          <p:nvPicPr>
            <p:cNvPr id="26" name="Picture 25" descr="A logo with a person in a circle&#10;&#10;AI-generated content may be incorrect.">
              <a:extLst>
                <a:ext uri="{FF2B5EF4-FFF2-40B4-BE49-F238E27FC236}">
                  <a16:creationId xmlns:a16="http://schemas.microsoft.com/office/drawing/2014/main" id="{C85A8B6F-4813-E841-C9C6-DD5D22CCD196}"/>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3141879" y="6122334"/>
              <a:ext cx="864774" cy="399097"/>
            </a:xfrm>
            <a:prstGeom prst="rect">
              <a:avLst/>
            </a:prstGeom>
          </p:spPr>
        </p:pic>
        <p:grpSp>
          <p:nvGrpSpPr>
            <p:cNvPr id="27" name="Group 26">
              <a:extLst>
                <a:ext uri="{FF2B5EF4-FFF2-40B4-BE49-F238E27FC236}">
                  <a16:creationId xmlns:a16="http://schemas.microsoft.com/office/drawing/2014/main" id="{5DF23DDA-1775-2572-C2B8-0B0C9EE83209}"/>
                </a:ext>
              </a:extLst>
            </p:cNvPr>
            <p:cNvGrpSpPr>
              <a:grpSpLocks noGrp="1" noUngrp="1" noRot="1" noMove="1" noResize="1"/>
            </p:cNvGrpSpPr>
            <p:nvPr userDrawn="1"/>
          </p:nvGrpSpPr>
          <p:grpSpPr>
            <a:xfrm>
              <a:off x="703585" y="6125710"/>
              <a:ext cx="1217054" cy="390843"/>
              <a:chOff x="718827" y="6121191"/>
              <a:chExt cx="1182385" cy="379710"/>
            </a:xfrm>
          </p:grpSpPr>
          <p:pic>
            <p:nvPicPr>
              <p:cNvPr id="29" name="Picture 28">
                <a:extLst>
                  <a:ext uri="{FF2B5EF4-FFF2-40B4-BE49-F238E27FC236}">
                    <a16:creationId xmlns:a16="http://schemas.microsoft.com/office/drawing/2014/main" id="{64280A63-3360-7482-CB07-9B3882AE6FCB}"/>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0" name="Picture 29">
                <a:extLst>
                  <a:ext uri="{FF2B5EF4-FFF2-40B4-BE49-F238E27FC236}">
                    <a16:creationId xmlns:a16="http://schemas.microsoft.com/office/drawing/2014/main" id="{EA009425-160D-B66B-3438-FE36C0BC05F9}"/>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31" name="Picture 30">
                <a:extLst>
                  <a:ext uri="{FF2B5EF4-FFF2-40B4-BE49-F238E27FC236}">
                    <a16:creationId xmlns:a16="http://schemas.microsoft.com/office/drawing/2014/main" id="{16042DB8-0472-11D0-C545-B95BEE811371}"/>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25266" b="49753"/>
              <a:stretch/>
            </p:blipFill>
            <p:spPr>
              <a:xfrm>
                <a:off x="935832" y="6246665"/>
                <a:ext cx="573882" cy="91295"/>
              </a:xfrm>
              <a:prstGeom prst="rect">
                <a:avLst/>
              </a:prstGeom>
            </p:spPr>
          </p:pic>
          <p:pic>
            <p:nvPicPr>
              <p:cNvPr id="32" name="Picture 31">
                <a:extLst>
                  <a:ext uri="{FF2B5EF4-FFF2-40B4-BE49-F238E27FC236}">
                    <a16:creationId xmlns:a16="http://schemas.microsoft.com/office/drawing/2014/main" id="{ADBAA4DD-B7B5-5D10-DEE7-EFEDFC034D53}"/>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33" name="Group 32">
                <a:extLst>
                  <a:ext uri="{FF2B5EF4-FFF2-40B4-BE49-F238E27FC236}">
                    <a16:creationId xmlns:a16="http://schemas.microsoft.com/office/drawing/2014/main" id="{7B1F2AC7-0B09-D387-0F34-57BED154E1D6}"/>
                  </a:ext>
                </a:extLst>
              </p:cNvPr>
              <p:cNvGrpSpPr>
                <a:grpSpLocks noGrp="1" noUngrp="1" noRot="1" noMove="1" noResize="1"/>
              </p:cNvGrpSpPr>
              <p:nvPr userDrawn="1"/>
            </p:nvGrpSpPr>
            <p:grpSpPr>
              <a:xfrm>
                <a:off x="938212" y="6416294"/>
                <a:ext cx="963000" cy="84607"/>
                <a:chOff x="924012" y="6557116"/>
                <a:chExt cx="1099965" cy="96641"/>
              </a:xfrm>
            </p:grpSpPr>
            <p:pic>
              <p:nvPicPr>
                <p:cNvPr id="34" name="Picture 33">
                  <a:extLst>
                    <a:ext uri="{FF2B5EF4-FFF2-40B4-BE49-F238E27FC236}">
                      <a16:creationId xmlns:a16="http://schemas.microsoft.com/office/drawing/2014/main" id="{B321B299-227E-AA80-C3C4-290DE8527E0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35" name="Picture 34">
                  <a:extLst>
                    <a:ext uri="{FF2B5EF4-FFF2-40B4-BE49-F238E27FC236}">
                      <a16:creationId xmlns:a16="http://schemas.microsoft.com/office/drawing/2014/main" id="{40744B1A-3120-3FF4-B7E0-ACC0EBA91CE9}"/>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28" name="Picture 27" descr="A black background with text and colorful letters&#10;&#10;AI-generated content may be incorrect.">
              <a:extLst>
                <a:ext uri="{FF2B5EF4-FFF2-40B4-BE49-F238E27FC236}">
                  <a16:creationId xmlns:a16="http://schemas.microsoft.com/office/drawing/2014/main" id="{DEAF63D8-D459-5FC1-37C4-F1987F1E91EB}"/>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1902235" y="6166475"/>
              <a:ext cx="1073205" cy="339702"/>
            </a:xfrm>
            <a:prstGeom prst="rect">
              <a:avLst/>
            </a:prstGeom>
          </p:spPr>
        </p:pic>
      </p:grpSp>
    </p:spTree>
    <p:extLst>
      <p:ext uri="{BB962C8B-B14F-4D97-AF65-F5344CB8AC3E}">
        <p14:creationId xmlns:p14="http://schemas.microsoft.com/office/powerpoint/2010/main" val="3934795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383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CF54-0FD7-1AC7-62DE-0731E6022DCD}"/>
              </a:ext>
            </a:extLst>
          </p:cNvPr>
          <p:cNvSpPr>
            <a:spLocks noGrp="1"/>
          </p:cNvSpPr>
          <p:nvPr>
            <p:ph type="title"/>
          </p:nvPr>
        </p:nvSpPr>
        <p:spPr>
          <a:xfrm>
            <a:off x="616009" y="1152525"/>
            <a:ext cx="3932237" cy="1435100"/>
          </a:xfrm>
        </p:spPr>
        <p:txBody>
          <a:bodyPr anchor="b"/>
          <a:lstStyle>
            <a:lvl1pPr>
              <a:defRPr sz="3200"/>
            </a:lvl1pPr>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C5684973-F7C4-E5F9-3366-AE7A16153195}"/>
              </a:ext>
            </a:extLst>
          </p:cNvPr>
          <p:cNvSpPr>
            <a:spLocks noGrp="1"/>
          </p:cNvSpPr>
          <p:nvPr>
            <p:ph idx="1"/>
          </p:nvPr>
        </p:nvSpPr>
        <p:spPr>
          <a:xfrm>
            <a:off x="4735512" y="1152525"/>
            <a:ext cx="6542087" cy="52466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
        <p:nvSpPr>
          <p:cNvPr id="4" name="Text Placeholder 3">
            <a:extLst>
              <a:ext uri="{FF2B5EF4-FFF2-40B4-BE49-F238E27FC236}">
                <a16:creationId xmlns:a16="http://schemas.microsoft.com/office/drawing/2014/main" id="{76713280-5C8E-A3D3-2B2F-B92BE6EECB99}"/>
              </a:ext>
            </a:extLst>
          </p:cNvPr>
          <p:cNvSpPr>
            <a:spLocks noGrp="1"/>
          </p:cNvSpPr>
          <p:nvPr>
            <p:ph type="body" sz="half" idx="2"/>
          </p:nvPr>
        </p:nvSpPr>
        <p:spPr>
          <a:xfrm>
            <a:off x="616009" y="258762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9397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AEF47-B24E-CA77-76D9-F3A1ED41CAFF}"/>
              </a:ext>
            </a:extLst>
          </p:cNvPr>
          <p:cNvSpPr>
            <a:spLocks noGrp="1"/>
          </p:cNvSpPr>
          <p:nvPr>
            <p:ph type="title"/>
          </p:nvPr>
        </p:nvSpPr>
        <p:spPr>
          <a:xfrm>
            <a:off x="616009" y="1301749"/>
            <a:ext cx="3932237" cy="1565276"/>
          </a:xfrm>
        </p:spPr>
        <p:txBody>
          <a:bodyPr anchor="b"/>
          <a:lstStyle>
            <a:lvl1pPr>
              <a:defRPr sz="3200"/>
            </a:lvl1pPr>
          </a:lstStyle>
          <a:p>
            <a:r>
              <a:rPr lang="en-US" dirty="0"/>
              <a:t>Click to edit Master title style</a:t>
            </a:r>
            <a:endParaRPr lang="pt-PT" dirty="0"/>
          </a:p>
        </p:txBody>
      </p:sp>
      <p:sp>
        <p:nvSpPr>
          <p:cNvPr id="3" name="Picture Placeholder 2">
            <a:extLst>
              <a:ext uri="{FF2B5EF4-FFF2-40B4-BE49-F238E27FC236}">
                <a16:creationId xmlns:a16="http://schemas.microsoft.com/office/drawing/2014/main" id="{5746BCC5-4917-5072-6DBB-6B33204438FE}"/>
              </a:ext>
            </a:extLst>
          </p:cNvPr>
          <p:cNvSpPr>
            <a:spLocks noGrp="1"/>
          </p:cNvSpPr>
          <p:nvPr>
            <p:ph type="pic" idx="1"/>
          </p:nvPr>
        </p:nvSpPr>
        <p:spPr>
          <a:xfrm>
            <a:off x="4959409" y="13017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30FEBB86-03A0-5AE0-4A5F-EC6D3C159A63}"/>
              </a:ext>
            </a:extLst>
          </p:cNvPr>
          <p:cNvSpPr>
            <a:spLocks noGrp="1"/>
          </p:cNvSpPr>
          <p:nvPr>
            <p:ph type="body" sz="half" idx="2"/>
          </p:nvPr>
        </p:nvSpPr>
        <p:spPr>
          <a:xfrm>
            <a:off x="616009" y="2867025"/>
            <a:ext cx="3932237"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62143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descr="A close-up of a logo&#10;&#10;AI-generated content may be incorrect.">
            <a:extLst>
              <a:ext uri="{FF2B5EF4-FFF2-40B4-BE49-F238E27FC236}">
                <a16:creationId xmlns:a16="http://schemas.microsoft.com/office/drawing/2014/main" id="{E62D5135-3BE5-E713-CE06-4BA0806DC527}"/>
              </a:ext>
            </a:extLst>
          </p:cNvPr>
          <p:cNvPicPr>
            <a:picLocks/>
          </p:cNvPicPr>
          <p:nvPr userDrawn="1"/>
        </p:nvPicPr>
        <p:blipFill>
          <a:blip r:embed="rId2">
            <a:extLst>
              <a:ext uri="{28A0092B-C50C-407E-A947-70E740481C1C}">
                <a14:useLocalDpi xmlns:a14="http://schemas.microsoft.com/office/drawing/2010/main" val="0"/>
              </a:ext>
            </a:extLst>
          </a:blip>
          <a:srcRect b="13750"/>
          <a:stretch/>
        </p:blipFill>
        <p:spPr>
          <a:xfrm>
            <a:off x="0" y="0"/>
            <a:ext cx="12187066" cy="5915025"/>
          </a:xfrm>
          <a:prstGeom prst="rect">
            <a:avLst/>
          </a:prstGeom>
        </p:spPr>
      </p:pic>
      <p:sp>
        <p:nvSpPr>
          <p:cNvPr id="7" name="Rectangle 6">
            <a:extLst>
              <a:ext uri="{FF2B5EF4-FFF2-40B4-BE49-F238E27FC236}">
                <a16:creationId xmlns:a16="http://schemas.microsoft.com/office/drawing/2014/main" id="{D9E48545-3239-8A37-6F8A-AF7029161DB1}"/>
              </a:ext>
            </a:extLst>
          </p:cNvPr>
          <p:cNvSpPr>
            <a:spLocks/>
          </p:cNvSpPr>
          <p:nvPr userDrawn="1"/>
        </p:nvSpPr>
        <p:spPr>
          <a:xfrm>
            <a:off x="7000876" y="1466850"/>
            <a:ext cx="5219700" cy="5124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itle 1">
            <a:extLst>
              <a:ext uri="{FF2B5EF4-FFF2-40B4-BE49-F238E27FC236}">
                <a16:creationId xmlns:a16="http://schemas.microsoft.com/office/drawing/2014/main" id="{2C8E4659-70A7-089C-69B0-F0BEBC75DE57}"/>
              </a:ext>
            </a:extLst>
          </p:cNvPr>
          <p:cNvSpPr>
            <a:spLocks noGrp="1"/>
          </p:cNvSpPr>
          <p:nvPr>
            <p:ph type="ctrTitle"/>
          </p:nvPr>
        </p:nvSpPr>
        <p:spPr>
          <a:xfrm>
            <a:off x="652329" y="1865846"/>
            <a:ext cx="6867970" cy="2791612"/>
          </a:xfrm>
        </p:spPr>
        <p:txBody>
          <a:bodyPr anchor="b"/>
          <a:lstStyle>
            <a:lvl1pPr algn="l">
              <a:defRPr sz="6000"/>
            </a:lvl1pPr>
          </a:lstStyle>
          <a:p>
            <a:r>
              <a:rPr lang="en-US" dirty="0"/>
              <a:t>Click to edit Master title style</a:t>
            </a:r>
            <a:endParaRPr lang="pt-PT" dirty="0"/>
          </a:p>
        </p:txBody>
      </p:sp>
      <p:sp>
        <p:nvSpPr>
          <p:cNvPr id="3" name="Subtitle 2">
            <a:extLst>
              <a:ext uri="{FF2B5EF4-FFF2-40B4-BE49-F238E27FC236}">
                <a16:creationId xmlns:a16="http://schemas.microsoft.com/office/drawing/2014/main" id="{FACFEB4F-64E2-6E94-647F-CFFEB76C3F48}"/>
              </a:ext>
            </a:extLst>
          </p:cNvPr>
          <p:cNvSpPr>
            <a:spLocks noGrp="1"/>
          </p:cNvSpPr>
          <p:nvPr>
            <p:ph type="subTitle" idx="1"/>
          </p:nvPr>
        </p:nvSpPr>
        <p:spPr>
          <a:xfrm>
            <a:off x="652329" y="4777099"/>
            <a:ext cx="6867970" cy="122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pt-PT" dirty="0"/>
          </a:p>
        </p:txBody>
      </p:sp>
      <p:pic>
        <p:nvPicPr>
          <p:cNvPr id="4" name="Graphic 3">
            <a:extLst>
              <a:ext uri="{FF2B5EF4-FFF2-40B4-BE49-F238E27FC236}">
                <a16:creationId xmlns:a16="http://schemas.microsoft.com/office/drawing/2014/main" id="{15C0672F-AEB8-ED6B-32A7-912CCC68BD9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340010">
            <a:off x="8458762" y="419101"/>
            <a:ext cx="3176159" cy="2624982"/>
          </a:xfrm>
          <a:prstGeom prst="rect">
            <a:avLst/>
          </a:prstGeom>
        </p:spPr>
      </p:pic>
      <p:pic>
        <p:nvPicPr>
          <p:cNvPr id="6" name="Graphic 5">
            <a:extLst>
              <a:ext uri="{FF2B5EF4-FFF2-40B4-BE49-F238E27FC236}">
                <a16:creationId xmlns:a16="http://schemas.microsoft.com/office/drawing/2014/main" id="{90B9A1AF-5D75-F1FC-A8A8-11E6A3FC71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901175" y="2284946"/>
            <a:ext cx="4117031" cy="3833812"/>
          </a:xfrm>
          <a:prstGeom prst="rect">
            <a:avLst/>
          </a:prstGeom>
        </p:spPr>
      </p:pic>
      <p:grpSp>
        <p:nvGrpSpPr>
          <p:cNvPr id="24" name="Group 23">
            <a:extLst>
              <a:ext uri="{FF2B5EF4-FFF2-40B4-BE49-F238E27FC236}">
                <a16:creationId xmlns:a16="http://schemas.microsoft.com/office/drawing/2014/main" id="{743E0877-2C6A-94B8-4E2B-58B347B1EDE4}"/>
              </a:ext>
            </a:extLst>
          </p:cNvPr>
          <p:cNvGrpSpPr>
            <a:grpSpLocks noGrp="1" noUngrp="1" noRot="1" noMove="1" noResize="1"/>
          </p:cNvGrpSpPr>
          <p:nvPr userDrawn="1"/>
        </p:nvGrpSpPr>
        <p:grpSpPr>
          <a:xfrm>
            <a:off x="703585" y="6122334"/>
            <a:ext cx="4980936" cy="399097"/>
            <a:chOff x="703585" y="6122334"/>
            <a:chExt cx="4980936" cy="399097"/>
          </a:xfrm>
        </p:grpSpPr>
        <p:pic>
          <p:nvPicPr>
            <p:cNvPr id="25" name="Picture 24" descr="A black background with purple letters&#10;&#10;AI-generated content may be incorrect.">
              <a:extLst>
                <a:ext uri="{FF2B5EF4-FFF2-40B4-BE49-F238E27FC236}">
                  <a16:creationId xmlns:a16="http://schemas.microsoft.com/office/drawing/2014/main" id="{949F99C5-19C9-97E9-338A-6BFD1653D79E}"/>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4953511" y="6154487"/>
              <a:ext cx="731010" cy="329768"/>
            </a:xfrm>
            <a:prstGeom prst="rect">
              <a:avLst/>
            </a:prstGeom>
          </p:spPr>
        </p:pic>
        <p:pic>
          <p:nvPicPr>
            <p:cNvPr id="26" name="Graphic 25">
              <a:extLst>
                <a:ext uri="{FF2B5EF4-FFF2-40B4-BE49-F238E27FC236}">
                  <a16:creationId xmlns:a16="http://schemas.microsoft.com/office/drawing/2014/main" id="{E7A16DF7-399C-796F-FE5C-DA715372A56E}"/>
                </a:ext>
              </a:extLst>
            </p:cNvPr>
            <p:cNvPicPr>
              <a:picLocks noGrp="1" noRot="1" noChangeAspect="1" noMove="1" noResize="1" noEditPoints="1" noAdjustHandles="1" noChangeArrowheads="1" noChangeShapeType="1" noCrop="1"/>
            </p:cNvPicPr>
            <p:nvPr userDrawn="1"/>
          </p:nvPicPr>
          <p:blipFill>
            <a:blip r:embed="rId8">
              <a:extLst>
                <a:ext uri="{96DAC541-7B7A-43D3-8B79-37D633B846F1}">
                  <asvg:svgBlip xmlns:asvg="http://schemas.microsoft.com/office/drawing/2016/SVG/main" r:embed="rId9"/>
                </a:ext>
              </a:extLst>
            </a:blip>
            <a:stretch>
              <a:fillRect/>
            </a:stretch>
          </p:blipFill>
          <p:spPr>
            <a:xfrm>
              <a:off x="4173093" y="6166475"/>
              <a:ext cx="613978" cy="329769"/>
            </a:xfrm>
            <a:prstGeom prst="rect">
              <a:avLst/>
            </a:prstGeom>
          </p:spPr>
        </p:pic>
        <p:pic>
          <p:nvPicPr>
            <p:cNvPr id="27" name="Picture 26" descr="A logo with a person in a circle&#10;&#10;AI-generated content may be incorrect.">
              <a:extLst>
                <a:ext uri="{FF2B5EF4-FFF2-40B4-BE49-F238E27FC236}">
                  <a16:creationId xmlns:a16="http://schemas.microsoft.com/office/drawing/2014/main" id="{94ADDF1B-9049-8DE1-87CB-9372965CC8E6}"/>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tretch>
              <a:fillRect/>
            </a:stretch>
          </p:blipFill>
          <p:spPr>
            <a:xfrm>
              <a:off x="3141879" y="6122334"/>
              <a:ext cx="864774" cy="399097"/>
            </a:xfrm>
            <a:prstGeom prst="rect">
              <a:avLst/>
            </a:prstGeom>
          </p:spPr>
        </p:pic>
        <p:grpSp>
          <p:nvGrpSpPr>
            <p:cNvPr id="28" name="Group 27">
              <a:extLst>
                <a:ext uri="{FF2B5EF4-FFF2-40B4-BE49-F238E27FC236}">
                  <a16:creationId xmlns:a16="http://schemas.microsoft.com/office/drawing/2014/main" id="{7FFF272F-C159-12BB-BDCB-8CBFB7452945}"/>
                </a:ext>
              </a:extLst>
            </p:cNvPr>
            <p:cNvGrpSpPr>
              <a:grpSpLocks noGrp="1" noUngrp="1" noRot="1" noMove="1" noResize="1"/>
            </p:cNvGrpSpPr>
            <p:nvPr userDrawn="1"/>
          </p:nvGrpSpPr>
          <p:grpSpPr>
            <a:xfrm>
              <a:off x="703585" y="6125710"/>
              <a:ext cx="1217054" cy="390843"/>
              <a:chOff x="718827" y="6121191"/>
              <a:chExt cx="1182385" cy="379710"/>
            </a:xfrm>
          </p:grpSpPr>
          <p:pic>
            <p:nvPicPr>
              <p:cNvPr id="30" name="Picture 29">
                <a:extLst>
                  <a:ext uri="{FF2B5EF4-FFF2-40B4-BE49-F238E27FC236}">
                    <a16:creationId xmlns:a16="http://schemas.microsoft.com/office/drawing/2014/main" id="{99A649C7-9B2F-C9EA-6906-B18FCD29EE42}"/>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r="75679" b="33000"/>
              <a:stretch/>
            </p:blipFill>
            <p:spPr>
              <a:xfrm>
                <a:off x="718827" y="6121191"/>
                <a:ext cx="217004" cy="282483"/>
              </a:xfrm>
              <a:prstGeom prst="rect">
                <a:avLst/>
              </a:prstGeom>
            </p:spPr>
          </p:pic>
          <p:pic>
            <p:nvPicPr>
              <p:cNvPr id="31" name="Picture 30">
                <a:extLst>
                  <a:ext uri="{FF2B5EF4-FFF2-40B4-BE49-F238E27FC236}">
                    <a16:creationId xmlns:a16="http://schemas.microsoft.com/office/drawing/2014/main" id="{8D305F43-ACCD-8912-CC82-3E640A2DAD6A}"/>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b="75018"/>
              <a:stretch/>
            </p:blipFill>
            <p:spPr>
              <a:xfrm>
                <a:off x="935832" y="6154724"/>
                <a:ext cx="573882" cy="91295"/>
              </a:xfrm>
              <a:prstGeom prst="rect">
                <a:avLst/>
              </a:prstGeom>
            </p:spPr>
          </p:pic>
          <p:pic>
            <p:nvPicPr>
              <p:cNvPr id="32" name="Picture 31">
                <a:extLst>
                  <a:ext uri="{FF2B5EF4-FFF2-40B4-BE49-F238E27FC236}">
                    <a16:creationId xmlns:a16="http://schemas.microsoft.com/office/drawing/2014/main" id="{672AB52D-0372-7339-60A3-477A651140A3}"/>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t="25266" b="49753"/>
              <a:stretch/>
            </p:blipFill>
            <p:spPr>
              <a:xfrm>
                <a:off x="935832" y="6246665"/>
                <a:ext cx="573882" cy="91295"/>
              </a:xfrm>
              <a:prstGeom prst="rect">
                <a:avLst/>
              </a:prstGeom>
            </p:spPr>
          </p:pic>
          <p:pic>
            <p:nvPicPr>
              <p:cNvPr id="33" name="Picture 32">
                <a:extLst>
                  <a:ext uri="{FF2B5EF4-FFF2-40B4-BE49-F238E27FC236}">
                    <a16:creationId xmlns:a16="http://schemas.microsoft.com/office/drawing/2014/main" id="{BE14E9B4-E49A-E9BF-4FAA-41ED3F3D7110}"/>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t="47897" b="35162"/>
              <a:stretch/>
            </p:blipFill>
            <p:spPr>
              <a:xfrm>
                <a:off x="935832" y="6325000"/>
                <a:ext cx="713892" cy="94073"/>
              </a:xfrm>
              <a:prstGeom prst="rect">
                <a:avLst/>
              </a:prstGeom>
            </p:spPr>
          </p:pic>
          <p:grpSp>
            <p:nvGrpSpPr>
              <p:cNvPr id="34" name="Group 33">
                <a:extLst>
                  <a:ext uri="{FF2B5EF4-FFF2-40B4-BE49-F238E27FC236}">
                    <a16:creationId xmlns:a16="http://schemas.microsoft.com/office/drawing/2014/main" id="{A38D76DF-E913-6A5E-C9F5-E05D2036B92B}"/>
                  </a:ext>
                </a:extLst>
              </p:cNvPr>
              <p:cNvGrpSpPr>
                <a:grpSpLocks noGrp="1" noUngrp="1" noRot="1" noMove="1" noResize="1"/>
              </p:cNvGrpSpPr>
              <p:nvPr userDrawn="1"/>
            </p:nvGrpSpPr>
            <p:grpSpPr>
              <a:xfrm>
                <a:off x="938212" y="6416294"/>
                <a:ext cx="963000" cy="84607"/>
                <a:chOff x="924012" y="6557116"/>
                <a:chExt cx="1099965" cy="96641"/>
              </a:xfrm>
            </p:grpSpPr>
            <p:pic>
              <p:nvPicPr>
                <p:cNvPr id="35" name="Picture 34">
                  <a:extLst>
                    <a:ext uri="{FF2B5EF4-FFF2-40B4-BE49-F238E27FC236}">
                      <a16:creationId xmlns:a16="http://schemas.microsoft.com/office/drawing/2014/main" id="{5E7192A6-BDCC-B765-BD5D-26ACDA70FC50}"/>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t="63401" b="15098"/>
                <a:stretch/>
              </p:blipFill>
              <p:spPr>
                <a:xfrm>
                  <a:off x="924012" y="6557116"/>
                  <a:ext cx="597521" cy="81809"/>
                </a:xfrm>
                <a:prstGeom prst="rect">
                  <a:avLst/>
                </a:prstGeom>
              </p:spPr>
            </p:pic>
            <p:pic>
              <p:nvPicPr>
                <p:cNvPr id="36" name="Picture 35">
                  <a:extLst>
                    <a:ext uri="{FF2B5EF4-FFF2-40B4-BE49-F238E27FC236}">
                      <a16:creationId xmlns:a16="http://schemas.microsoft.com/office/drawing/2014/main" id="{D8938EA2-D207-7682-D21B-E33F6FD583FA}"/>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l="25799" t="84903" b="-3743"/>
                <a:stretch/>
              </p:blipFill>
              <p:spPr>
                <a:xfrm>
                  <a:off x="1426456" y="6582074"/>
                  <a:ext cx="597521" cy="71683"/>
                </a:xfrm>
                <a:prstGeom prst="rect">
                  <a:avLst/>
                </a:prstGeom>
              </p:spPr>
            </p:pic>
          </p:grpSp>
        </p:grpSp>
        <p:pic>
          <p:nvPicPr>
            <p:cNvPr id="29" name="Picture 28" descr="A black background with text and colorful letters&#10;&#10;AI-generated content may be incorrect.">
              <a:extLst>
                <a:ext uri="{FF2B5EF4-FFF2-40B4-BE49-F238E27FC236}">
                  <a16:creationId xmlns:a16="http://schemas.microsoft.com/office/drawing/2014/main" id="{D6BF6F8F-96DD-2B5C-AE4F-083AE2C6D38B}"/>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tretch>
              <a:fillRect/>
            </a:stretch>
          </p:blipFill>
          <p:spPr>
            <a:xfrm>
              <a:off x="1902235" y="6166475"/>
              <a:ext cx="1073205" cy="339702"/>
            </a:xfrm>
            <a:prstGeom prst="rect">
              <a:avLst/>
            </a:prstGeom>
          </p:spPr>
        </p:pic>
      </p:grpSp>
    </p:spTree>
    <p:extLst>
      <p:ext uri="{BB962C8B-B14F-4D97-AF65-F5344CB8AC3E}">
        <p14:creationId xmlns:p14="http://schemas.microsoft.com/office/powerpoint/2010/main" val="983174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71715-3339-6098-2147-C84B689AAEC7}"/>
              </a:ext>
            </a:extLst>
          </p:cNvPr>
          <p:cNvSpPr>
            <a:spLocks noGrp="1"/>
          </p:cNvSpPr>
          <p:nvPr>
            <p:ph type="title"/>
          </p:nvPr>
        </p:nvSpPr>
        <p:spPr>
          <a:xfrm>
            <a:off x="616009" y="1204957"/>
            <a:ext cx="10515600" cy="1195342"/>
          </a:xfrm>
        </p:spPr>
        <p:txBody>
          <a:bodyPr anchor="b"/>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DBC02D2C-3ADF-C3ED-B46F-948279C9B1FD}"/>
              </a:ext>
            </a:extLst>
          </p:cNvPr>
          <p:cNvSpPr>
            <a:spLocks noGrp="1"/>
          </p:cNvSpPr>
          <p:nvPr>
            <p:ph idx="1"/>
          </p:nvPr>
        </p:nvSpPr>
        <p:spPr>
          <a:xfrm>
            <a:off x="616009" y="2400299"/>
            <a:ext cx="10515600" cy="42039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133337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7299-1651-F2A8-D838-DE3045046CCC}"/>
              </a:ext>
            </a:extLst>
          </p:cNvPr>
          <p:cNvSpPr>
            <a:spLocks noGrp="1"/>
          </p:cNvSpPr>
          <p:nvPr>
            <p:ph type="title"/>
          </p:nvPr>
        </p:nvSpPr>
        <p:spPr>
          <a:xfrm>
            <a:off x="616009" y="1709738"/>
            <a:ext cx="10515600" cy="2852737"/>
          </a:xfrm>
        </p:spPr>
        <p:txBody>
          <a:bodyPr anchor="b"/>
          <a:lstStyle>
            <a:lvl1pPr>
              <a:defRPr sz="6000"/>
            </a:lvl1pPr>
          </a:lstStyle>
          <a:p>
            <a:r>
              <a:rPr lang="en-US" dirty="0"/>
              <a:t>Click to edit Master title style</a:t>
            </a:r>
            <a:endParaRPr lang="pt-PT" dirty="0"/>
          </a:p>
        </p:txBody>
      </p:sp>
      <p:sp>
        <p:nvSpPr>
          <p:cNvPr id="3" name="Text Placeholder 2">
            <a:extLst>
              <a:ext uri="{FF2B5EF4-FFF2-40B4-BE49-F238E27FC236}">
                <a16:creationId xmlns:a16="http://schemas.microsoft.com/office/drawing/2014/main" id="{48092044-17AB-2EA3-0804-FC993B8C7E05}"/>
              </a:ext>
            </a:extLst>
          </p:cNvPr>
          <p:cNvSpPr>
            <a:spLocks noGrp="1"/>
          </p:cNvSpPr>
          <p:nvPr>
            <p:ph type="body" idx="1"/>
          </p:nvPr>
        </p:nvSpPr>
        <p:spPr>
          <a:xfrm>
            <a:off x="616009"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45543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76B6-6AD7-D446-2172-D604671AE4EC}"/>
              </a:ext>
            </a:extLst>
          </p:cNvPr>
          <p:cNvSpPr>
            <a:spLocks noGrp="1"/>
          </p:cNvSpPr>
          <p:nvPr>
            <p:ph type="title"/>
          </p:nvPr>
        </p:nvSpPr>
        <p:spPr>
          <a:xfrm>
            <a:off x="616009" y="1181100"/>
            <a:ext cx="10515600" cy="1052513"/>
          </a:xfrm>
        </p:spPr>
        <p:txBody>
          <a:bodyPr anchor="b"/>
          <a:lstStyle/>
          <a:p>
            <a:r>
              <a:rPr lang="en-US" dirty="0"/>
              <a:t>Click to edit Master title style</a:t>
            </a:r>
            <a:endParaRPr lang="pt-PT" dirty="0"/>
          </a:p>
        </p:txBody>
      </p:sp>
      <p:sp>
        <p:nvSpPr>
          <p:cNvPr id="3" name="Content Placeholder 2">
            <a:extLst>
              <a:ext uri="{FF2B5EF4-FFF2-40B4-BE49-F238E27FC236}">
                <a16:creationId xmlns:a16="http://schemas.microsoft.com/office/drawing/2014/main" id="{97FD95BA-8452-5FE1-55F0-0A19E92306D5}"/>
              </a:ext>
            </a:extLst>
          </p:cNvPr>
          <p:cNvSpPr>
            <a:spLocks noGrp="1"/>
          </p:cNvSpPr>
          <p:nvPr>
            <p:ph sz="half" idx="1"/>
          </p:nvPr>
        </p:nvSpPr>
        <p:spPr>
          <a:xfrm>
            <a:off x="616009" y="2368550"/>
            <a:ext cx="5181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88266E45-E680-E102-C16B-6B90C739A166}"/>
              </a:ext>
            </a:extLst>
          </p:cNvPr>
          <p:cNvSpPr>
            <a:spLocks noGrp="1"/>
          </p:cNvSpPr>
          <p:nvPr>
            <p:ph sz="half" idx="2"/>
          </p:nvPr>
        </p:nvSpPr>
        <p:spPr>
          <a:xfrm>
            <a:off x="5950009" y="2368550"/>
            <a:ext cx="5181600" cy="406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263259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E41E-3D4E-0028-688F-1033207D0957}"/>
              </a:ext>
            </a:extLst>
          </p:cNvPr>
          <p:cNvSpPr>
            <a:spLocks noGrp="1"/>
          </p:cNvSpPr>
          <p:nvPr>
            <p:ph type="title"/>
          </p:nvPr>
        </p:nvSpPr>
        <p:spPr>
          <a:xfrm>
            <a:off x="616009" y="1182687"/>
            <a:ext cx="10515600" cy="1022351"/>
          </a:xfrm>
        </p:spPr>
        <p:txBody>
          <a:bodyPr anchor="b"/>
          <a:lstStyle/>
          <a:p>
            <a:r>
              <a:rPr lang="en-US" dirty="0"/>
              <a:t>Click to edit Master title style</a:t>
            </a:r>
            <a:endParaRPr lang="pt-PT" dirty="0"/>
          </a:p>
        </p:txBody>
      </p:sp>
      <p:sp>
        <p:nvSpPr>
          <p:cNvPr id="3" name="Text Placeholder 2">
            <a:extLst>
              <a:ext uri="{FF2B5EF4-FFF2-40B4-BE49-F238E27FC236}">
                <a16:creationId xmlns:a16="http://schemas.microsoft.com/office/drawing/2014/main" id="{DCD41DE1-D213-D832-FA65-321A0C5BF05F}"/>
              </a:ext>
            </a:extLst>
          </p:cNvPr>
          <p:cNvSpPr>
            <a:spLocks noGrp="1"/>
          </p:cNvSpPr>
          <p:nvPr>
            <p:ph type="body" idx="1"/>
          </p:nvPr>
        </p:nvSpPr>
        <p:spPr>
          <a:xfrm>
            <a:off x="616009" y="2352675"/>
            <a:ext cx="5157787" cy="666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5777-C60E-E06B-5A3C-F01C320300EA}"/>
              </a:ext>
            </a:extLst>
          </p:cNvPr>
          <p:cNvSpPr>
            <a:spLocks noGrp="1"/>
          </p:cNvSpPr>
          <p:nvPr>
            <p:ph sz="half" idx="2"/>
          </p:nvPr>
        </p:nvSpPr>
        <p:spPr>
          <a:xfrm>
            <a:off x="616009" y="3167062"/>
            <a:ext cx="5157787" cy="341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BE9A0862-3F32-AA5C-E5BD-2C5121D22DD7}"/>
              </a:ext>
            </a:extLst>
          </p:cNvPr>
          <p:cNvSpPr>
            <a:spLocks noGrp="1"/>
          </p:cNvSpPr>
          <p:nvPr>
            <p:ph type="body" sz="quarter" idx="3"/>
          </p:nvPr>
        </p:nvSpPr>
        <p:spPr>
          <a:xfrm>
            <a:off x="5948421" y="2352675"/>
            <a:ext cx="5183188" cy="6667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90F196-1234-583E-6BFD-D04AC3C68A89}"/>
              </a:ext>
            </a:extLst>
          </p:cNvPr>
          <p:cNvSpPr>
            <a:spLocks noGrp="1"/>
          </p:cNvSpPr>
          <p:nvPr>
            <p:ph sz="quarter" idx="4"/>
          </p:nvPr>
        </p:nvSpPr>
        <p:spPr>
          <a:xfrm>
            <a:off x="5948421" y="3167062"/>
            <a:ext cx="5183188" cy="34147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pt-PT" dirty="0"/>
          </a:p>
        </p:txBody>
      </p:sp>
    </p:spTree>
    <p:extLst>
      <p:ext uri="{BB962C8B-B14F-4D97-AF65-F5344CB8AC3E}">
        <p14:creationId xmlns:p14="http://schemas.microsoft.com/office/powerpoint/2010/main" val="3388682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22915-472F-26E5-27E5-54B02722607C}"/>
              </a:ext>
            </a:extLst>
          </p:cNvPr>
          <p:cNvSpPr>
            <a:spLocks noGrp="1"/>
          </p:cNvSpPr>
          <p:nvPr>
            <p:ph type="title"/>
          </p:nvPr>
        </p:nvSpPr>
        <p:spPr>
          <a:xfrm>
            <a:off x="616009" y="1441895"/>
            <a:ext cx="10515600" cy="1325563"/>
          </a:xfrm>
        </p:spPr>
        <p:txBody>
          <a:bodyPr/>
          <a:lstStyle/>
          <a:p>
            <a:r>
              <a:rPr lang="en-US" dirty="0"/>
              <a:t>Click to edit Master title style</a:t>
            </a:r>
            <a:endParaRPr lang="pt-PT" dirty="0"/>
          </a:p>
        </p:txBody>
      </p:sp>
    </p:spTree>
    <p:extLst>
      <p:ext uri="{BB962C8B-B14F-4D97-AF65-F5344CB8AC3E}">
        <p14:creationId xmlns:p14="http://schemas.microsoft.com/office/powerpoint/2010/main" val="62177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427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up of a sign&#10;&#10;AI-generated content may be incorrect.">
            <a:extLst>
              <a:ext uri="{FF2B5EF4-FFF2-40B4-BE49-F238E27FC236}">
                <a16:creationId xmlns:a16="http://schemas.microsoft.com/office/drawing/2014/main" id="{529D0ED6-F44A-FC1B-5F1C-44DA8D456B67}"/>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Title Placeholder 1">
            <a:extLst>
              <a:ext uri="{FF2B5EF4-FFF2-40B4-BE49-F238E27FC236}">
                <a16:creationId xmlns:a16="http://schemas.microsoft.com/office/drawing/2014/main" id="{280F0A6D-2057-5C4F-245D-F7626A6FC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66080AFF-84EE-99B9-ECF6-F6B325F5F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182608845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up of a sign&#10;&#10;AI-generated content may be incorrect.">
            <a:extLst>
              <a:ext uri="{FF2B5EF4-FFF2-40B4-BE49-F238E27FC236}">
                <a16:creationId xmlns:a16="http://schemas.microsoft.com/office/drawing/2014/main" id="{5165FFB9-58BB-DC3C-5C6B-17E2089BEB56}"/>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Title Placeholder 1">
            <a:extLst>
              <a:ext uri="{FF2B5EF4-FFF2-40B4-BE49-F238E27FC236}">
                <a16:creationId xmlns:a16="http://schemas.microsoft.com/office/drawing/2014/main" id="{280F0A6D-2057-5C4F-245D-F7626A6FCD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66080AFF-84EE-99B9-ECF6-F6B325F5F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Tree>
    <p:extLst>
      <p:ext uri="{BB962C8B-B14F-4D97-AF65-F5344CB8AC3E}">
        <p14:creationId xmlns:p14="http://schemas.microsoft.com/office/powerpoint/2010/main" val="49544287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8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hyperlink" Target="https://www.dge.mec.pt/sites/default/files/Curriculo/Aprendizagens_Essenciais/cidadania-desenvolvimento.pdf" TargetMode="External"/><Relationship Id="rId5" Type="http://schemas.openxmlformats.org/officeDocument/2006/relationships/hyperlink" Target="https://www.dge.mec.pt/sites/default/files/Curriculo/enec-2025.pdf" TargetMode="External"/><Relationship Id="rId4" Type="http://schemas.openxmlformats.org/officeDocument/2006/relationships/image" Target="../media/image20.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0.xml"/><Relationship Id="rId1" Type="http://schemas.openxmlformats.org/officeDocument/2006/relationships/video" Target="https://www.youtube.com/embed/4KXJamQ9-Dc?feature=oembed" TargetMode="External"/><Relationship Id="rId4" Type="http://schemas.openxmlformats.org/officeDocument/2006/relationships/hyperlink" Target="https://youtu.be/4KXJamQ9-Dc?si=L0UDdrvPe8mwahFc"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20.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elearning.todoscontam.pt/" TargetMode="External"/><Relationship Id="rId5" Type="http://schemas.openxmlformats.org/officeDocument/2006/relationships/hyperlink" Target="https://www.todoscontam.pt/" TargetMode="Externa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hyperlink" Target="https://www.todoscontam.pt/pt-pt/caderno-de-educacao-financeira-4" TargetMode="External"/><Relationship Id="rId4" Type="http://schemas.openxmlformats.org/officeDocument/2006/relationships/image" Target="../media/image82.png"/><Relationship Id="rId9" Type="http://schemas.openxmlformats.org/officeDocument/2006/relationships/image" Target="../media/image8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93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166D-8AD9-B8A0-1274-02DAE4219FAA}"/>
            </a:ext>
          </a:extLst>
        </p:cNvPr>
        <p:cNvGrpSpPr/>
        <p:nvPr/>
      </p:nvGrpSpPr>
      <p:grpSpPr>
        <a:xfrm>
          <a:off x="0" y="0"/>
          <a:ext cx="0" cy="0"/>
          <a:chOff x="0" y="0"/>
          <a:chExt cx="0" cy="0"/>
        </a:xfrm>
      </p:grpSpPr>
      <p:sp>
        <p:nvSpPr>
          <p:cNvPr id="2" name="Content Placeholder 5">
            <a:extLst>
              <a:ext uri="{FF2B5EF4-FFF2-40B4-BE49-F238E27FC236}">
                <a16:creationId xmlns:a16="http://schemas.microsoft.com/office/drawing/2014/main" id="{1E8A2EFA-6D96-8E8F-1434-58FE40E05A7D}"/>
              </a:ext>
            </a:extLst>
          </p:cNvPr>
          <p:cNvSpPr txBox="1">
            <a:spLocks/>
          </p:cNvSpPr>
          <p:nvPr/>
        </p:nvSpPr>
        <p:spPr>
          <a:xfrm>
            <a:off x="736057" y="1337846"/>
            <a:ext cx="10515600" cy="446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b="1" dirty="0"/>
              <a:t>ESTRATÉGIAS DE POUPANÇA</a:t>
            </a:r>
          </a:p>
        </p:txBody>
      </p:sp>
      <p:sp>
        <p:nvSpPr>
          <p:cNvPr id="6" name="TextBox 5">
            <a:extLst>
              <a:ext uri="{FF2B5EF4-FFF2-40B4-BE49-F238E27FC236}">
                <a16:creationId xmlns:a16="http://schemas.microsoft.com/office/drawing/2014/main" id="{85D1E356-6000-1448-8CE2-156090FCA6C2}"/>
              </a:ext>
            </a:extLst>
          </p:cNvPr>
          <p:cNvSpPr txBox="1"/>
          <p:nvPr/>
        </p:nvSpPr>
        <p:spPr>
          <a:xfrm>
            <a:off x="1117057" y="2478084"/>
            <a:ext cx="10134600" cy="844205"/>
          </a:xfrm>
          <a:prstGeom prst="rect">
            <a:avLst/>
          </a:prstGeom>
          <a:noFill/>
        </p:spPr>
        <p:txBody>
          <a:bodyPr wrap="square">
            <a:spAutoFit/>
          </a:bodyPr>
          <a:lstStyle/>
          <a:p>
            <a:pPr marL="457200" marR="0" lvl="1" indent="0" algn="l" defTabSz="914400" rtl="0" eaLnBrk="1" fontAlgn="auto" latinLnBrk="0" hangingPunct="1">
              <a:lnSpc>
                <a:spcPct val="114000"/>
              </a:lnSpc>
              <a:spcBef>
                <a:spcPts val="1000"/>
              </a:spcBef>
              <a:spcAft>
                <a:spcPts val="1000"/>
              </a:spcAft>
              <a:buClrTx/>
              <a:buSzTx/>
              <a:buFontTx/>
              <a:buNone/>
              <a:tabLst/>
              <a:defRPr/>
            </a:pPr>
            <a:r>
              <a:rPr kumimoji="0" lang="pt-PT" sz="2400" b="1" i="0" u="none" strike="noStrike" kern="1200" cap="none" spc="0" normalizeH="0" baseline="0" noProof="0" dirty="0">
                <a:ln>
                  <a:noFill/>
                </a:ln>
                <a:solidFill>
                  <a:srgbClr val="2A77C4"/>
                </a:solidFill>
                <a:effectLst/>
                <a:uLnTx/>
                <a:uFillTx/>
                <a:ea typeface="+mn-ea"/>
                <a:cs typeface="+mn-cs"/>
              </a:rPr>
              <a:t>Definir objetivos para a poupança: </a:t>
            </a:r>
            <a:r>
              <a:rPr kumimoji="0" lang="pt-PT" sz="2000" b="0" i="0" u="none" strike="noStrike" kern="1200" cap="none" spc="0" normalizeH="0" baseline="0" noProof="0" dirty="0">
                <a:ln>
                  <a:noFill/>
                </a:ln>
                <a:solidFill>
                  <a:prstClr val="black"/>
                </a:solidFill>
                <a:effectLst/>
                <a:uLnTx/>
                <a:uFillTx/>
                <a:ea typeface="+mn-ea"/>
                <a:cs typeface="+mn-cs"/>
              </a:rPr>
              <a:t>saber </a:t>
            </a:r>
            <a:r>
              <a:rPr kumimoji="0" lang="pt-PT" sz="2000" b="1" i="0" u="none" strike="noStrike" kern="1200" cap="none" spc="0" normalizeH="0" baseline="0" noProof="0" dirty="0">
                <a:ln>
                  <a:noFill/>
                </a:ln>
                <a:solidFill>
                  <a:prstClr val="black"/>
                </a:solidFill>
                <a:effectLst/>
                <a:uLnTx/>
                <a:uFillTx/>
                <a:ea typeface="+mn-ea"/>
                <a:cs typeface="+mn-cs"/>
              </a:rPr>
              <a:t>aquilo que queremos </a:t>
            </a:r>
            <a:r>
              <a:rPr kumimoji="0" lang="pt-PT" sz="2000" b="0" i="0" u="none" strike="noStrike" kern="1200" cap="none" spc="0" normalizeH="0" baseline="0" noProof="0" dirty="0">
                <a:ln>
                  <a:noFill/>
                </a:ln>
                <a:solidFill>
                  <a:prstClr val="black"/>
                </a:solidFill>
                <a:effectLst/>
                <a:uLnTx/>
                <a:uFillTx/>
                <a:ea typeface="+mn-ea"/>
                <a:cs typeface="+mn-cs"/>
              </a:rPr>
              <a:t>comprar/ter (ou guardar para algo inesperado).</a:t>
            </a:r>
            <a:endParaRPr kumimoji="0" lang="pt-PT" sz="500" b="1" u="none" strike="noStrike" kern="1200" cap="none" spc="0" normalizeH="0" baseline="0" noProof="0" dirty="0">
              <a:ln>
                <a:noFill/>
              </a:ln>
              <a:solidFill>
                <a:srgbClr val="F7941E"/>
              </a:solidFill>
              <a:effectLst/>
              <a:uLnTx/>
              <a:uFillTx/>
              <a:ea typeface="+mn-ea"/>
              <a:cs typeface="+mn-cs"/>
            </a:endParaRPr>
          </a:p>
        </p:txBody>
      </p:sp>
      <p:pic>
        <p:nvPicPr>
          <p:cNvPr id="8" name="Graphic 7" descr="Badge with solid fill">
            <a:extLst>
              <a:ext uri="{FF2B5EF4-FFF2-40B4-BE49-F238E27FC236}">
                <a16:creationId xmlns:a16="http://schemas.microsoft.com/office/drawing/2014/main" id="{F1BB2C3D-0A72-39D0-58FA-B2ECAC16F60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04391" y="2387996"/>
            <a:ext cx="741648" cy="741648"/>
          </a:xfrm>
          <a:prstGeom prst="rect">
            <a:avLst/>
          </a:prstGeom>
        </p:spPr>
      </p:pic>
      <p:sp>
        <p:nvSpPr>
          <p:cNvPr id="9" name="TextBox 8">
            <a:extLst>
              <a:ext uri="{FF2B5EF4-FFF2-40B4-BE49-F238E27FC236}">
                <a16:creationId xmlns:a16="http://schemas.microsoft.com/office/drawing/2014/main" id="{13F4294A-E731-0D52-3316-8198349363BC}"/>
              </a:ext>
            </a:extLst>
          </p:cNvPr>
          <p:cNvSpPr txBox="1"/>
          <p:nvPr/>
        </p:nvSpPr>
        <p:spPr>
          <a:xfrm>
            <a:off x="1117057" y="3681490"/>
            <a:ext cx="9753714" cy="844205"/>
          </a:xfrm>
          <a:prstGeom prst="rect">
            <a:avLst/>
          </a:prstGeom>
          <a:noFill/>
        </p:spPr>
        <p:txBody>
          <a:bodyPr wrap="square">
            <a:spAutoFit/>
          </a:bodyPr>
          <a:lstStyle/>
          <a:p>
            <a:pPr lvl="1">
              <a:lnSpc>
                <a:spcPct val="114000"/>
              </a:lnSpc>
              <a:spcBef>
                <a:spcPts val="1000"/>
              </a:spcBef>
              <a:spcAft>
                <a:spcPts val="1000"/>
              </a:spcAft>
              <a:defRPr/>
            </a:pPr>
            <a:r>
              <a:rPr lang="pt-PT" sz="2400" b="1" dirty="0">
                <a:solidFill>
                  <a:srgbClr val="2A77C4"/>
                </a:solidFill>
              </a:rPr>
              <a:t>Definir o prazo para alcançar os nossos objetivos </a:t>
            </a:r>
            <a:r>
              <a:rPr lang="pt-PT" sz="2000" dirty="0"/>
              <a:t>(ex.: 3 meses, 6 meses ou 2 anos).</a:t>
            </a:r>
          </a:p>
        </p:txBody>
      </p:sp>
      <p:pic>
        <p:nvPicPr>
          <p:cNvPr id="10" name="Graphic 9" descr="Badge 3 with solid fill">
            <a:extLst>
              <a:ext uri="{FF2B5EF4-FFF2-40B4-BE49-F238E27FC236}">
                <a16:creationId xmlns:a16="http://schemas.microsoft.com/office/drawing/2014/main" id="{FD790A72-F2B9-58A0-35BB-332F46A092F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04391" y="3555762"/>
            <a:ext cx="741648" cy="741648"/>
          </a:xfrm>
          <a:prstGeom prst="rect">
            <a:avLst/>
          </a:prstGeom>
        </p:spPr>
      </p:pic>
      <p:pic>
        <p:nvPicPr>
          <p:cNvPr id="11" name="Graphic 10" descr="Badge 4 with solid fill">
            <a:extLst>
              <a:ext uri="{FF2B5EF4-FFF2-40B4-BE49-F238E27FC236}">
                <a16:creationId xmlns:a16="http://schemas.microsoft.com/office/drawing/2014/main" id="{70292268-6BD3-C524-96CC-2270E943E41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04391" y="4761996"/>
            <a:ext cx="741648" cy="741648"/>
          </a:xfrm>
          <a:prstGeom prst="rect">
            <a:avLst/>
          </a:prstGeom>
        </p:spPr>
      </p:pic>
      <p:sp>
        <p:nvSpPr>
          <p:cNvPr id="12" name="TextBox 11">
            <a:extLst>
              <a:ext uri="{FF2B5EF4-FFF2-40B4-BE49-F238E27FC236}">
                <a16:creationId xmlns:a16="http://schemas.microsoft.com/office/drawing/2014/main" id="{A1F1809D-A638-32D0-A915-C86E241ED24F}"/>
              </a:ext>
            </a:extLst>
          </p:cNvPr>
          <p:cNvSpPr txBox="1"/>
          <p:nvPr/>
        </p:nvSpPr>
        <p:spPr>
          <a:xfrm>
            <a:off x="1117057" y="4814268"/>
            <a:ext cx="10134600" cy="1185774"/>
          </a:xfrm>
          <a:prstGeom prst="rect">
            <a:avLst/>
          </a:prstGeom>
          <a:noFill/>
        </p:spPr>
        <p:txBody>
          <a:bodyPr wrap="square">
            <a:spAutoFit/>
          </a:bodyPr>
          <a:lstStyle/>
          <a:p>
            <a:pPr marL="457200" marR="0" lvl="1" indent="0" algn="l" defTabSz="914400" rtl="0" eaLnBrk="1" fontAlgn="auto" latinLnBrk="0" hangingPunct="1">
              <a:lnSpc>
                <a:spcPct val="114000"/>
              </a:lnSpc>
              <a:spcBef>
                <a:spcPts val="1000"/>
              </a:spcBef>
              <a:spcAft>
                <a:spcPts val="1000"/>
              </a:spcAft>
              <a:buClrTx/>
              <a:buSzTx/>
              <a:buFontTx/>
              <a:buNone/>
              <a:tabLst/>
              <a:defRPr/>
            </a:pPr>
            <a:r>
              <a:rPr kumimoji="0" lang="pt-PT" sz="2400" b="1" i="0" u="none" strike="noStrike" kern="1200" cap="none" spc="0" normalizeH="0" baseline="0" noProof="0" dirty="0">
                <a:ln>
                  <a:noFill/>
                </a:ln>
                <a:solidFill>
                  <a:srgbClr val="2A77C4"/>
                </a:solidFill>
                <a:effectLst/>
                <a:uLnTx/>
                <a:uFillTx/>
                <a:ea typeface="+mn-ea"/>
                <a:cs typeface="+mn-cs"/>
              </a:rPr>
              <a:t>Adotar hábitos de poupança regular: </a:t>
            </a:r>
            <a:r>
              <a:rPr kumimoji="0" lang="pt-PT" sz="2000" b="0" i="0" u="none" strike="noStrike" kern="1200" cap="none" spc="0" normalizeH="0" baseline="0" noProof="0" dirty="0">
                <a:ln>
                  <a:noFill/>
                </a:ln>
                <a:solidFill>
                  <a:prstClr val="black"/>
                </a:solidFill>
                <a:effectLst/>
                <a:uLnTx/>
                <a:uFillTx/>
                <a:ea typeface="+mn-ea"/>
                <a:cs typeface="+mn-cs"/>
              </a:rPr>
              <a:t>considerar </a:t>
            </a:r>
            <a:r>
              <a:rPr lang="pt-PT" sz="2000" dirty="0">
                <a:solidFill>
                  <a:prstClr val="black"/>
                </a:solidFill>
              </a:rPr>
              <a:t>o nosso objetivo de poupança c</a:t>
            </a:r>
            <a:r>
              <a:rPr kumimoji="0" lang="pt-PT" sz="2000" b="0" i="0" u="none" strike="noStrike" kern="1200" cap="none" spc="0" normalizeH="0" baseline="0" noProof="0" dirty="0" err="1">
                <a:ln>
                  <a:noFill/>
                </a:ln>
                <a:solidFill>
                  <a:prstClr val="black"/>
                </a:solidFill>
                <a:effectLst/>
                <a:uLnTx/>
                <a:uFillTx/>
                <a:ea typeface="+mn-ea"/>
                <a:cs typeface="+mn-cs"/>
              </a:rPr>
              <a:t>omo</a:t>
            </a:r>
            <a:r>
              <a:rPr kumimoji="0" lang="pt-PT" sz="2000" b="0" i="0" u="none" strike="noStrike" kern="1200" cap="none" spc="0" normalizeH="0" baseline="0" noProof="0" dirty="0">
                <a:ln>
                  <a:noFill/>
                </a:ln>
                <a:solidFill>
                  <a:prstClr val="black"/>
                </a:solidFill>
                <a:effectLst/>
                <a:uLnTx/>
                <a:uFillTx/>
                <a:ea typeface="+mn-ea"/>
                <a:cs typeface="+mn-cs"/>
              </a:rPr>
              <a:t> se tratasse de uma “despesa fixa”, que deve ser realizada todos os meses.</a:t>
            </a:r>
          </a:p>
        </p:txBody>
      </p:sp>
    </p:spTree>
    <p:extLst>
      <p:ext uri="{BB962C8B-B14F-4D97-AF65-F5344CB8AC3E}">
        <p14:creationId xmlns:p14="http://schemas.microsoft.com/office/powerpoint/2010/main" val="320259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0348D-D9AE-AB1A-BFA7-4381D6057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3BB240-EABB-4322-313E-E9C7360E6004}"/>
              </a:ext>
            </a:extLst>
          </p:cNvPr>
          <p:cNvSpPr>
            <a:spLocks noGrp="1"/>
          </p:cNvSpPr>
          <p:nvPr>
            <p:ph type="title"/>
          </p:nvPr>
        </p:nvSpPr>
        <p:spPr>
          <a:xfrm>
            <a:off x="616009" y="1030484"/>
            <a:ext cx="8027248" cy="831851"/>
          </a:xfrm>
        </p:spPr>
        <p:txBody>
          <a:bodyPr>
            <a:normAutofit fontScale="90000"/>
          </a:bodyPr>
          <a:lstStyle/>
          <a:p>
            <a:r>
              <a:rPr lang="pt-PT" sz="2800" b="1" dirty="0"/>
              <a:t>PORQUE É IMPORTANTE APLICAR A POUPANÇA?</a:t>
            </a:r>
          </a:p>
        </p:txBody>
      </p:sp>
      <p:pic>
        <p:nvPicPr>
          <p:cNvPr id="8" name="Picture 6" descr="Preço elevado da inflação e crescimento das vendas de alimentos. saco de  papel com seta para cima. crescimento do preço dos alimentos no mercado |  Vetor Premium">
            <a:extLst>
              <a:ext uri="{FF2B5EF4-FFF2-40B4-BE49-F238E27FC236}">
                <a16:creationId xmlns:a16="http://schemas.microsoft.com/office/drawing/2014/main" id="{F2D4B2DC-ABFB-3F58-32C8-9E77F0185C7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54" t="12833" r="22854" b="14089"/>
          <a:stretch/>
        </p:blipFill>
        <p:spPr bwMode="auto">
          <a:xfrm>
            <a:off x="8545291" y="1969694"/>
            <a:ext cx="2929473" cy="38578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56A87A-B7C4-042C-EE49-60CF790C1B5B}"/>
              </a:ext>
            </a:extLst>
          </p:cNvPr>
          <p:cNvSpPr txBox="1"/>
          <p:nvPr/>
        </p:nvSpPr>
        <p:spPr>
          <a:xfrm>
            <a:off x="616009" y="2167089"/>
            <a:ext cx="7765991" cy="1020921"/>
          </a:xfrm>
          <a:prstGeom prst="rect">
            <a:avLst/>
          </a:prstGeom>
          <a:noFill/>
        </p:spPr>
        <p:txBody>
          <a:bodyPr wrap="square">
            <a:spAutoFit/>
          </a:bodyPr>
          <a:lstStyle/>
          <a:p>
            <a:pPr>
              <a:lnSpc>
                <a:spcPct val="115000"/>
              </a:lnSpc>
              <a:spcAft>
                <a:spcPts val="1000"/>
              </a:spcAft>
            </a:pPr>
            <a:r>
              <a:rPr lang="pt-PT" dirty="0">
                <a:ea typeface="Aptos" panose="020B0004020202020204" pitchFamily="34" charset="0"/>
              </a:rPr>
              <a:t>É importante aplicar a poupança porque o </a:t>
            </a:r>
            <a:r>
              <a:rPr lang="pt-PT" b="1" dirty="0">
                <a:solidFill>
                  <a:srgbClr val="215F9A"/>
                </a:solidFill>
                <a:ea typeface="Aptos" panose="020B0004020202020204" pitchFamily="34" charset="0"/>
              </a:rPr>
              <a:t>dinheiro vai perdendo valor ao longo do tempo</a:t>
            </a:r>
            <a:r>
              <a:rPr lang="pt-PT" dirty="0">
                <a:ea typeface="Aptos" panose="020B0004020202020204" pitchFamily="34" charset="0"/>
              </a:rPr>
              <a:t>. Isto acontece porque os preços dos bens e serviços tendem a aumentar (devido à </a:t>
            </a:r>
            <a:r>
              <a:rPr lang="pt-PT" b="1" dirty="0">
                <a:solidFill>
                  <a:srgbClr val="215F9A"/>
                </a:solidFill>
                <a:ea typeface="Aptos" panose="020B0004020202020204" pitchFamily="34" charset="0"/>
              </a:rPr>
              <a:t>inflação</a:t>
            </a:r>
            <a:r>
              <a:rPr lang="pt-PT" dirty="0">
                <a:ea typeface="Aptos" panose="020B0004020202020204" pitchFamily="34" charset="0"/>
              </a:rPr>
              <a:t>), afetando o poder de compra. </a:t>
            </a:r>
          </a:p>
        </p:txBody>
      </p:sp>
      <p:sp>
        <p:nvSpPr>
          <p:cNvPr id="12" name="Title 2">
            <a:extLst>
              <a:ext uri="{FF2B5EF4-FFF2-40B4-BE49-F238E27FC236}">
                <a16:creationId xmlns:a16="http://schemas.microsoft.com/office/drawing/2014/main" id="{9D3C1865-733B-A2B4-4887-29CC0B6A8754}"/>
              </a:ext>
            </a:extLst>
          </p:cNvPr>
          <p:cNvSpPr txBox="1">
            <a:spLocks/>
          </p:cNvSpPr>
          <p:nvPr/>
        </p:nvSpPr>
        <p:spPr>
          <a:xfrm rot="10800000">
            <a:off x="717235" y="3798846"/>
            <a:ext cx="7442329" cy="902455"/>
          </a:xfrm>
          <a:prstGeom prst="rect">
            <a:avLst/>
          </a:prstGeom>
          <a:solidFill>
            <a:schemeClr val="tx2">
              <a:lumMod val="75000"/>
              <a:lumOff val="25000"/>
              <a:alpha val="12157"/>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t-PT" sz="1800" b="0" i="0" u="none" strike="noStrike" kern="1200" cap="none" spc="0" normalizeH="0" baseline="0" noProof="0" dirty="0">
              <a:ln>
                <a:noFill/>
              </a:ln>
              <a:solidFill>
                <a:prstClr val="black"/>
              </a:solidFill>
              <a:effectLst/>
              <a:uLnTx/>
              <a:uFillTx/>
              <a:latin typeface="+mn-lt"/>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90CDCFC5-979B-7E11-51ED-EA4790336B27}"/>
              </a:ext>
            </a:extLst>
          </p:cNvPr>
          <p:cNvCxnSpPr>
            <a:cxnSpLocks/>
          </p:cNvCxnSpPr>
          <p:nvPr/>
        </p:nvCxnSpPr>
        <p:spPr>
          <a:xfrm flipH="1" flipV="1">
            <a:off x="712157" y="3795377"/>
            <a:ext cx="5077" cy="902455"/>
          </a:xfrm>
          <a:prstGeom prst="line">
            <a:avLst/>
          </a:prstGeom>
          <a:solidFill>
            <a:schemeClr val="accent2">
              <a:alpha val="12157"/>
            </a:schemeClr>
          </a:solidFill>
          <a:ln w="50800" cap="flat" cmpd="sng" algn="ctr">
            <a:solidFill>
              <a:schemeClr val="tx2"/>
            </a:solidFill>
            <a:prstDash val="solid"/>
            <a:miter lim="800000"/>
          </a:ln>
          <a:effectLst/>
        </p:spPr>
      </p:cxnSp>
      <p:sp>
        <p:nvSpPr>
          <p:cNvPr id="14" name="TextBox 13">
            <a:extLst>
              <a:ext uri="{FF2B5EF4-FFF2-40B4-BE49-F238E27FC236}">
                <a16:creationId xmlns:a16="http://schemas.microsoft.com/office/drawing/2014/main" id="{0E7CB386-E549-CD23-FA8D-3CC5233CE7C5}"/>
              </a:ext>
            </a:extLst>
          </p:cNvPr>
          <p:cNvSpPr txBox="1"/>
          <p:nvPr/>
        </p:nvSpPr>
        <p:spPr>
          <a:xfrm>
            <a:off x="832151" y="3920433"/>
            <a:ext cx="7044385" cy="584775"/>
          </a:xfrm>
          <a:prstGeom prst="rect">
            <a:avLst/>
          </a:prstGeom>
          <a:noFill/>
        </p:spPr>
        <p:txBody>
          <a:bodyPr wrap="square" rtlCol="0">
            <a:spAutoFit/>
          </a:bodyPr>
          <a:lstStyle/>
          <a:p>
            <a:r>
              <a:rPr lang="pt-PT" sz="1600" dirty="0"/>
              <a:t>A inflação é a </a:t>
            </a:r>
            <a:r>
              <a:rPr lang="pt-PT" sz="1600" b="1" dirty="0"/>
              <a:t>subida generalizada e continuada dos preços </a:t>
            </a:r>
            <a:r>
              <a:rPr lang="pt-PT" sz="1600" dirty="0"/>
              <a:t>dos bens e serviços consumidos pelas famílias </a:t>
            </a:r>
          </a:p>
        </p:txBody>
      </p:sp>
      <p:sp>
        <p:nvSpPr>
          <p:cNvPr id="15" name="Title 5">
            <a:extLst>
              <a:ext uri="{FF2B5EF4-FFF2-40B4-BE49-F238E27FC236}">
                <a16:creationId xmlns:a16="http://schemas.microsoft.com/office/drawing/2014/main" id="{A7A5D22F-E766-3737-9A1E-69B9F0F303BA}"/>
              </a:ext>
            </a:extLst>
          </p:cNvPr>
          <p:cNvSpPr txBox="1">
            <a:spLocks/>
          </p:cNvSpPr>
          <p:nvPr/>
        </p:nvSpPr>
        <p:spPr>
          <a:xfrm>
            <a:off x="717236" y="3229513"/>
            <a:ext cx="10396800" cy="548083"/>
          </a:xfrm>
          <a:prstGeom prst="rect">
            <a:avLst/>
          </a:prstGeom>
        </p:spPr>
        <p:txBody>
          <a:bodyPr vert="horz" lIns="0" tIns="180000" rIns="0" bIns="180000" rtlCol="0" anchor="t" anchorCtr="0">
            <a:noAutofit/>
          </a:bodyPr>
          <a:lstStyle>
            <a:lvl1pPr algn="l" defTabSz="914400" rtl="0" eaLnBrk="1" latinLnBrk="0" hangingPunct="1">
              <a:lnSpc>
                <a:spcPct val="90000"/>
              </a:lnSpc>
              <a:spcBef>
                <a:spcPct val="0"/>
              </a:spcBef>
              <a:buNone/>
              <a:defRPr sz="2400" kern="1200" cap="all" spc="200" baseline="0">
                <a:solidFill>
                  <a:schemeClr val="tx2"/>
                </a:solidFill>
                <a:latin typeface="+mj-lt"/>
                <a:ea typeface="+mj-ea"/>
                <a:cs typeface="+mj-cs"/>
              </a:defRPr>
            </a:lvl1pPr>
          </a:lstStyle>
          <a:p>
            <a:r>
              <a:rPr lang="pt-PT" sz="1800" dirty="0">
                <a:solidFill>
                  <a:srgbClr val="215F9A"/>
                </a:solidFill>
                <a:latin typeface="+mn-lt"/>
              </a:rPr>
              <a:t>O que é a inflação?</a:t>
            </a:r>
          </a:p>
        </p:txBody>
      </p:sp>
      <p:sp>
        <p:nvSpPr>
          <p:cNvPr id="16" name="Title 5">
            <a:extLst>
              <a:ext uri="{FF2B5EF4-FFF2-40B4-BE49-F238E27FC236}">
                <a16:creationId xmlns:a16="http://schemas.microsoft.com/office/drawing/2014/main" id="{4F73158D-B24E-90E5-44C2-C62C64CFEF89}"/>
              </a:ext>
            </a:extLst>
          </p:cNvPr>
          <p:cNvSpPr txBox="1">
            <a:spLocks/>
          </p:cNvSpPr>
          <p:nvPr/>
        </p:nvSpPr>
        <p:spPr>
          <a:xfrm>
            <a:off x="717236" y="4825210"/>
            <a:ext cx="10396800" cy="548083"/>
          </a:xfrm>
          <a:prstGeom prst="rect">
            <a:avLst/>
          </a:prstGeom>
        </p:spPr>
        <p:txBody>
          <a:bodyPr vert="horz" lIns="0" tIns="180000" rIns="0" bIns="180000" rtlCol="0" anchor="t" anchorCtr="0">
            <a:noAutofit/>
          </a:bodyPr>
          <a:lstStyle>
            <a:lvl1pPr algn="l" defTabSz="914400" rtl="0" eaLnBrk="1" latinLnBrk="0" hangingPunct="1">
              <a:lnSpc>
                <a:spcPct val="90000"/>
              </a:lnSpc>
              <a:spcBef>
                <a:spcPct val="0"/>
              </a:spcBef>
              <a:buNone/>
              <a:defRPr sz="2400" kern="1200" cap="all" spc="200" baseline="0">
                <a:solidFill>
                  <a:schemeClr val="tx2"/>
                </a:solidFill>
                <a:latin typeface="+mj-lt"/>
                <a:ea typeface="+mj-ea"/>
                <a:cs typeface="+mj-cs"/>
              </a:defRPr>
            </a:lvl1pPr>
          </a:lstStyle>
          <a:p>
            <a:r>
              <a:rPr lang="pt-PT" sz="1800" dirty="0">
                <a:solidFill>
                  <a:srgbClr val="215F9A"/>
                </a:solidFill>
                <a:latin typeface="+mn-lt"/>
              </a:rPr>
              <a:t>O que é o poder de compra?</a:t>
            </a:r>
          </a:p>
        </p:txBody>
      </p:sp>
      <p:grpSp>
        <p:nvGrpSpPr>
          <p:cNvPr id="17" name="Group 16">
            <a:extLst>
              <a:ext uri="{FF2B5EF4-FFF2-40B4-BE49-F238E27FC236}">
                <a16:creationId xmlns:a16="http://schemas.microsoft.com/office/drawing/2014/main" id="{4D0867C3-C984-5F7B-6A03-310429D7F65D}"/>
              </a:ext>
            </a:extLst>
          </p:cNvPr>
          <p:cNvGrpSpPr/>
          <p:nvPr/>
        </p:nvGrpSpPr>
        <p:grpSpPr>
          <a:xfrm>
            <a:off x="722314" y="5497201"/>
            <a:ext cx="7432169" cy="900001"/>
            <a:chOff x="719999" y="1131691"/>
            <a:chExt cx="9733036" cy="900001"/>
          </a:xfrm>
        </p:grpSpPr>
        <p:grpSp>
          <p:nvGrpSpPr>
            <p:cNvPr id="18" name="Group 17">
              <a:extLst>
                <a:ext uri="{FF2B5EF4-FFF2-40B4-BE49-F238E27FC236}">
                  <a16:creationId xmlns:a16="http://schemas.microsoft.com/office/drawing/2014/main" id="{E61D9604-5FEE-8D9B-81C0-7587E72B4C87}"/>
                </a:ext>
              </a:extLst>
            </p:cNvPr>
            <p:cNvGrpSpPr/>
            <p:nvPr/>
          </p:nvGrpSpPr>
          <p:grpSpPr>
            <a:xfrm rot="10800000">
              <a:off x="719999" y="1131691"/>
              <a:ext cx="9733036" cy="900001"/>
              <a:chOff x="-2441765" y="4576537"/>
              <a:chExt cx="13933190" cy="1297057"/>
            </a:xfrm>
            <a:solidFill>
              <a:schemeClr val="accent5">
                <a:lumMod val="60000"/>
                <a:lumOff val="40000"/>
                <a:alpha val="12157"/>
              </a:schemeClr>
            </a:solidFill>
          </p:grpSpPr>
          <p:sp>
            <p:nvSpPr>
              <p:cNvPr id="20" name="Title 2">
                <a:extLst>
                  <a:ext uri="{FF2B5EF4-FFF2-40B4-BE49-F238E27FC236}">
                    <a16:creationId xmlns:a16="http://schemas.microsoft.com/office/drawing/2014/main" id="{02CD116E-9697-F5FD-0EF8-C3EC71DD90E7}"/>
                  </a:ext>
                </a:extLst>
              </p:cNvPr>
              <p:cNvSpPr txBox="1">
                <a:spLocks/>
              </p:cNvSpPr>
              <p:nvPr/>
            </p:nvSpPr>
            <p:spPr>
              <a:xfrm>
                <a:off x="-2441765" y="4576537"/>
                <a:ext cx="13933190" cy="1287870"/>
              </a:xfrm>
              <a:prstGeom prst="rect">
                <a:avLst/>
              </a:prstGeom>
              <a:solidFill>
                <a:schemeClr val="tx2">
                  <a:lumMod val="75000"/>
                  <a:lumOff val="25000"/>
                  <a:alpha val="12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t-PT" sz="1800" b="0" i="0" u="none" strike="noStrike" kern="1200" cap="none" spc="0" normalizeH="0" baseline="0" noProof="0" dirty="0">
                  <a:ln>
                    <a:solidFill>
                      <a:sysClr val="windowText" lastClr="000000"/>
                    </a:solidFill>
                  </a:ln>
                  <a:solidFill>
                    <a:prstClr val="black"/>
                  </a:solidFill>
                  <a:effectLst/>
                  <a:uLnTx/>
                  <a:uFillTx/>
                  <a:latin typeface="+mn-lt"/>
                  <a:ea typeface="Open Sans" panose="020B0606030504020204" pitchFamily="34" charset="0"/>
                  <a:cs typeface="Open Sans" panose="020B0606030504020204" pitchFamily="34" charset="0"/>
                </a:endParaRPr>
              </a:p>
            </p:txBody>
          </p:sp>
          <p:cxnSp>
            <p:nvCxnSpPr>
              <p:cNvPr id="21" name="Straight Connector 20">
                <a:extLst>
                  <a:ext uri="{FF2B5EF4-FFF2-40B4-BE49-F238E27FC236}">
                    <a16:creationId xmlns:a16="http://schemas.microsoft.com/office/drawing/2014/main" id="{D37DD84A-5E52-403F-9808-88B599D8E6EE}"/>
                  </a:ext>
                </a:extLst>
              </p:cNvPr>
              <p:cNvCxnSpPr>
                <a:cxnSpLocks/>
              </p:cNvCxnSpPr>
              <p:nvPr/>
            </p:nvCxnSpPr>
            <p:spPr>
              <a:xfrm>
                <a:off x="11483839" y="4585722"/>
                <a:ext cx="0" cy="1287872"/>
              </a:xfrm>
              <a:prstGeom prst="line">
                <a:avLst/>
              </a:prstGeom>
              <a:grpFill/>
              <a:ln w="50800" cap="flat" cmpd="sng" algn="ctr">
                <a:solidFill>
                  <a:schemeClr val="tx2"/>
                </a:solidFill>
                <a:prstDash val="solid"/>
                <a:miter lim="800000"/>
              </a:ln>
              <a:effectLst/>
            </p:spPr>
          </p:cxnSp>
        </p:grpSp>
        <p:sp>
          <p:nvSpPr>
            <p:cNvPr id="19" name="TextBox 18">
              <a:extLst>
                <a:ext uri="{FF2B5EF4-FFF2-40B4-BE49-F238E27FC236}">
                  <a16:creationId xmlns:a16="http://schemas.microsoft.com/office/drawing/2014/main" id="{BC8687A0-9AE5-6173-E279-C3787D47A457}"/>
                </a:ext>
              </a:extLst>
            </p:cNvPr>
            <p:cNvSpPr txBox="1"/>
            <p:nvPr/>
          </p:nvSpPr>
          <p:spPr>
            <a:xfrm>
              <a:off x="834918" y="1232955"/>
              <a:ext cx="9194603" cy="584775"/>
            </a:xfrm>
            <a:prstGeom prst="rect">
              <a:avLst/>
            </a:prstGeom>
            <a:noFill/>
          </p:spPr>
          <p:txBody>
            <a:bodyPr wrap="square">
              <a:spAutoFit/>
            </a:bodyPr>
            <a:lstStyle/>
            <a:p>
              <a:r>
                <a:rPr lang="pt-PT" sz="1600" dirty="0"/>
                <a:t>O poder de compra é a </a:t>
              </a:r>
              <a:r>
                <a:rPr lang="pt-PT" sz="1600" b="1" dirty="0"/>
                <a:t>quantidade de bens e serviços que se consegue comprar </a:t>
              </a:r>
              <a:r>
                <a:rPr lang="pt-PT" sz="1600" dirty="0"/>
                <a:t>com um determinado nível de rendimento</a:t>
              </a:r>
            </a:p>
          </p:txBody>
        </p:sp>
      </p:grpSp>
    </p:spTree>
    <p:extLst>
      <p:ext uri="{BB962C8B-B14F-4D97-AF65-F5344CB8AC3E}">
        <p14:creationId xmlns:p14="http://schemas.microsoft.com/office/powerpoint/2010/main" val="1467020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D93E-DE79-FFEC-4CB5-969BFBCCF748}"/>
              </a:ext>
            </a:extLst>
          </p:cNvPr>
          <p:cNvSpPr>
            <a:spLocks noGrp="1"/>
          </p:cNvSpPr>
          <p:nvPr>
            <p:ph type="title"/>
          </p:nvPr>
        </p:nvSpPr>
        <p:spPr>
          <a:xfrm>
            <a:off x="616009" y="1127578"/>
            <a:ext cx="6131263" cy="831851"/>
          </a:xfrm>
        </p:spPr>
        <p:txBody>
          <a:bodyPr>
            <a:normAutofit/>
          </a:bodyPr>
          <a:lstStyle/>
          <a:p>
            <a:r>
              <a:rPr lang="pt-PT" sz="2800" b="1" dirty="0"/>
              <a:t>PERFIL DE RISCO</a:t>
            </a:r>
          </a:p>
        </p:txBody>
      </p:sp>
      <p:sp>
        <p:nvSpPr>
          <p:cNvPr id="4" name="Text Placeholder 3">
            <a:extLst>
              <a:ext uri="{FF2B5EF4-FFF2-40B4-BE49-F238E27FC236}">
                <a16:creationId xmlns:a16="http://schemas.microsoft.com/office/drawing/2014/main" id="{9E21CBE6-CB65-3905-2F8B-57A9DEB2F06D}"/>
              </a:ext>
            </a:extLst>
          </p:cNvPr>
          <p:cNvSpPr>
            <a:spLocks noGrp="1"/>
          </p:cNvSpPr>
          <p:nvPr>
            <p:ph type="body" sz="half" idx="2"/>
          </p:nvPr>
        </p:nvSpPr>
        <p:spPr>
          <a:xfrm>
            <a:off x="616008" y="2394857"/>
            <a:ext cx="6131264" cy="3780517"/>
          </a:xfrm>
        </p:spPr>
        <p:txBody>
          <a:bodyPr>
            <a:normAutofit fontScale="85000" lnSpcReduction="20000"/>
          </a:bodyPr>
          <a:lstStyle/>
          <a:p>
            <a:pPr>
              <a:lnSpc>
                <a:spcPct val="120000"/>
              </a:lnSpc>
              <a:spcBef>
                <a:spcPts val="0"/>
              </a:spcBef>
            </a:pPr>
            <a:r>
              <a:rPr lang="pt-PT" sz="1900" dirty="0"/>
              <a:t>Antes de aplicar as poupanças num produto financeiro, devemos conhecer o nosso próprio perfil/características. </a:t>
            </a:r>
          </a:p>
          <a:p>
            <a:pPr>
              <a:lnSpc>
                <a:spcPct val="120000"/>
              </a:lnSpc>
              <a:spcBef>
                <a:spcPts val="0"/>
              </a:spcBef>
            </a:pPr>
            <a:endParaRPr lang="pt-PT" sz="1900" dirty="0"/>
          </a:p>
          <a:p>
            <a:pPr>
              <a:lnSpc>
                <a:spcPct val="120000"/>
              </a:lnSpc>
              <a:spcBef>
                <a:spcPts val="0"/>
              </a:spcBef>
            </a:pPr>
            <a:r>
              <a:rPr lang="pt-PT" sz="1900" dirty="0"/>
              <a:t>O teu </a:t>
            </a:r>
            <a:r>
              <a:rPr lang="pt-PT" sz="1900" b="1" dirty="0"/>
              <a:t>perfil </a:t>
            </a:r>
            <a:r>
              <a:rPr lang="pt-PT" sz="1900" dirty="0"/>
              <a:t>é definido por vários aspetos:</a:t>
            </a:r>
          </a:p>
          <a:p>
            <a:pPr>
              <a:lnSpc>
                <a:spcPct val="120000"/>
              </a:lnSpc>
              <a:spcBef>
                <a:spcPts val="0"/>
              </a:spcBef>
            </a:pPr>
            <a:endParaRPr lang="pt-PT" sz="1900" dirty="0"/>
          </a:p>
          <a:p>
            <a:pPr marL="742950" lvl="1" indent="-285750">
              <a:lnSpc>
                <a:spcPct val="120000"/>
              </a:lnSpc>
              <a:spcBef>
                <a:spcPts val="0"/>
              </a:spcBef>
              <a:buFont typeface="Arial" panose="020B0604020202020204" pitchFamily="34" charset="0"/>
              <a:buChar char="•"/>
            </a:pPr>
            <a:r>
              <a:rPr lang="pt-PT" sz="1900" dirty="0"/>
              <a:t>a tua situação financeira;</a:t>
            </a:r>
          </a:p>
          <a:p>
            <a:pPr marL="742950" lvl="1" indent="-285750">
              <a:lnSpc>
                <a:spcPct val="120000"/>
              </a:lnSpc>
              <a:spcBef>
                <a:spcPts val="0"/>
              </a:spcBef>
              <a:buFont typeface="Arial" panose="020B0604020202020204" pitchFamily="34" charset="0"/>
              <a:buChar char="•"/>
            </a:pPr>
            <a:r>
              <a:rPr lang="pt-PT" sz="1900" dirty="0"/>
              <a:t>os teus conhecimentos sobre os produtos financeiros existentes;</a:t>
            </a:r>
          </a:p>
          <a:p>
            <a:pPr marL="742950" lvl="1" indent="-285750">
              <a:lnSpc>
                <a:spcPct val="120000"/>
              </a:lnSpc>
              <a:spcBef>
                <a:spcPts val="0"/>
              </a:spcBef>
              <a:buFont typeface="Arial" panose="020B0604020202020204" pitchFamily="34" charset="0"/>
              <a:buChar char="•"/>
            </a:pPr>
            <a:r>
              <a:rPr lang="pt-PT" sz="1900" dirty="0"/>
              <a:t>os teus objetivos de poupança;</a:t>
            </a:r>
          </a:p>
          <a:p>
            <a:pPr marL="742950" lvl="1" indent="-285750">
              <a:lnSpc>
                <a:spcPct val="120000"/>
              </a:lnSpc>
              <a:spcBef>
                <a:spcPts val="0"/>
              </a:spcBef>
              <a:buFont typeface="Arial" panose="020B0604020202020204" pitchFamily="34" charset="0"/>
              <a:buChar char="•"/>
            </a:pPr>
            <a:r>
              <a:rPr lang="pt-PT" sz="1900" dirty="0"/>
              <a:t>o horizonte temporal das aplicações que pretendes fazer; </a:t>
            </a:r>
          </a:p>
          <a:p>
            <a:pPr marL="742950" lvl="1" indent="-285750">
              <a:lnSpc>
                <a:spcPct val="120000"/>
              </a:lnSpc>
              <a:spcBef>
                <a:spcPts val="0"/>
              </a:spcBef>
              <a:buFont typeface="Arial" panose="020B0604020202020204" pitchFamily="34" charset="0"/>
              <a:buChar char="•"/>
            </a:pPr>
            <a:r>
              <a:rPr lang="pt-PT" sz="1900" dirty="0"/>
              <a:t>a tua tolerância ao risco. </a:t>
            </a:r>
          </a:p>
          <a:p>
            <a:pPr>
              <a:lnSpc>
                <a:spcPct val="100000"/>
              </a:lnSpc>
              <a:spcBef>
                <a:spcPts val="0"/>
              </a:spcBef>
            </a:pPr>
            <a:endParaRPr lang="pt-PT" sz="1800" dirty="0"/>
          </a:p>
          <a:p>
            <a:pPr>
              <a:lnSpc>
                <a:spcPct val="120000"/>
              </a:lnSpc>
              <a:spcBef>
                <a:spcPts val="0"/>
              </a:spcBef>
            </a:pPr>
            <a:endParaRPr lang="pt-PT" b="1" dirty="0"/>
          </a:p>
          <a:p>
            <a:pPr lvl="1">
              <a:lnSpc>
                <a:spcPct val="120000"/>
              </a:lnSpc>
              <a:spcBef>
                <a:spcPts val="0"/>
              </a:spcBef>
            </a:pPr>
            <a:r>
              <a:rPr lang="pt-PT" sz="1800" b="1" dirty="0"/>
              <a:t>NEM TODAS AS APLICAÇÕES DE POUPANÇA</a:t>
            </a:r>
          </a:p>
          <a:p>
            <a:pPr lvl="1">
              <a:lnSpc>
                <a:spcPct val="120000"/>
              </a:lnSpc>
              <a:spcBef>
                <a:spcPts val="0"/>
              </a:spcBef>
            </a:pPr>
            <a:r>
              <a:rPr lang="pt-PT" sz="1800" b="1" dirty="0"/>
              <a:t>SÃO ADEQUADAS AO TEU PERFIL. </a:t>
            </a:r>
          </a:p>
          <a:p>
            <a:endParaRPr lang="pt-PT" dirty="0"/>
          </a:p>
        </p:txBody>
      </p:sp>
      <p:pic>
        <p:nvPicPr>
          <p:cNvPr id="5" name="Picture Placeholder 4" descr="A group of wooden blocks with words&#10;&#10;AI-generated content may be incorrect.">
            <a:extLst>
              <a:ext uri="{FF2B5EF4-FFF2-40B4-BE49-F238E27FC236}">
                <a16:creationId xmlns:a16="http://schemas.microsoft.com/office/drawing/2014/main" id="{F6BE2EBC-518D-17E7-4493-EA477E4862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1573" r="21573"/>
          <a:stretch>
            <a:fillRect/>
          </a:stretch>
        </p:blipFill>
        <p:spPr>
          <a:xfrm>
            <a:off x="6747272" y="1301749"/>
            <a:ext cx="4828719" cy="4873625"/>
          </a:xfrm>
          <a:prstGeom prst="rect">
            <a:avLst/>
          </a:prstGeom>
        </p:spPr>
      </p:pic>
      <p:pic>
        <p:nvPicPr>
          <p:cNvPr id="6" name="Picture 5" descr="A yellow arrow pointing to the left&#10;&#10;AI-generated content may be incorrect.">
            <a:extLst>
              <a:ext uri="{FF2B5EF4-FFF2-40B4-BE49-F238E27FC236}">
                <a16:creationId xmlns:a16="http://schemas.microsoft.com/office/drawing/2014/main" id="{CE17AF2D-FD01-BDE6-2178-72190C821CE8}"/>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rot="19514274">
            <a:off x="484034" y="4749771"/>
            <a:ext cx="674399" cy="674399"/>
          </a:xfrm>
          <a:prstGeom prst="rect">
            <a:avLst/>
          </a:prstGeom>
        </p:spPr>
      </p:pic>
    </p:spTree>
    <p:extLst>
      <p:ext uri="{BB962C8B-B14F-4D97-AF65-F5344CB8AC3E}">
        <p14:creationId xmlns:p14="http://schemas.microsoft.com/office/powerpoint/2010/main" val="3540010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7098996-E8ED-7BCA-29B9-E7FD2EB84DB5}"/>
              </a:ext>
            </a:extLst>
          </p:cNvPr>
          <p:cNvGrpSpPr/>
          <p:nvPr/>
        </p:nvGrpSpPr>
        <p:grpSpPr>
          <a:xfrm>
            <a:off x="8763857" y="5480665"/>
            <a:ext cx="2079455" cy="597881"/>
            <a:chOff x="1286182" y="9012082"/>
            <a:chExt cx="6728602" cy="2390158"/>
          </a:xfrm>
          <a:solidFill>
            <a:schemeClr val="accent1"/>
          </a:solidFill>
        </p:grpSpPr>
        <p:sp>
          <p:nvSpPr>
            <p:cNvPr id="44" name="Rounded Rectangle 17">
              <a:extLst>
                <a:ext uri="{FF2B5EF4-FFF2-40B4-BE49-F238E27FC236}">
                  <a16:creationId xmlns:a16="http://schemas.microsoft.com/office/drawing/2014/main" id="{9BEB7AC0-0CCB-947F-8B26-A429FC98F36E}"/>
                </a:ext>
              </a:extLst>
            </p:cNvPr>
            <p:cNvSpPr/>
            <p:nvPr/>
          </p:nvSpPr>
          <p:spPr>
            <a:xfrm>
              <a:off x="1286182" y="9012082"/>
              <a:ext cx="6728602" cy="2390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endParaRPr>
            </a:p>
          </p:txBody>
        </p:sp>
        <p:sp>
          <p:nvSpPr>
            <p:cNvPr id="45" name="TextBox 44">
              <a:extLst>
                <a:ext uri="{FF2B5EF4-FFF2-40B4-BE49-F238E27FC236}">
                  <a16:creationId xmlns:a16="http://schemas.microsoft.com/office/drawing/2014/main" id="{0BF43210-4542-C8A6-636F-72CC854BE202}"/>
                </a:ext>
              </a:extLst>
            </p:cNvPr>
            <p:cNvSpPr txBox="1"/>
            <p:nvPr/>
          </p:nvSpPr>
          <p:spPr>
            <a:xfrm>
              <a:off x="1714945" y="9590136"/>
              <a:ext cx="5813790" cy="1230405"/>
            </a:xfrm>
            <a:prstGeom prst="rect">
              <a:avLst/>
            </a:prstGeom>
            <a:grpFill/>
          </p:spPr>
          <p:txBody>
            <a:bodyPr wrap="square" rtlCol="0">
              <a:spAutoFit/>
            </a:bodyPr>
            <a:lstStyle/>
            <a:p>
              <a:pPr algn="ctr">
                <a:lnSpc>
                  <a:spcPct val="100000"/>
                </a:lnSpc>
              </a:pPr>
              <a:r>
                <a:rPr lang="pt-PT" sz="1400" b="1" spc="100">
                  <a:solidFill>
                    <a:srgbClr val="FFF9E6"/>
                  </a:solidFill>
                </a:rPr>
                <a:t>AGRESSIVO</a:t>
              </a:r>
            </a:p>
          </p:txBody>
        </p:sp>
      </p:grpSp>
      <p:grpSp>
        <p:nvGrpSpPr>
          <p:cNvPr id="46" name="Group 45">
            <a:extLst>
              <a:ext uri="{FF2B5EF4-FFF2-40B4-BE49-F238E27FC236}">
                <a16:creationId xmlns:a16="http://schemas.microsoft.com/office/drawing/2014/main" id="{F441002A-5D8E-794D-1125-04F5B626F5BE}"/>
              </a:ext>
            </a:extLst>
          </p:cNvPr>
          <p:cNvGrpSpPr/>
          <p:nvPr/>
        </p:nvGrpSpPr>
        <p:grpSpPr>
          <a:xfrm>
            <a:off x="1348688" y="5467725"/>
            <a:ext cx="2079454" cy="597881"/>
            <a:chOff x="1286182" y="9012082"/>
            <a:chExt cx="6728602" cy="2390158"/>
          </a:xfrm>
          <a:solidFill>
            <a:schemeClr val="accent2"/>
          </a:solidFill>
        </p:grpSpPr>
        <p:sp>
          <p:nvSpPr>
            <p:cNvPr id="47" name="Rounded Rectangle 17">
              <a:extLst>
                <a:ext uri="{FF2B5EF4-FFF2-40B4-BE49-F238E27FC236}">
                  <a16:creationId xmlns:a16="http://schemas.microsoft.com/office/drawing/2014/main" id="{79FFD6F8-050F-E936-D7F2-E46F47398AB5}"/>
                </a:ext>
              </a:extLst>
            </p:cNvPr>
            <p:cNvSpPr/>
            <p:nvPr/>
          </p:nvSpPr>
          <p:spPr>
            <a:xfrm>
              <a:off x="1286182" y="9012082"/>
              <a:ext cx="6728602" cy="2390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endParaRPr>
            </a:p>
          </p:txBody>
        </p:sp>
        <p:sp>
          <p:nvSpPr>
            <p:cNvPr id="48" name="TextBox 47">
              <a:extLst>
                <a:ext uri="{FF2B5EF4-FFF2-40B4-BE49-F238E27FC236}">
                  <a16:creationId xmlns:a16="http://schemas.microsoft.com/office/drawing/2014/main" id="{7F42939A-6F8A-5B4A-485C-065870EB1E37}"/>
                </a:ext>
              </a:extLst>
            </p:cNvPr>
            <p:cNvSpPr txBox="1"/>
            <p:nvPr/>
          </p:nvSpPr>
          <p:spPr>
            <a:xfrm>
              <a:off x="1743588" y="9544486"/>
              <a:ext cx="5813790" cy="1230405"/>
            </a:xfrm>
            <a:prstGeom prst="rect">
              <a:avLst/>
            </a:prstGeom>
            <a:grpFill/>
          </p:spPr>
          <p:txBody>
            <a:bodyPr wrap="square" rtlCol="0">
              <a:spAutoFit/>
            </a:bodyPr>
            <a:lstStyle/>
            <a:p>
              <a:pPr algn="ctr">
                <a:lnSpc>
                  <a:spcPct val="100000"/>
                </a:lnSpc>
              </a:pPr>
              <a:r>
                <a:rPr lang="pt-PT" sz="1400" b="1" spc="100" dirty="0">
                  <a:solidFill>
                    <a:srgbClr val="FFF9E6"/>
                  </a:solidFill>
                </a:rPr>
                <a:t>CONSERVADOR</a:t>
              </a:r>
            </a:p>
          </p:txBody>
        </p:sp>
      </p:grpSp>
      <p:grpSp>
        <p:nvGrpSpPr>
          <p:cNvPr id="49" name="Group 48">
            <a:extLst>
              <a:ext uri="{FF2B5EF4-FFF2-40B4-BE49-F238E27FC236}">
                <a16:creationId xmlns:a16="http://schemas.microsoft.com/office/drawing/2014/main" id="{103EDC75-5720-77E7-3532-AA6A9B8AD0A4}"/>
              </a:ext>
            </a:extLst>
          </p:cNvPr>
          <p:cNvGrpSpPr/>
          <p:nvPr/>
        </p:nvGrpSpPr>
        <p:grpSpPr>
          <a:xfrm>
            <a:off x="4924193" y="5467726"/>
            <a:ext cx="2079454" cy="597881"/>
            <a:chOff x="1286182" y="9012079"/>
            <a:chExt cx="6728602" cy="2390157"/>
          </a:xfrm>
          <a:solidFill>
            <a:schemeClr val="accent3"/>
          </a:solidFill>
        </p:grpSpPr>
        <p:sp>
          <p:nvSpPr>
            <p:cNvPr id="50" name="Rounded Rectangle 17">
              <a:extLst>
                <a:ext uri="{FF2B5EF4-FFF2-40B4-BE49-F238E27FC236}">
                  <a16:creationId xmlns:a16="http://schemas.microsoft.com/office/drawing/2014/main" id="{20061784-CE1E-D7CA-DA36-9E60E076F1A3}"/>
                </a:ext>
              </a:extLst>
            </p:cNvPr>
            <p:cNvSpPr/>
            <p:nvPr/>
          </p:nvSpPr>
          <p:spPr>
            <a:xfrm>
              <a:off x="1286182" y="9012079"/>
              <a:ext cx="6728602" cy="23901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600">
                <a:solidFill>
                  <a:srgbClr val="FFFFFF"/>
                </a:solidFill>
              </a:endParaRPr>
            </a:p>
          </p:txBody>
        </p:sp>
        <p:sp>
          <p:nvSpPr>
            <p:cNvPr id="51" name="TextBox 50">
              <a:extLst>
                <a:ext uri="{FF2B5EF4-FFF2-40B4-BE49-F238E27FC236}">
                  <a16:creationId xmlns:a16="http://schemas.microsoft.com/office/drawing/2014/main" id="{444A6E42-51FD-BFAE-1356-7235C9AF7E20}"/>
                </a:ext>
              </a:extLst>
            </p:cNvPr>
            <p:cNvSpPr txBox="1"/>
            <p:nvPr/>
          </p:nvSpPr>
          <p:spPr>
            <a:xfrm>
              <a:off x="1724756" y="9564831"/>
              <a:ext cx="5813790" cy="1230404"/>
            </a:xfrm>
            <a:prstGeom prst="rect">
              <a:avLst/>
            </a:prstGeom>
            <a:grpFill/>
          </p:spPr>
          <p:txBody>
            <a:bodyPr wrap="square" rtlCol="0">
              <a:spAutoFit/>
            </a:bodyPr>
            <a:lstStyle/>
            <a:p>
              <a:pPr algn="ctr">
                <a:lnSpc>
                  <a:spcPct val="100000"/>
                </a:lnSpc>
              </a:pPr>
              <a:r>
                <a:rPr lang="pt-PT" sz="1400" b="1" spc="100">
                  <a:solidFill>
                    <a:srgbClr val="FFF9E6"/>
                  </a:solidFill>
                </a:rPr>
                <a:t>MODERADO</a:t>
              </a:r>
            </a:p>
          </p:txBody>
        </p:sp>
      </p:grpSp>
      <p:pic>
        <p:nvPicPr>
          <p:cNvPr id="52" name="Picture 51" descr="A person holding a paper&#10;&#10;AI-generated content may be incorrect.">
            <a:extLst>
              <a:ext uri="{FF2B5EF4-FFF2-40B4-BE49-F238E27FC236}">
                <a16:creationId xmlns:a16="http://schemas.microsoft.com/office/drawing/2014/main" id="{4AE85F2A-7008-99F5-6826-460E0F1C4968}"/>
              </a:ext>
            </a:extLst>
          </p:cNvPr>
          <p:cNvPicPr>
            <a:picLocks noChangeAspect="1"/>
          </p:cNvPicPr>
          <p:nvPr/>
        </p:nvPicPr>
        <p:blipFill>
          <a:blip r:embed="rId2" cstate="print">
            <a:extLst>
              <a:ext uri="{28A0092B-C50C-407E-A947-70E740481C1C}">
                <a14:useLocalDpi xmlns:a14="http://schemas.microsoft.com/office/drawing/2010/main" val="0"/>
              </a:ext>
            </a:extLst>
          </a:blip>
          <a:srcRect l="40516" r="40163"/>
          <a:stretch>
            <a:fillRect/>
          </a:stretch>
        </p:blipFill>
        <p:spPr>
          <a:xfrm>
            <a:off x="4284772" y="2196180"/>
            <a:ext cx="848544" cy="2470444"/>
          </a:xfrm>
          <a:prstGeom prst="rect">
            <a:avLst/>
          </a:prstGeom>
        </p:spPr>
      </p:pic>
      <p:pic>
        <p:nvPicPr>
          <p:cNvPr id="53" name="Picture 52" descr="A person standing with a phone&#10;&#10;AI-generated content may be incorrect.">
            <a:extLst>
              <a:ext uri="{FF2B5EF4-FFF2-40B4-BE49-F238E27FC236}">
                <a16:creationId xmlns:a16="http://schemas.microsoft.com/office/drawing/2014/main" id="{CE44DCF3-A143-26A7-3651-0BF391877660}"/>
              </a:ext>
            </a:extLst>
          </p:cNvPr>
          <p:cNvPicPr>
            <a:picLocks noChangeAspect="1"/>
          </p:cNvPicPr>
          <p:nvPr/>
        </p:nvPicPr>
        <p:blipFill>
          <a:blip r:embed="rId3" cstate="print">
            <a:extLst>
              <a:ext uri="{28A0092B-C50C-407E-A947-70E740481C1C}">
                <a14:useLocalDpi xmlns:a14="http://schemas.microsoft.com/office/drawing/2010/main" val="0"/>
              </a:ext>
            </a:extLst>
          </a:blip>
          <a:srcRect l="39630" r="39673"/>
          <a:stretch>
            <a:fillRect/>
          </a:stretch>
        </p:blipFill>
        <p:spPr>
          <a:xfrm>
            <a:off x="8314543" y="2242020"/>
            <a:ext cx="927114" cy="2519745"/>
          </a:xfrm>
          <a:prstGeom prst="rect">
            <a:avLst/>
          </a:prstGeom>
        </p:spPr>
      </p:pic>
      <p:pic>
        <p:nvPicPr>
          <p:cNvPr id="54" name="Picture 53" descr="A person with his arms crossed&#10;&#10;AI-generated content may be incorrect.">
            <a:extLst>
              <a:ext uri="{FF2B5EF4-FFF2-40B4-BE49-F238E27FC236}">
                <a16:creationId xmlns:a16="http://schemas.microsoft.com/office/drawing/2014/main" id="{3CEFD931-A8B3-6483-F74E-C2160F18EE4D}"/>
              </a:ext>
            </a:extLst>
          </p:cNvPr>
          <p:cNvPicPr>
            <a:picLocks noChangeAspect="1"/>
          </p:cNvPicPr>
          <p:nvPr/>
        </p:nvPicPr>
        <p:blipFill>
          <a:blip r:embed="rId4" cstate="print">
            <a:extLst>
              <a:ext uri="{28A0092B-C50C-407E-A947-70E740481C1C}">
                <a14:useLocalDpi xmlns:a14="http://schemas.microsoft.com/office/drawing/2010/main" val="0"/>
              </a:ext>
            </a:extLst>
          </a:blip>
          <a:srcRect l="41472" r="41472"/>
          <a:stretch>
            <a:fillRect/>
          </a:stretch>
        </p:blipFill>
        <p:spPr>
          <a:xfrm flipH="1">
            <a:off x="784581" y="2187516"/>
            <a:ext cx="749078" cy="2470444"/>
          </a:xfrm>
          <a:prstGeom prst="rect">
            <a:avLst/>
          </a:prstGeom>
        </p:spPr>
      </p:pic>
      <p:cxnSp>
        <p:nvCxnSpPr>
          <p:cNvPr id="55" name="Straight Connector 54">
            <a:extLst>
              <a:ext uri="{FF2B5EF4-FFF2-40B4-BE49-F238E27FC236}">
                <a16:creationId xmlns:a16="http://schemas.microsoft.com/office/drawing/2014/main" id="{82E91592-1F6A-7407-B19C-68DFEBE3E2D0}"/>
              </a:ext>
            </a:extLst>
          </p:cNvPr>
          <p:cNvCxnSpPr>
            <a:cxnSpLocks/>
          </p:cNvCxnSpPr>
          <p:nvPr/>
        </p:nvCxnSpPr>
        <p:spPr>
          <a:xfrm flipV="1">
            <a:off x="1461614" y="2246396"/>
            <a:ext cx="407705" cy="243610"/>
          </a:xfrm>
          <a:prstGeom prst="line">
            <a:avLst/>
          </a:prstGeom>
        </p:spPr>
        <p:style>
          <a:lnRef idx="1">
            <a:schemeClr val="dk1"/>
          </a:lnRef>
          <a:fillRef idx="0">
            <a:schemeClr val="dk1"/>
          </a:fillRef>
          <a:effectRef idx="0">
            <a:schemeClr val="dk1"/>
          </a:effectRef>
          <a:fontRef idx="minor">
            <a:schemeClr val="tx1"/>
          </a:fontRef>
        </p:style>
      </p:cxnSp>
      <p:sp>
        <p:nvSpPr>
          <p:cNvPr id="56" name="Title 4">
            <a:extLst>
              <a:ext uri="{FF2B5EF4-FFF2-40B4-BE49-F238E27FC236}">
                <a16:creationId xmlns:a16="http://schemas.microsoft.com/office/drawing/2014/main" id="{04EF5CC0-5A5F-9B29-3622-DCEFB99C2F04}"/>
              </a:ext>
            </a:extLst>
          </p:cNvPr>
          <p:cNvSpPr txBox="1">
            <a:spLocks/>
          </p:cNvSpPr>
          <p:nvPr/>
        </p:nvSpPr>
        <p:spPr>
          <a:xfrm>
            <a:off x="1999772" y="2042420"/>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Valoriza segurança</a:t>
            </a:r>
          </a:p>
        </p:txBody>
      </p:sp>
      <p:cxnSp>
        <p:nvCxnSpPr>
          <p:cNvPr id="57" name="Straight Connector 56">
            <a:extLst>
              <a:ext uri="{FF2B5EF4-FFF2-40B4-BE49-F238E27FC236}">
                <a16:creationId xmlns:a16="http://schemas.microsoft.com/office/drawing/2014/main" id="{9B239C66-50A7-654F-A3F0-602690F362DB}"/>
              </a:ext>
            </a:extLst>
          </p:cNvPr>
          <p:cNvCxnSpPr>
            <a:cxnSpLocks/>
          </p:cNvCxnSpPr>
          <p:nvPr/>
        </p:nvCxnSpPr>
        <p:spPr>
          <a:xfrm flipV="1">
            <a:off x="1524797" y="2728908"/>
            <a:ext cx="344522" cy="119952"/>
          </a:xfrm>
          <a:prstGeom prst="line">
            <a:avLst/>
          </a:prstGeom>
        </p:spPr>
        <p:style>
          <a:lnRef idx="1">
            <a:schemeClr val="dk1"/>
          </a:lnRef>
          <a:fillRef idx="0">
            <a:schemeClr val="dk1"/>
          </a:fillRef>
          <a:effectRef idx="0">
            <a:schemeClr val="dk1"/>
          </a:effectRef>
          <a:fontRef idx="minor">
            <a:schemeClr val="tx1"/>
          </a:fontRef>
        </p:style>
      </p:cxnSp>
      <p:sp>
        <p:nvSpPr>
          <p:cNvPr id="58" name="Title 4">
            <a:extLst>
              <a:ext uri="{FF2B5EF4-FFF2-40B4-BE49-F238E27FC236}">
                <a16:creationId xmlns:a16="http://schemas.microsoft.com/office/drawing/2014/main" id="{C2883080-9FC5-4C0B-E1C8-267D071638B9}"/>
              </a:ext>
            </a:extLst>
          </p:cNvPr>
          <p:cNvSpPr txBox="1">
            <a:spLocks/>
          </p:cNvSpPr>
          <p:nvPr/>
        </p:nvSpPr>
        <p:spPr>
          <a:xfrm>
            <a:off x="1985376" y="2530263"/>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Minimiza riscos</a:t>
            </a:r>
          </a:p>
        </p:txBody>
      </p:sp>
      <p:cxnSp>
        <p:nvCxnSpPr>
          <p:cNvPr id="59" name="Straight Connector 58">
            <a:extLst>
              <a:ext uri="{FF2B5EF4-FFF2-40B4-BE49-F238E27FC236}">
                <a16:creationId xmlns:a16="http://schemas.microsoft.com/office/drawing/2014/main" id="{439A0FFA-9256-5F65-5CAE-260C109A7027}"/>
              </a:ext>
            </a:extLst>
          </p:cNvPr>
          <p:cNvCxnSpPr>
            <a:cxnSpLocks/>
          </p:cNvCxnSpPr>
          <p:nvPr/>
        </p:nvCxnSpPr>
        <p:spPr>
          <a:xfrm>
            <a:off x="1571126" y="3210665"/>
            <a:ext cx="298193" cy="0"/>
          </a:xfrm>
          <a:prstGeom prst="line">
            <a:avLst/>
          </a:prstGeom>
        </p:spPr>
        <p:style>
          <a:lnRef idx="1">
            <a:schemeClr val="dk1"/>
          </a:lnRef>
          <a:fillRef idx="0">
            <a:schemeClr val="dk1"/>
          </a:fillRef>
          <a:effectRef idx="0">
            <a:schemeClr val="dk1"/>
          </a:effectRef>
          <a:fontRef idx="minor">
            <a:schemeClr val="tx1"/>
          </a:fontRef>
        </p:style>
      </p:cxnSp>
      <p:sp>
        <p:nvSpPr>
          <p:cNvPr id="60" name="Title 4">
            <a:extLst>
              <a:ext uri="{FF2B5EF4-FFF2-40B4-BE49-F238E27FC236}">
                <a16:creationId xmlns:a16="http://schemas.microsoft.com/office/drawing/2014/main" id="{9632E260-B7C8-52D5-356A-FA125CA0EDA6}"/>
              </a:ext>
            </a:extLst>
          </p:cNvPr>
          <p:cNvSpPr txBox="1">
            <a:spLocks/>
          </p:cNvSpPr>
          <p:nvPr/>
        </p:nvSpPr>
        <p:spPr>
          <a:xfrm>
            <a:off x="1999772" y="2965345"/>
            <a:ext cx="1321040"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Procura mais liquidez</a:t>
            </a:r>
          </a:p>
        </p:txBody>
      </p:sp>
      <p:sp>
        <p:nvSpPr>
          <p:cNvPr id="61" name="Title 4">
            <a:extLst>
              <a:ext uri="{FF2B5EF4-FFF2-40B4-BE49-F238E27FC236}">
                <a16:creationId xmlns:a16="http://schemas.microsoft.com/office/drawing/2014/main" id="{E422B5B7-2F49-96A6-C5CA-CAE50054C544}"/>
              </a:ext>
            </a:extLst>
          </p:cNvPr>
          <p:cNvSpPr txBox="1">
            <a:spLocks/>
          </p:cNvSpPr>
          <p:nvPr/>
        </p:nvSpPr>
        <p:spPr>
          <a:xfrm>
            <a:off x="1999772" y="4343247"/>
            <a:ext cx="1425349" cy="751528"/>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dirty="0">
                <a:solidFill>
                  <a:schemeClr val="tx1"/>
                </a:solidFill>
                <a:latin typeface="+mn-lt"/>
              </a:rPr>
              <a:t>Valoriza rendimentos mais previsíveis</a:t>
            </a:r>
          </a:p>
        </p:txBody>
      </p:sp>
      <p:cxnSp>
        <p:nvCxnSpPr>
          <p:cNvPr id="62" name="Straight Connector 61">
            <a:extLst>
              <a:ext uri="{FF2B5EF4-FFF2-40B4-BE49-F238E27FC236}">
                <a16:creationId xmlns:a16="http://schemas.microsoft.com/office/drawing/2014/main" id="{9EBB081F-00BF-D1AA-F761-2FE7D86B02FE}"/>
              </a:ext>
            </a:extLst>
          </p:cNvPr>
          <p:cNvCxnSpPr>
            <a:cxnSpLocks/>
          </p:cNvCxnSpPr>
          <p:nvPr/>
        </p:nvCxnSpPr>
        <p:spPr>
          <a:xfrm>
            <a:off x="1524797" y="3705638"/>
            <a:ext cx="344522" cy="82379"/>
          </a:xfrm>
          <a:prstGeom prst="line">
            <a:avLst/>
          </a:prstGeom>
        </p:spPr>
        <p:style>
          <a:lnRef idx="1">
            <a:schemeClr val="dk1"/>
          </a:lnRef>
          <a:fillRef idx="0">
            <a:schemeClr val="dk1"/>
          </a:fillRef>
          <a:effectRef idx="0">
            <a:schemeClr val="dk1"/>
          </a:effectRef>
          <a:fontRef idx="minor">
            <a:schemeClr val="tx1"/>
          </a:fontRef>
        </p:style>
      </p:cxnSp>
      <p:sp>
        <p:nvSpPr>
          <p:cNvPr id="63" name="Title 4">
            <a:extLst>
              <a:ext uri="{FF2B5EF4-FFF2-40B4-BE49-F238E27FC236}">
                <a16:creationId xmlns:a16="http://schemas.microsoft.com/office/drawing/2014/main" id="{CB9C2026-1027-FECF-32D3-FDB7443607CB}"/>
              </a:ext>
            </a:extLst>
          </p:cNvPr>
          <p:cNvSpPr txBox="1">
            <a:spLocks/>
          </p:cNvSpPr>
          <p:nvPr/>
        </p:nvSpPr>
        <p:spPr>
          <a:xfrm>
            <a:off x="1999772" y="3546619"/>
            <a:ext cx="1258526"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dirty="0">
                <a:solidFill>
                  <a:schemeClr val="tx1"/>
                </a:solidFill>
                <a:latin typeface="+mn-lt"/>
              </a:rPr>
              <a:t>Aceita rentabilidades mais baixas</a:t>
            </a:r>
          </a:p>
        </p:txBody>
      </p:sp>
      <p:cxnSp>
        <p:nvCxnSpPr>
          <p:cNvPr id="64" name="Straight Connector 63">
            <a:extLst>
              <a:ext uri="{FF2B5EF4-FFF2-40B4-BE49-F238E27FC236}">
                <a16:creationId xmlns:a16="http://schemas.microsoft.com/office/drawing/2014/main" id="{2CE91B47-3B86-4C1F-47D8-C4F206F98ED5}"/>
              </a:ext>
            </a:extLst>
          </p:cNvPr>
          <p:cNvCxnSpPr>
            <a:cxnSpLocks/>
          </p:cNvCxnSpPr>
          <p:nvPr/>
        </p:nvCxnSpPr>
        <p:spPr>
          <a:xfrm>
            <a:off x="1533659" y="4244244"/>
            <a:ext cx="335660" cy="262667"/>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03D399CC-45B0-D62B-78E6-8192B39F97A0}"/>
              </a:ext>
            </a:extLst>
          </p:cNvPr>
          <p:cNvCxnSpPr>
            <a:cxnSpLocks/>
          </p:cNvCxnSpPr>
          <p:nvPr/>
        </p:nvCxnSpPr>
        <p:spPr>
          <a:xfrm flipV="1">
            <a:off x="5235012" y="2396618"/>
            <a:ext cx="449628" cy="203919"/>
          </a:xfrm>
          <a:prstGeom prst="line">
            <a:avLst/>
          </a:prstGeom>
        </p:spPr>
        <p:style>
          <a:lnRef idx="1">
            <a:schemeClr val="dk1"/>
          </a:lnRef>
          <a:fillRef idx="0">
            <a:schemeClr val="dk1"/>
          </a:fillRef>
          <a:effectRef idx="0">
            <a:schemeClr val="dk1"/>
          </a:effectRef>
          <a:fontRef idx="minor">
            <a:schemeClr val="tx1"/>
          </a:fontRef>
        </p:style>
      </p:cxnSp>
      <p:sp>
        <p:nvSpPr>
          <p:cNvPr id="66" name="Title 4">
            <a:extLst>
              <a:ext uri="{FF2B5EF4-FFF2-40B4-BE49-F238E27FC236}">
                <a16:creationId xmlns:a16="http://schemas.microsoft.com/office/drawing/2014/main" id="{3831A299-BE2B-957B-DBA2-58F2C6A40FA8}"/>
              </a:ext>
            </a:extLst>
          </p:cNvPr>
          <p:cNvSpPr txBox="1">
            <a:spLocks/>
          </p:cNvSpPr>
          <p:nvPr/>
        </p:nvSpPr>
        <p:spPr>
          <a:xfrm>
            <a:off x="5879539" y="2120696"/>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Corre algum risco</a:t>
            </a:r>
          </a:p>
        </p:txBody>
      </p:sp>
      <p:cxnSp>
        <p:nvCxnSpPr>
          <p:cNvPr id="67" name="Straight Connector 66">
            <a:extLst>
              <a:ext uri="{FF2B5EF4-FFF2-40B4-BE49-F238E27FC236}">
                <a16:creationId xmlns:a16="http://schemas.microsoft.com/office/drawing/2014/main" id="{255185A4-F610-DA41-C0D8-FAD63CCA4AFD}"/>
              </a:ext>
            </a:extLst>
          </p:cNvPr>
          <p:cNvCxnSpPr>
            <a:cxnSpLocks/>
          </p:cNvCxnSpPr>
          <p:nvPr/>
        </p:nvCxnSpPr>
        <p:spPr>
          <a:xfrm flipV="1">
            <a:off x="5324789" y="2764048"/>
            <a:ext cx="389868" cy="179860"/>
          </a:xfrm>
          <a:prstGeom prst="line">
            <a:avLst/>
          </a:prstGeom>
        </p:spPr>
        <p:style>
          <a:lnRef idx="1">
            <a:schemeClr val="dk1"/>
          </a:lnRef>
          <a:fillRef idx="0">
            <a:schemeClr val="dk1"/>
          </a:fillRef>
          <a:effectRef idx="0">
            <a:schemeClr val="dk1"/>
          </a:effectRef>
          <a:fontRef idx="minor">
            <a:schemeClr val="tx1"/>
          </a:fontRef>
        </p:style>
      </p:cxnSp>
      <p:sp>
        <p:nvSpPr>
          <p:cNvPr id="68" name="Title 4">
            <a:extLst>
              <a:ext uri="{FF2B5EF4-FFF2-40B4-BE49-F238E27FC236}">
                <a16:creationId xmlns:a16="http://schemas.microsoft.com/office/drawing/2014/main" id="{B477D8D1-1E0F-7008-A37A-379182961DF5}"/>
              </a:ext>
            </a:extLst>
          </p:cNvPr>
          <p:cNvSpPr txBox="1">
            <a:spLocks/>
          </p:cNvSpPr>
          <p:nvPr/>
        </p:nvSpPr>
        <p:spPr>
          <a:xfrm>
            <a:off x="5859940" y="2523167"/>
            <a:ext cx="1940731"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Aceita oscilações de rentabilidade moderadas</a:t>
            </a:r>
          </a:p>
        </p:txBody>
      </p:sp>
      <p:sp>
        <p:nvSpPr>
          <p:cNvPr id="69" name="Title 4">
            <a:extLst>
              <a:ext uri="{FF2B5EF4-FFF2-40B4-BE49-F238E27FC236}">
                <a16:creationId xmlns:a16="http://schemas.microsoft.com/office/drawing/2014/main" id="{CC883D8C-CF65-78CB-4018-D99FD40C1F41}"/>
              </a:ext>
            </a:extLst>
          </p:cNvPr>
          <p:cNvSpPr txBox="1">
            <a:spLocks/>
          </p:cNvSpPr>
          <p:nvPr/>
        </p:nvSpPr>
        <p:spPr>
          <a:xfrm>
            <a:off x="5859940" y="3021047"/>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Procura alguma segurança</a:t>
            </a:r>
          </a:p>
        </p:txBody>
      </p:sp>
      <p:cxnSp>
        <p:nvCxnSpPr>
          <p:cNvPr id="70" name="Straight Connector 69">
            <a:extLst>
              <a:ext uri="{FF2B5EF4-FFF2-40B4-BE49-F238E27FC236}">
                <a16:creationId xmlns:a16="http://schemas.microsoft.com/office/drawing/2014/main" id="{329DDB0C-2B08-F07D-0783-1689A53D1430}"/>
              </a:ext>
            </a:extLst>
          </p:cNvPr>
          <p:cNvCxnSpPr>
            <a:cxnSpLocks/>
          </p:cNvCxnSpPr>
          <p:nvPr/>
        </p:nvCxnSpPr>
        <p:spPr>
          <a:xfrm flipV="1">
            <a:off x="5264892" y="3234354"/>
            <a:ext cx="479645" cy="146661"/>
          </a:xfrm>
          <a:prstGeom prst="line">
            <a:avLst/>
          </a:prstGeom>
        </p:spPr>
        <p:style>
          <a:lnRef idx="1">
            <a:schemeClr val="dk1"/>
          </a:lnRef>
          <a:fillRef idx="0">
            <a:schemeClr val="dk1"/>
          </a:fillRef>
          <a:effectRef idx="0">
            <a:schemeClr val="dk1"/>
          </a:effectRef>
          <a:fontRef idx="minor">
            <a:schemeClr val="tx1"/>
          </a:fontRef>
        </p:style>
      </p:cxnSp>
      <p:sp>
        <p:nvSpPr>
          <p:cNvPr id="71" name="Title 4">
            <a:extLst>
              <a:ext uri="{FF2B5EF4-FFF2-40B4-BE49-F238E27FC236}">
                <a16:creationId xmlns:a16="http://schemas.microsoft.com/office/drawing/2014/main" id="{CAC25FBD-B620-0927-BC42-6DF1A13A8601}"/>
              </a:ext>
            </a:extLst>
          </p:cNvPr>
          <p:cNvSpPr txBox="1">
            <a:spLocks/>
          </p:cNvSpPr>
          <p:nvPr/>
        </p:nvSpPr>
        <p:spPr>
          <a:xfrm>
            <a:off x="5859940" y="3567303"/>
            <a:ext cx="2103783"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Investe a médio e longo prazo</a:t>
            </a:r>
          </a:p>
        </p:txBody>
      </p:sp>
      <p:cxnSp>
        <p:nvCxnSpPr>
          <p:cNvPr id="72" name="Straight Connector 71">
            <a:extLst>
              <a:ext uri="{FF2B5EF4-FFF2-40B4-BE49-F238E27FC236}">
                <a16:creationId xmlns:a16="http://schemas.microsoft.com/office/drawing/2014/main" id="{C5F7488E-A58C-61F4-B969-B153AD323662}"/>
              </a:ext>
            </a:extLst>
          </p:cNvPr>
          <p:cNvCxnSpPr>
            <a:cxnSpLocks/>
          </p:cNvCxnSpPr>
          <p:nvPr/>
        </p:nvCxnSpPr>
        <p:spPr>
          <a:xfrm>
            <a:off x="5245778" y="3726985"/>
            <a:ext cx="460720" cy="0"/>
          </a:xfrm>
          <a:prstGeom prst="line">
            <a:avLst/>
          </a:prstGeom>
        </p:spPr>
        <p:style>
          <a:lnRef idx="1">
            <a:schemeClr val="dk1"/>
          </a:lnRef>
          <a:fillRef idx="0">
            <a:schemeClr val="dk1"/>
          </a:fillRef>
          <a:effectRef idx="0">
            <a:schemeClr val="dk1"/>
          </a:effectRef>
          <a:fontRef idx="minor">
            <a:schemeClr val="tx1"/>
          </a:fontRef>
        </p:style>
      </p:cxnSp>
      <p:sp>
        <p:nvSpPr>
          <p:cNvPr id="73" name="Title 4">
            <a:extLst>
              <a:ext uri="{FF2B5EF4-FFF2-40B4-BE49-F238E27FC236}">
                <a16:creationId xmlns:a16="http://schemas.microsoft.com/office/drawing/2014/main" id="{AAC30A13-9F53-5061-E9A6-AB8652D2851A}"/>
              </a:ext>
            </a:extLst>
          </p:cNvPr>
          <p:cNvSpPr txBox="1">
            <a:spLocks/>
          </p:cNvSpPr>
          <p:nvPr/>
        </p:nvSpPr>
        <p:spPr>
          <a:xfrm>
            <a:off x="5872079" y="4209828"/>
            <a:ext cx="2103783"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Expectativa de rendimento mais elevada</a:t>
            </a:r>
          </a:p>
        </p:txBody>
      </p:sp>
      <p:cxnSp>
        <p:nvCxnSpPr>
          <p:cNvPr id="74" name="Straight Connector 73">
            <a:extLst>
              <a:ext uri="{FF2B5EF4-FFF2-40B4-BE49-F238E27FC236}">
                <a16:creationId xmlns:a16="http://schemas.microsoft.com/office/drawing/2014/main" id="{124B56AE-97AF-92C9-EB99-9817F1D701E4}"/>
              </a:ext>
            </a:extLst>
          </p:cNvPr>
          <p:cNvCxnSpPr>
            <a:cxnSpLocks/>
          </p:cNvCxnSpPr>
          <p:nvPr/>
        </p:nvCxnSpPr>
        <p:spPr>
          <a:xfrm>
            <a:off x="5289363" y="4177234"/>
            <a:ext cx="395277" cy="107035"/>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6C24A476-1B9D-9DB3-D8F1-1B296384D365}"/>
              </a:ext>
            </a:extLst>
          </p:cNvPr>
          <p:cNvCxnSpPr>
            <a:cxnSpLocks/>
          </p:cNvCxnSpPr>
          <p:nvPr/>
        </p:nvCxnSpPr>
        <p:spPr>
          <a:xfrm flipV="1">
            <a:off x="9370571" y="2318342"/>
            <a:ext cx="449628" cy="203919"/>
          </a:xfrm>
          <a:prstGeom prst="line">
            <a:avLst/>
          </a:prstGeom>
        </p:spPr>
        <p:style>
          <a:lnRef idx="1">
            <a:schemeClr val="dk1"/>
          </a:lnRef>
          <a:fillRef idx="0">
            <a:schemeClr val="dk1"/>
          </a:fillRef>
          <a:effectRef idx="0">
            <a:schemeClr val="dk1"/>
          </a:effectRef>
          <a:fontRef idx="minor">
            <a:schemeClr val="tx1"/>
          </a:fontRef>
        </p:style>
      </p:cxnSp>
      <p:sp>
        <p:nvSpPr>
          <p:cNvPr id="76" name="Title 4">
            <a:extLst>
              <a:ext uri="{FF2B5EF4-FFF2-40B4-BE49-F238E27FC236}">
                <a16:creationId xmlns:a16="http://schemas.microsoft.com/office/drawing/2014/main" id="{05EE7C06-AFCD-0795-2B69-01F876CB11E4}"/>
              </a:ext>
            </a:extLst>
          </p:cNvPr>
          <p:cNvSpPr txBox="1">
            <a:spLocks/>
          </p:cNvSpPr>
          <p:nvPr/>
        </p:nvSpPr>
        <p:spPr>
          <a:xfrm>
            <a:off x="10015098" y="2042420"/>
            <a:ext cx="2259704"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Assume mais risco</a:t>
            </a:r>
          </a:p>
        </p:txBody>
      </p:sp>
      <p:cxnSp>
        <p:nvCxnSpPr>
          <p:cNvPr id="77" name="Straight Connector 76">
            <a:extLst>
              <a:ext uri="{FF2B5EF4-FFF2-40B4-BE49-F238E27FC236}">
                <a16:creationId xmlns:a16="http://schemas.microsoft.com/office/drawing/2014/main" id="{B8C7F0BD-B55E-97FA-19E6-D9F3C11FF724}"/>
              </a:ext>
            </a:extLst>
          </p:cNvPr>
          <p:cNvCxnSpPr>
            <a:cxnSpLocks/>
          </p:cNvCxnSpPr>
          <p:nvPr/>
        </p:nvCxnSpPr>
        <p:spPr>
          <a:xfrm flipV="1">
            <a:off x="9436556" y="2965345"/>
            <a:ext cx="405501" cy="55702"/>
          </a:xfrm>
          <a:prstGeom prst="line">
            <a:avLst/>
          </a:prstGeom>
        </p:spPr>
        <p:style>
          <a:lnRef idx="1">
            <a:schemeClr val="dk1"/>
          </a:lnRef>
          <a:fillRef idx="0">
            <a:schemeClr val="dk1"/>
          </a:fillRef>
          <a:effectRef idx="0">
            <a:schemeClr val="dk1"/>
          </a:effectRef>
          <a:fontRef idx="minor">
            <a:schemeClr val="tx1"/>
          </a:fontRef>
        </p:style>
      </p:cxnSp>
      <p:sp>
        <p:nvSpPr>
          <p:cNvPr id="78" name="Title 4">
            <a:extLst>
              <a:ext uri="{FF2B5EF4-FFF2-40B4-BE49-F238E27FC236}">
                <a16:creationId xmlns:a16="http://schemas.microsoft.com/office/drawing/2014/main" id="{4B64F2BC-16EE-3037-299C-2DE15FA73439}"/>
              </a:ext>
            </a:extLst>
          </p:cNvPr>
          <p:cNvSpPr txBox="1">
            <a:spLocks/>
          </p:cNvSpPr>
          <p:nvPr/>
        </p:nvSpPr>
        <p:spPr>
          <a:xfrm>
            <a:off x="10015098" y="2631594"/>
            <a:ext cx="1700555"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Procura rentabilidades mais elevadas</a:t>
            </a:r>
          </a:p>
        </p:txBody>
      </p:sp>
      <p:sp>
        <p:nvSpPr>
          <p:cNvPr id="79" name="Title 4">
            <a:extLst>
              <a:ext uri="{FF2B5EF4-FFF2-40B4-BE49-F238E27FC236}">
                <a16:creationId xmlns:a16="http://schemas.microsoft.com/office/drawing/2014/main" id="{BFA25266-0488-EB17-4AFE-205759655789}"/>
              </a:ext>
            </a:extLst>
          </p:cNvPr>
          <p:cNvSpPr txBox="1">
            <a:spLocks/>
          </p:cNvSpPr>
          <p:nvPr/>
        </p:nvSpPr>
        <p:spPr>
          <a:xfrm>
            <a:off x="9981737" y="3338874"/>
            <a:ext cx="1876061"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Tem capacidade para aceitar perdas mais elevadas</a:t>
            </a:r>
          </a:p>
        </p:txBody>
      </p:sp>
      <p:cxnSp>
        <p:nvCxnSpPr>
          <p:cNvPr id="80" name="Straight Connector 79">
            <a:extLst>
              <a:ext uri="{FF2B5EF4-FFF2-40B4-BE49-F238E27FC236}">
                <a16:creationId xmlns:a16="http://schemas.microsoft.com/office/drawing/2014/main" id="{2C3EDC35-2DEE-17FF-02A2-9031B3C740AB}"/>
              </a:ext>
            </a:extLst>
          </p:cNvPr>
          <p:cNvCxnSpPr>
            <a:cxnSpLocks/>
          </p:cNvCxnSpPr>
          <p:nvPr/>
        </p:nvCxnSpPr>
        <p:spPr>
          <a:xfrm>
            <a:off x="9381337" y="3648709"/>
            <a:ext cx="460720" cy="0"/>
          </a:xfrm>
          <a:prstGeom prst="line">
            <a:avLst/>
          </a:prstGeom>
        </p:spPr>
        <p:style>
          <a:lnRef idx="1">
            <a:schemeClr val="dk1"/>
          </a:lnRef>
          <a:fillRef idx="0">
            <a:schemeClr val="dk1"/>
          </a:fillRef>
          <a:effectRef idx="0">
            <a:schemeClr val="dk1"/>
          </a:effectRef>
          <a:fontRef idx="minor">
            <a:schemeClr val="tx1"/>
          </a:fontRef>
        </p:style>
      </p:cxnSp>
      <p:sp>
        <p:nvSpPr>
          <p:cNvPr id="81" name="Title 4">
            <a:extLst>
              <a:ext uri="{FF2B5EF4-FFF2-40B4-BE49-F238E27FC236}">
                <a16:creationId xmlns:a16="http://schemas.microsoft.com/office/drawing/2014/main" id="{A7D88745-A24D-BAAF-F8C2-4AB3A7A9617A}"/>
              </a:ext>
            </a:extLst>
          </p:cNvPr>
          <p:cNvSpPr txBox="1">
            <a:spLocks/>
          </p:cNvSpPr>
          <p:nvPr/>
        </p:nvSpPr>
        <p:spPr>
          <a:xfrm>
            <a:off x="9995499" y="4098958"/>
            <a:ext cx="2103783" cy="40795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200" b="1" cap="none" spc="100">
                <a:solidFill>
                  <a:schemeClr val="tx1"/>
                </a:solidFill>
                <a:latin typeface="+mn-lt"/>
              </a:rPr>
              <a:t>Aceita maior imprevisibilidade</a:t>
            </a:r>
          </a:p>
        </p:txBody>
      </p:sp>
      <p:cxnSp>
        <p:nvCxnSpPr>
          <p:cNvPr id="82" name="Straight Connector 81">
            <a:extLst>
              <a:ext uri="{FF2B5EF4-FFF2-40B4-BE49-F238E27FC236}">
                <a16:creationId xmlns:a16="http://schemas.microsoft.com/office/drawing/2014/main" id="{657EBB2B-51E4-07F5-3195-DC03CBEBFCCC}"/>
              </a:ext>
            </a:extLst>
          </p:cNvPr>
          <p:cNvCxnSpPr>
            <a:cxnSpLocks/>
          </p:cNvCxnSpPr>
          <p:nvPr/>
        </p:nvCxnSpPr>
        <p:spPr>
          <a:xfrm>
            <a:off x="9424922" y="4098958"/>
            <a:ext cx="395277" cy="107035"/>
          </a:xfrm>
          <a:prstGeom prst="line">
            <a:avLst/>
          </a:prstGeom>
        </p:spPr>
        <p:style>
          <a:lnRef idx="1">
            <a:schemeClr val="dk1"/>
          </a:lnRef>
          <a:fillRef idx="0">
            <a:schemeClr val="dk1"/>
          </a:fillRef>
          <a:effectRef idx="0">
            <a:schemeClr val="dk1"/>
          </a:effectRef>
          <a:fontRef idx="minor">
            <a:schemeClr val="tx1"/>
          </a:fontRef>
        </p:style>
      </p:cxnSp>
      <p:sp>
        <p:nvSpPr>
          <p:cNvPr id="83" name="Content Placeholder 4">
            <a:extLst>
              <a:ext uri="{FF2B5EF4-FFF2-40B4-BE49-F238E27FC236}">
                <a16:creationId xmlns:a16="http://schemas.microsoft.com/office/drawing/2014/main" id="{EA686D70-84A1-005F-900D-F3A5EEC0F420}"/>
              </a:ext>
            </a:extLst>
          </p:cNvPr>
          <p:cNvSpPr txBox="1">
            <a:spLocks/>
          </p:cNvSpPr>
          <p:nvPr/>
        </p:nvSpPr>
        <p:spPr>
          <a:xfrm>
            <a:off x="692307" y="1366615"/>
            <a:ext cx="4296060" cy="446194"/>
          </a:xfrm>
          <a:prstGeom prst="rect">
            <a:avLst/>
          </a:prstGeom>
        </p:spPr>
        <p:txBody>
          <a:bodyPr>
            <a:noAutofit/>
          </a:bodyPr>
          <a:lstStyle>
            <a:lvl1pPr marL="0" indent="0" algn="l" defTabSz="914400" rtl="0" eaLnBrk="1" latinLnBrk="0" hangingPunct="1">
              <a:lnSpc>
                <a:spcPct val="90000"/>
              </a:lnSpc>
              <a:spcBef>
                <a:spcPts val="1000"/>
              </a:spcBef>
              <a:buClr>
                <a:srgbClr val="971E6A"/>
              </a:buClr>
              <a:buFont typeface="Arial" panose="020B0604020202020204" pitchFamily="34" charset="0"/>
              <a:buNone/>
              <a:defRPr sz="2800" b="1" kern="1200">
                <a:solidFill>
                  <a:srgbClr val="971E6A"/>
                </a:solidFill>
                <a:latin typeface="+mn-lt"/>
                <a:ea typeface="+mn-ea"/>
                <a:cs typeface="+mn-cs"/>
              </a:defRPr>
            </a:lvl1pPr>
            <a:lvl2pPr marL="457200" indent="0" algn="l" defTabSz="914400" rtl="0" eaLnBrk="1" latinLnBrk="0" hangingPunct="1">
              <a:lnSpc>
                <a:spcPct val="90000"/>
              </a:lnSpc>
              <a:spcBef>
                <a:spcPts val="500"/>
              </a:spcBef>
              <a:buClr>
                <a:srgbClr val="BE7EA1"/>
              </a:buClr>
              <a:buFont typeface="Calibri" panose="020F050202020403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PT" dirty="0">
                <a:solidFill>
                  <a:schemeClr val="tx2"/>
                </a:solidFill>
              </a:rPr>
              <a:t>PERFIL DE RISCO</a:t>
            </a:r>
          </a:p>
          <a:p>
            <a:endParaRPr lang="pt-PT" sz="2400" dirty="0">
              <a:solidFill>
                <a:schemeClr val="tx2"/>
              </a:solidFill>
            </a:endParaRPr>
          </a:p>
        </p:txBody>
      </p:sp>
    </p:spTree>
    <p:extLst>
      <p:ext uri="{BB962C8B-B14F-4D97-AF65-F5344CB8AC3E}">
        <p14:creationId xmlns:p14="http://schemas.microsoft.com/office/powerpoint/2010/main" val="251438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3EF0-CB74-FE8E-3A41-74AE09432ACF}"/>
              </a:ext>
            </a:extLst>
          </p:cNvPr>
          <p:cNvSpPr>
            <a:spLocks noGrp="1"/>
          </p:cNvSpPr>
          <p:nvPr>
            <p:ph type="ctrTitle"/>
          </p:nvPr>
        </p:nvSpPr>
        <p:spPr/>
        <p:txBody>
          <a:bodyPr/>
          <a:lstStyle/>
          <a:p>
            <a:r>
              <a:rPr lang="pt-PT" b="1" dirty="0"/>
              <a:t>Aplicação da poupança</a:t>
            </a:r>
          </a:p>
        </p:txBody>
      </p:sp>
    </p:spTree>
    <p:extLst>
      <p:ext uri="{BB962C8B-B14F-4D97-AF65-F5344CB8AC3E}">
        <p14:creationId xmlns:p14="http://schemas.microsoft.com/office/powerpoint/2010/main" val="78334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1E4E-0094-7A6E-54F0-747663A1D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CB1FAC-2094-E5F2-5743-6A9DA6BB9BEA}"/>
              </a:ext>
            </a:extLst>
          </p:cNvPr>
          <p:cNvSpPr>
            <a:spLocks noGrp="1"/>
          </p:cNvSpPr>
          <p:nvPr>
            <p:ph type="title"/>
          </p:nvPr>
        </p:nvSpPr>
        <p:spPr>
          <a:xfrm>
            <a:off x="616009" y="1127578"/>
            <a:ext cx="6131263" cy="831851"/>
          </a:xfrm>
        </p:spPr>
        <p:txBody>
          <a:bodyPr>
            <a:normAutofit/>
          </a:bodyPr>
          <a:lstStyle/>
          <a:p>
            <a:r>
              <a:rPr lang="pt-PT" sz="2800" b="1" dirty="0"/>
              <a:t>APLICAÇÃO DE POUPANÇA</a:t>
            </a:r>
          </a:p>
        </p:txBody>
      </p:sp>
      <p:sp>
        <p:nvSpPr>
          <p:cNvPr id="4" name="Text Placeholder 3">
            <a:extLst>
              <a:ext uri="{FF2B5EF4-FFF2-40B4-BE49-F238E27FC236}">
                <a16:creationId xmlns:a16="http://schemas.microsoft.com/office/drawing/2014/main" id="{FCEF7A05-841F-30C4-B361-CA222E55BDA8}"/>
              </a:ext>
            </a:extLst>
          </p:cNvPr>
          <p:cNvSpPr>
            <a:spLocks noGrp="1"/>
          </p:cNvSpPr>
          <p:nvPr>
            <p:ph type="body" sz="half" idx="2"/>
          </p:nvPr>
        </p:nvSpPr>
        <p:spPr>
          <a:xfrm>
            <a:off x="616008" y="2394857"/>
            <a:ext cx="6131264" cy="3780517"/>
          </a:xfrm>
        </p:spPr>
        <p:txBody>
          <a:bodyPr>
            <a:normAutofit fontScale="92500" lnSpcReduction="10000"/>
          </a:bodyPr>
          <a:lstStyle/>
          <a:p>
            <a:pPr lvl="0">
              <a:lnSpc>
                <a:spcPct val="114000"/>
              </a:lnSpc>
              <a:spcAft>
                <a:spcPts val="1000"/>
              </a:spcAft>
              <a:defRPr/>
            </a:pPr>
            <a:r>
              <a:rPr lang="pt-PT" sz="1800" b="1" dirty="0">
                <a:solidFill>
                  <a:prstClr val="black"/>
                </a:solidFill>
              </a:rPr>
              <a:t>A poupança pode ser aplicada em produtos financeiros</a:t>
            </a:r>
          </a:p>
          <a:p>
            <a:pPr lvl="0">
              <a:lnSpc>
                <a:spcPct val="114000"/>
              </a:lnSpc>
              <a:spcAft>
                <a:spcPts val="1000"/>
              </a:spcAft>
              <a:defRPr/>
            </a:pPr>
            <a:br>
              <a:rPr lang="pt-PT" sz="1800" dirty="0">
                <a:solidFill>
                  <a:prstClr val="black"/>
                </a:solidFill>
              </a:rPr>
            </a:br>
            <a:r>
              <a:rPr lang="pt-PT" sz="1800" dirty="0">
                <a:solidFill>
                  <a:prstClr val="black"/>
                </a:solidFill>
              </a:rPr>
              <a:t>A escolha dos produtos financeiros deve ter em conta:</a:t>
            </a:r>
          </a:p>
          <a:p>
            <a:pPr marL="742950" lvl="1" indent="-285750">
              <a:lnSpc>
                <a:spcPct val="114000"/>
              </a:lnSpc>
              <a:spcBef>
                <a:spcPts val="1000"/>
              </a:spcBef>
              <a:spcAft>
                <a:spcPts val="1000"/>
              </a:spcAft>
              <a:buFont typeface="Open Sans" panose="020B0606030504020204" pitchFamily="34" charset="0"/>
              <a:buChar char="–"/>
              <a:defRPr/>
            </a:pPr>
            <a:r>
              <a:rPr lang="pt-PT" sz="1800" dirty="0">
                <a:solidFill>
                  <a:schemeClr val="accent5"/>
                </a:solidFill>
              </a:rPr>
              <a:t>Os </a:t>
            </a:r>
            <a:r>
              <a:rPr lang="pt-PT" sz="1800" b="1" dirty="0">
                <a:solidFill>
                  <a:schemeClr val="accent5"/>
                </a:solidFill>
              </a:rPr>
              <a:t>objetivos que definimos para a nossa poupança</a:t>
            </a:r>
          </a:p>
          <a:p>
            <a:pPr marL="742950" lvl="1" indent="-285750">
              <a:lnSpc>
                <a:spcPct val="114000"/>
              </a:lnSpc>
              <a:spcBef>
                <a:spcPts val="1000"/>
              </a:spcBef>
              <a:spcAft>
                <a:spcPts val="1000"/>
              </a:spcAft>
              <a:buFont typeface="Open Sans" panose="020B0606030504020204" pitchFamily="34" charset="0"/>
              <a:buChar char="–"/>
              <a:defRPr/>
            </a:pPr>
            <a:r>
              <a:rPr lang="pt-PT" sz="1800" dirty="0">
                <a:solidFill>
                  <a:schemeClr val="accent5"/>
                </a:solidFill>
              </a:rPr>
              <a:t>As </a:t>
            </a:r>
            <a:r>
              <a:rPr lang="pt-PT" sz="1800" b="1" dirty="0">
                <a:solidFill>
                  <a:schemeClr val="accent5"/>
                </a:solidFill>
              </a:rPr>
              <a:t>preferências individuais </a:t>
            </a:r>
            <a:r>
              <a:rPr lang="pt-PT" sz="1800" dirty="0">
                <a:solidFill>
                  <a:schemeClr val="accent5"/>
                </a:solidFill>
              </a:rPr>
              <a:t>(perfil de risco)</a:t>
            </a:r>
          </a:p>
          <a:p>
            <a:pPr marL="742950" lvl="1" indent="-285750">
              <a:lnSpc>
                <a:spcPct val="114000"/>
              </a:lnSpc>
              <a:spcBef>
                <a:spcPts val="1000"/>
              </a:spcBef>
              <a:spcAft>
                <a:spcPts val="1000"/>
              </a:spcAft>
              <a:buFont typeface="Open Sans" panose="020B0606030504020204" pitchFamily="34" charset="0"/>
              <a:buChar char="–"/>
              <a:defRPr/>
            </a:pPr>
            <a:r>
              <a:rPr lang="pt-PT" sz="1800" dirty="0">
                <a:solidFill>
                  <a:schemeClr val="accent5"/>
                </a:solidFill>
              </a:rPr>
              <a:t>As </a:t>
            </a:r>
            <a:r>
              <a:rPr lang="pt-PT" sz="1800" b="1" dirty="0">
                <a:solidFill>
                  <a:schemeClr val="accent5"/>
                </a:solidFill>
              </a:rPr>
              <a:t>caraterísticas dos produtos financeiros </a:t>
            </a:r>
            <a:r>
              <a:rPr lang="pt-PT" sz="1800" dirty="0">
                <a:solidFill>
                  <a:schemeClr val="accent5"/>
                </a:solidFill>
              </a:rPr>
              <a:t>(especialmente a expetativa de remuneração e os riscos associados)</a:t>
            </a:r>
          </a:p>
          <a:p>
            <a:endParaRPr lang="pt-PT" dirty="0"/>
          </a:p>
        </p:txBody>
      </p:sp>
      <p:pic>
        <p:nvPicPr>
          <p:cNvPr id="3" name="Picture 2">
            <a:extLst>
              <a:ext uri="{FF2B5EF4-FFF2-40B4-BE49-F238E27FC236}">
                <a16:creationId xmlns:a16="http://schemas.microsoft.com/office/drawing/2014/main" id="{BB5F7DF0-D09A-D1F3-3595-FDEB4DACDD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9087" b="14247"/>
          <a:stretch>
            <a:fillRect/>
          </a:stretch>
        </p:blipFill>
        <p:spPr>
          <a:xfrm>
            <a:off x="7308805" y="1659991"/>
            <a:ext cx="3896259" cy="3896259"/>
          </a:xfrm>
          <a:prstGeom prst="flowChartConnector">
            <a:avLst/>
          </a:prstGeom>
        </p:spPr>
      </p:pic>
    </p:spTree>
    <p:extLst>
      <p:ext uri="{BB962C8B-B14F-4D97-AF65-F5344CB8AC3E}">
        <p14:creationId xmlns:p14="http://schemas.microsoft.com/office/powerpoint/2010/main" val="88689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seta crescimento vetor">
            <a:extLst>
              <a:ext uri="{FF2B5EF4-FFF2-40B4-BE49-F238E27FC236}">
                <a16:creationId xmlns:a16="http://schemas.microsoft.com/office/drawing/2014/main" id="{24D4B7AB-E93E-FB04-AD36-345B4FD4CA01}"/>
              </a:ext>
            </a:extLst>
          </p:cNvPr>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ackgroundRemoval t="9916" b="89916" l="9916" r="92437">
                        <a14:foregroundMark x1="65882" y1="49076" x2="85546" y2="34286"/>
                        <a14:foregroundMark x1="15462" y1="65378" x2="24706" y2="55798"/>
                      </a14:backgroundRemoval>
                    </a14:imgEffect>
                  </a14:imgLayer>
                </a14:imgProps>
              </a:ext>
              <a:ext uri="{28A0092B-C50C-407E-A947-70E740481C1C}">
                <a14:useLocalDpi xmlns:a14="http://schemas.microsoft.com/office/drawing/2010/main"/>
              </a:ext>
            </a:extLst>
          </a:blip>
          <a:srcRect l="9144" t="27602" r="2371" b="27221"/>
          <a:stretch/>
        </p:blipFill>
        <p:spPr bwMode="auto">
          <a:xfrm>
            <a:off x="2959086" y="2958510"/>
            <a:ext cx="4835086" cy="24685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seta crescimento vetor">
            <a:extLst>
              <a:ext uri="{FF2B5EF4-FFF2-40B4-BE49-F238E27FC236}">
                <a16:creationId xmlns:a16="http://schemas.microsoft.com/office/drawing/2014/main" id="{4D9ED6A4-7D4A-75F2-11C7-E6936B8BC619}"/>
              </a:ext>
            </a:extLst>
          </p:cNvPr>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916" b="89916" l="9916" r="92437">
                        <a14:foregroundMark x1="65882" y1="49076" x2="85546" y2="34286"/>
                        <a14:foregroundMark x1="15462" y1="65378" x2="24706" y2="55798"/>
                      </a14:backgroundRemoval>
                    </a14:imgEffect>
                  </a14:imgLayer>
                </a14:imgProps>
              </a:ext>
              <a:ext uri="{28A0092B-C50C-407E-A947-70E740481C1C}">
                <a14:useLocalDpi xmlns:a14="http://schemas.microsoft.com/office/drawing/2010/main"/>
              </a:ext>
            </a:extLst>
          </a:blip>
          <a:srcRect l="9144" t="27602" r="2371" b="27221"/>
          <a:stretch/>
        </p:blipFill>
        <p:spPr bwMode="auto">
          <a:xfrm>
            <a:off x="5218623" y="3424389"/>
            <a:ext cx="4682964" cy="2390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F2A701-89B9-0B16-B161-49A1C01DD220}"/>
              </a:ext>
            </a:extLst>
          </p:cNvPr>
          <p:cNvSpPr txBox="1"/>
          <p:nvPr/>
        </p:nvSpPr>
        <p:spPr>
          <a:xfrm>
            <a:off x="752691" y="2469254"/>
            <a:ext cx="4080891" cy="1692771"/>
          </a:xfrm>
          <a:prstGeom prst="rect">
            <a:avLst/>
          </a:prstGeom>
          <a:noFill/>
        </p:spPr>
        <p:txBody>
          <a:bodyPr wrap="square" rtlCol="0">
            <a:spAutoFit/>
          </a:bodyPr>
          <a:lstStyle/>
          <a:p>
            <a:r>
              <a:rPr lang="pt-PT" sz="1600" b="1" dirty="0">
                <a:solidFill>
                  <a:schemeClr val="tx2"/>
                </a:solidFill>
              </a:rPr>
              <a:t>REMUNERAÇÃO</a:t>
            </a:r>
          </a:p>
          <a:p>
            <a:endParaRPr lang="pt-PT" sz="1600" b="1" dirty="0">
              <a:solidFill>
                <a:schemeClr val="tx2"/>
              </a:solidFill>
            </a:endParaRPr>
          </a:p>
          <a:p>
            <a:r>
              <a:rPr lang="pt-PT" sz="1400" dirty="0">
                <a:solidFill>
                  <a:schemeClr val="tx2"/>
                </a:solidFill>
              </a:rPr>
              <a:t>A remuneração da poupança deve idealmente compensar </a:t>
            </a:r>
            <a:r>
              <a:rPr lang="pt-PT" sz="1400">
                <a:solidFill>
                  <a:schemeClr val="tx2"/>
                </a:solidFill>
              </a:rPr>
              <a:t>o aumento </a:t>
            </a:r>
            <a:r>
              <a:rPr lang="pt-PT" sz="1400" dirty="0">
                <a:solidFill>
                  <a:schemeClr val="tx2"/>
                </a:solidFill>
              </a:rPr>
              <a:t>dos preços (inflação), para que a poupança não perca valor ao longo do tempo</a:t>
            </a:r>
          </a:p>
          <a:p>
            <a:endParaRPr lang="pt-PT" sz="1600" dirty="0">
              <a:solidFill>
                <a:schemeClr val="accent2"/>
              </a:solidFill>
            </a:endParaRPr>
          </a:p>
        </p:txBody>
      </p:sp>
      <p:sp>
        <p:nvSpPr>
          <p:cNvPr id="5" name="TextBox 4">
            <a:extLst>
              <a:ext uri="{FF2B5EF4-FFF2-40B4-BE49-F238E27FC236}">
                <a16:creationId xmlns:a16="http://schemas.microsoft.com/office/drawing/2014/main" id="{2B35901B-A827-3877-CA52-5D6F1DBCCE45}"/>
              </a:ext>
            </a:extLst>
          </p:cNvPr>
          <p:cNvSpPr txBox="1"/>
          <p:nvPr/>
        </p:nvSpPr>
        <p:spPr>
          <a:xfrm>
            <a:off x="8258330" y="5173945"/>
            <a:ext cx="3663308" cy="1231106"/>
          </a:xfrm>
          <a:prstGeom prst="rect">
            <a:avLst/>
          </a:prstGeom>
          <a:noFill/>
        </p:spPr>
        <p:txBody>
          <a:bodyPr wrap="square" rtlCol="0">
            <a:spAutoFit/>
          </a:bodyPr>
          <a:lstStyle/>
          <a:p>
            <a:r>
              <a:rPr lang="pt-PT" sz="1600" b="1" dirty="0">
                <a:solidFill>
                  <a:schemeClr val="accent1"/>
                </a:solidFill>
              </a:rPr>
              <a:t>RISCO</a:t>
            </a:r>
          </a:p>
          <a:p>
            <a:endParaRPr lang="pt-PT" sz="1600" b="1" dirty="0">
              <a:solidFill>
                <a:schemeClr val="accent1"/>
              </a:solidFill>
            </a:endParaRPr>
          </a:p>
          <a:p>
            <a:r>
              <a:rPr lang="pt-PT" sz="1400" dirty="0">
                <a:solidFill>
                  <a:schemeClr val="accent1"/>
                </a:solidFill>
              </a:rPr>
              <a:t>O risco é a probabilidade de ocorrência de eventos que afetam o desempenho de investimentos ou aplicações financeiras</a:t>
            </a:r>
          </a:p>
        </p:txBody>
      </p:sp>
      <p:grpSp>
        <p:nvGrpSpPr>
          <p:cNvPr id="6" name="Group 5">
            <a:extLst>
              <a:ext uri="{FF2B5EF4-FFF2-40B4-BE49-F238E27FC236}">
                <a16:creationId xmlns:a16="http://schemas.microsoft.com/office/drawing/2014/main" id="{2E247437-2C19-0F7B-F4BF-F734E1ABAC15}"/>
              </a:ext>
            </a:extLst>
          </p:cNvPr>
          <p:cNvGrpSpPr/>
          <p:nvPr/>
        </p:nvGrpSpPr>
        <p:grpSpPr>
          <a:xfrm>
            <a:off x="8286574" y="2217412"/>
            <a:ext cx="3715787" cy="1015664"/>
            <a:chOff x="1286186" y="8848448"/>
            <a:chExt cx="6728602" cy="2390158"/>
          </a:xfrm>
          <a:solidFill>
            <a:schemeClr val="tx2"/>
          </a:solidFill>
        </p:grpSpPr>
        <p:sp>
          <p:nvSpPr>
            <p:cNvPr id="7" name="Rounded Rectangle 17">
              <a:extLst>
                <a:ext uri="{FF2B5EF4-FFF2-40B4-BE49-F238E27FC236}">
                  <a16:creationId xmlns:a16="http://schemas.microsoft.com/office/drawing/2014/main" id="{C2134C85-E760-EA39-7B24-0D52C6660E9B}"/>
                </a:ext>
              </a:extLst>
            </p:cNvPr>
            <p:cNvSpPr/>
            <p:nvPr/>
          </p:nvSpPr>
          <p:spPr>
            <a:xfrm>
              <a:off x="1286186" y="8848448"/>
              <a:ext cx="6728602" cy="239015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200" dirty="0">
                <a:solidFill>
                  <a:srgbClr val="FFFFFF"/>
                </a:solidFill>
              </a:endParaRPr>
            </a:p>
          </p:txBody>
        </p:sp>
        <p:sp>
          <p:nvSpPr>
            <p:cNvPr id="8" name="TextBox 7">
              <a:extLst>
                <a:ext uri="{FF2B5EF4-FFF2-40B4-BE49-F238E27FC236}">
                  <a16:creationId xmlns:a16="http://schemas.microsoft.com/office/drawing/2014/main" id="{73D474B9-72AB-AAEB-F93E-AF4045BDDCE4}"/>
                </a:ext>
              </a:extLst>
            </p:cNvPr>
            <p:cNvSpPr txBox="1"/>
            <p:nvPr/>
          </p:nvSpPr>
          <p:spPr>
            <a:xfrm>
              <a:off x="1720593" y="9244795"/>
              <a:ext cx="5813789" cy="1521008"/>
            </a:xfrm>
            <a:prstGeom prst="rect">
              <a:avLst/>
            </a:prstGeom>
            <a:grpFill/>
          </p:spPr>
          <p:txBody>
            <a:bodyPr wrap="square" rtlCol="0">
              <a:spAutoFit/>
            </a:bodyPr>
            <a:lstStyle/>
            <a:p>
              <a:pPr algn="ctr">
                <a:lnSpc>
                  <a:spcPct val="100000"/>
                </a:lnSpc>
              </a:pPr>
              <a:r>
                <a:rPr lang="pt-PT" sz="1200" b="1" spc="100" dirty="0">
                  <a:solidFill>
                    <a:schemeClr val="bg1"/>
                  </a:solidFill>
                </a:rPr>
                <a:t>Quanto maior a expectativa de remuneração, maiores tendem a ser os riscos envolvidos</a:t>
              </a:r>
            </a:p>
          </p:txBody>
        </p:sp>
      </p:grpSp>
      <p:sp>
        <p:nvSpPr>
          <p:cNvPr id="9" name="Content Placeholder 5">
            <a:extLst>
              <a:ext uri="{FF2B5EF4-FFF2-40B4-BE49-F238E27FC236}">
                <a16:creationId xmlns:a16="http://schemas.microsoft.com/office/drawing/2014/main" id="{5542D227-5E9E-1040-92FE-DAE3C74CCD3E}"/>
              </a:ext>
            </a:extLst>
          </p:cNvPr>
          <p:cNvSpPr txBox="1">
            <a:spLocks/>
          </p:cNvSpPr>
          <p:nvPr/>
        </p:nvSpPr>
        <p:spPr>
          <a:xfrm>
            <a:off x="706781" y="1362874"/>
            <a:ext cx="7791445" cy="446194"/>
          </a:xfrm>
          <a:prstGeom prst="rect">
            <a:avLst/>
          </a:prstGeom>
        </p:spPr>
        <p:txBody>
          <a:bodyPr>
            <a:noAutofit/>
          </a:bodyPr>
          <a:lstStyle>
            <a:lvl1pPr marL="0" indent="0" algn="l" defTabSz="914400" rtl="0" eaLnBrk="1" latinLnBrk="0" hangingPunct="1">
              <a:lnSpc>
                <a:spcPct val="90000"/>
              </a:lnSpc>
              <a:spcBef>
                <a:spcPts val="1000"/>
              </a:spcBef>
              <a:buClr>
                <a:srgbClr val="971E6A"/>
              </a:buClr>
              <a:buFont typeface="Arial" panose="020B0604020202020204" pitchFamily="34" charset="0"/>
              <a:buNone/>
              <a:defRPr sz="2400" b="0" kern="1200">
                <a:solidFill>
                  <a:srgbClr val="971E6A"/>
                </a:solidFill>
                <a:latin typeface="+mn-lt"/>
                <a:ea typeface="+mn-ea"/>
                <a:cs typeface="+mn-cs"/>
              </a:defRPr>
            </a:lvl1pPr>
            <a:lvl2pPr marL="457200" indent="0" algn="l" defTabSz="914400" rtl="0" eaLnBrk="1" latinLnBrk="0" hangingPunct="1">
              <a:lnSpc>
                <a:spcPct val="90000"/>
              </a:lnSpc>
              <a:spcBef>
                <a:spcPts val="500"/>
              </a:spcBef>
              <a:buClr>
                <a:srgbClr val="BE7EA1"/>
              </a:buClr>
              <a:buFont typeface="Calibri" panose="020F050202020403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71E6A"/>
              </a:buClr>
              <a:buSzTx/>
              <a:buFont typeface="Arial" panose="020B0604020202020204" pitchFamily="34" charset="0"/>
              <a:buNone/>
              <a:tabLst/>
              <a:defRPr/>
            </a:pPr>
            <a:r>
              <a:rPr kumimoji="0" lang="pt-PT" b="1" i="0" u="none" strike="noStrike" kern="1200" cap="none" spc="0" normalizeH="0" baseline="0" noProof="0" dirty="0">
                <a:ln>
                  <a:noFill/>
                </a:ln>
                <a:solidFill>
                  <a:schemeClr val="tx1"/>
                </a:solidFill>
                <a:effectLst/>
                <a:uLnTx/>
                <a:uFillTx/>
                <a:latin typeface="+mj-lt"/>
                <a:ea typeface="+mn-ea"/>
                <a:cs typeface="+mn-cs"/>
              </a:rPr>
              <a:t>PARA DIFERENTES PRODUTOS, DIFERENTES RISCOS E REMUNERAÇÕES</a:t>
            </a:r>
          </a:p>
        </p:txBody>
      </p:sp>
    </p:spTree>
    <p:extLst>
      <p:ext uri="{BB962C8B-B14F-4D97-AF65-F5344CB8AC3E}">
        <p14:creationId xmlns:p14="http://schemas.microsoft.com/office/powerpoint/2010/main" val="3142524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FEB862B-ED5D-8572-FB9B-E6BCFEBBC458}"/>
              </a:ext>
            </a:extLst>
          </p:cNvPr>
          <p:cNvSpPr txBox="1">
            <a:spLocks/>
          </p:cNvSpPr>
          <p:nvPr/>
        </p:nvSpPr>
        <p:spPr>
          <a:xfrm>
            <a:off x="884335"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dirty="0">
                <a:latin typeface="+mn-lt"/>
              </a:rPr>
              <a:t>Risco de liquidez</a:t>
            </a:r>
          </a:p>
        </p:txBody>
      </p:sp>
      <p:sp>
        <p:nvSpPr>
          <p:cNvPr id="3" name="Title 4">
            <a:extLst>
              <a:ext uri="{FF2B5EF4-FFF2-40B4-BE49-F238E27FC236}">
                <a16:creationId xmlns:a16="http://schemas.microsoft.com/office/drawing/2014/main" id="{CE4A2353-E132-AAE3-82E2-8DCB24C9D756}"/>
              </a:ext>
            </a:extLst>
          </p:cNvPr>
          <p:cNvSpPr txBox="1">
            <a:spLocks/>
          </p:cNvSpPr>
          <p:nvPr/>
        </p:nvSpPr>
        <p:spPr>
          <a:xfrm>
            <a:off x="863660" y="4271807"/>
            <a:ext cx="1620000" cy="162719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dirty="0">
                <a:solidFill>
                  <a:schemeClr val="tx1"/>
                </a:solidFill>
                <a:latin typeface="+mn-lt"/>
              </a:rPr>
              <a:t>Se precisares do dinheiro aplicado antes do fim do prazo contratado e não lhe podes </a:t>
            </a:r>
            <a:r>
              <a:rPr lang="pt-PT" sz="1200" cap="none" spc="100" dirty="0">
                <a:solidFill>
                  <a:schemeClr val="tx1"/>
                </a:solidFill>
              </a:rPr>
              <a:t>aceder ou tens  custos associados</a:t>
            </a:r>
            <a:endParaRPr lang="pt-PT" sz="1200" cap="none" spc="100" dirty="0">
              <a:solidFill>
                <a:schemeClr val="tx1"/>
              </a:solidFill>
              <a:latin typeface="+mn-lt"/>
            </a:endParaRPr>
          </a:p>
        </p:txBody>
      </p:sp>
      <p:cxnSp>
        <p:nvCxnSpPr>
          <p:cNvPr id="4" name="Straight Connector 3">
            <a:extLst>
              <a:ext uri="{FF2B5EF4-FFF2-40B4-BE49-F238E27FC236}">
                <a16:creationId xmlns:a16="http://schemas.microsoft.com/office/drawing/2014/main" id="{54710B48-006D-FA77-FB66-A52F6033A5C9}"/>
              </a:ext>
            </a:extLst>
          </p:cNvPr>
          <p:cNvCxnSpPr/>
          <p:nvPr/>
        </p:nvCxnSpPr>
        <p:spPr>
          <a:xfrm rot="5400000">
            <a:off x="323660" y="3429000"/>
            <a:ext cx="1080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F3364071-7D28-CADE-355E-A4762ED0821F}"/>
              </a:ext>
            </a:extLst>
          </p:cNvPr>
          <p:cNvSpPr txBox="1">
            <a:spLocks/>
          </p:cNvSpPr>
          <p:nvPr/>
        </p:nvSpPr>
        <p:spPr>
          <a:xfrm>
            <a:off x="2702774" y="2889000"/>
            <a:ext cx="1714815"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200" b="1" spc="0" dirty="0">
                <a:solidFill>
                  <a:schemeClr val="accent1"/>
                </a:solidFill>
                <a:latin typeface="+mn-lt"/>
              </a:rPr>
              <a:t>Risco de remuneração</a:t>
            </a:r>
          </a:p>
        </p:txBody>
      </p:sp>
      <p:cxnSp>
        <p:nvCxnSpPr>
          <p:cNvPr id="6" name="Straight Connector 5">
            <a:extLst>
              <a:ext uri="{FF2B5EF4-FFF2-40B4-BE49-F238E27FC236}">
                <a16:creationId xmlns:a16="http://schemas.microsoft.com/office/drawing/2014/main" id="{D6DAE10C-3294-75CA-96EA-AD75310A4453}"/>
              </a:ext>
            </a:extLst>
          </p:cNvPr>
          <p:cNvCxnSpPr/>
          <p:nvPr/>
        </p:nvCxnSpPr>
        <p:spPr>
          <a:xfrm rot="5400000">
            <a:off x="2142100" y="3429000"/>
            <a:ext cx="1080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4">
            <a:extLst>
              <a:ext uri="{FF2B5EF4-FFF2-40B4-BE49-F238E27FC236}">
                <a16:creationId xmlns:a16="http://schemas.microsoft.com/office/drawing/2014/main" id="{434516D1-4372-6F23-0567-3D5BC7ACA6FB}"/>
              </a:ext>
            </a:extLst>
          </p:cNvPr>
          <p:cNvSpPr txBox="1">
            <a:spLocks/>
          </p:cNvSpPr>
          <p:nvPr/>
        </p:nvSpPr>
        <p:spPr>
          <a:xfrm>
            <a:off x="2702775" y="4277236"/>
            <a:ext cx="1620000" cy="99000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dirty="0">
                <a:solidFill>
                  <a:schemeClr val="tx1"/>
                </a:solidFill>
                <a:latin typeface="+mn-lt"/>
              </a:rPr>
              <a:t>A remuneração é nula ou mais baixa do que o esperado</a:t>
            </a:r>
          </a:p>
        </p:txBody>
      </p:sp>
      <p:sp>
        <p:nvSpPr>
          <p:cNvPr id="8" name="Title 2">
            <a:extLst>
              <a:ext uri="{FF2B5EF4-FFF2-40B4-BE49-F238E27FC236}">
                <a16:creationId xmlns:a16="http://schemas.microsoft.com/office/drawing/2014/main" id="{3643CF1B-B2C0-44A0-BE1F-B55A570B4FE8}"/>
              </a:ext>
            </a:extLst>
          </p:cNvPr>
          <p:cNvSpPr txBox="1">
            <a:spLocks/>
          </p:cNvSpPr>
          <p:nvPr/>
        </p:nvSpPr>
        <p:spPr>
          <a:xfrm>
            <a:off x="4616029"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dirty="0">
                <a:solidFill>
                  <a:srgbClr val="2A77C4"/>
                </a:solidFill>
                <a:latin typeface="+mn-lt"/>
              </a:rPr>
              <a:t>Risco cambial</a:t>
            </a:r>
          </a:p>
        </p:txBody>
      </p:sp>
      <p:cxnSp>
        <p:nvCxnSpPr>
          <p:cNvPr id="9" name="Straight Connector 8">
            <a:extLst>
              <a:ext uri="{FF2B5EF4-FFF2-40B4-BE49-F238E27FC236}">
                <a16:creationId xmlns:a16="http://schemas.microsoft.com/office/drawing/2014/main" id="{532C38AB-6A31-5E1F-9F92-201C8BBCBA82}"/>
              </a:ext>
            </a:extLst>
          </p:cNvPr>
          <p:cNvCxnSpPr/>
          <p:nvPr/>
        </p:nvCxnSpPr>
        <p:spPr>
          <a:xfrm rot="5400000">
            <a:off x="4055354" y="3429000"/>
            <a:ext cx="1080000" cy="0"/>
          </a:xfrm>
          <a:prstGeom prst="line">
            <a:avLst/>
          </a:prstGeom>
          <a:ln w="50800">
            <a:solidFill>
              <a:srgbClr val="2A77C4"/>
            </a:solidFill>
          </a:ln>
        </p:spPr>
        <p:style>
          <a:lnRef idx="1">
            <a:schemeClr val="accent1"/>
          </a:lnRef>
          <a:fillRef idx="0">
            <a:schemeClr val="accent1"/>
          </a:fillRef>
          <a:effectRef idx="0">
            <a:schemeClr val="accent1"/>
          </a:effectRef>
          <a:fontRef idx="minor">
            <a:schemeClr val="tx1"/>
          </a:fontRef>
        </p:style>
      </p:cxnSp>
      <p:sp>
        <p:nvSpPr>
          <p:cNvPr id="10" name="Title 4">
            <a:extLst>
              <a:ext uri="{FF2B5EF4-FFF2-40B4-BE49-F238E27FC236}">
                <a16:creationId xmlns:a16="http://schemas.microsoft.com/office/drawing/2014/main" id="{25C76E37-59FF-A2F7-D060-7604C1AB4EAD}"/>
              </a:ext>
            </a:extLst>
          </p:cNvPr>
          <p:cNvSpPr txBox="1">
            <a:spLocks/>
          </p:cNvSpPr>
          <p:nvPr/>
        </p:nvSpPr>
        <p:spPr>
          <a:xfrm>
            <a:off x="4616029" y="4277236"/>
            <a:ext cx="1620000" cy="1402906"/>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a:solidFill>
                  <a:schemeClr val="tx1"/>
                </a:solidFill>
                <a:latin typeface="+mn-lt"/>
              </a:rPr>
              <a:t>Perda de dinheiro numa aplicação em moeda estrangeira, pela conversão para moeda nacional</a:t>
            </a:r>
          </a:p>
        </p:txBody>
      </p:sp>
      <p:sp>
        <p:nvSpPr>
          <p:cNvPr id="11" name="Title 2">
            <a:extLst>
              <a:ext uri="{FF2B5EF4-FFF2-40B4-BE49-F238E27FC236}">
                <a16:creationId xmlns:a16="http://schemas.microsoft.com/office/drawing/2014/main" id="{72F9D066-C826-CEB5-78F8-2876F62AABF5}"/>
              </a:ext>
            </a:extLst>
          </p:cNvPr>
          <p:cNvSpPr txBox="1">
            <a:spLocks/>
          </p:cNvSpPr>
          <p:nvPr/>
        </p:nvSpPr>
        <p:spPr>
          <a:xfrm>
            <a:off x="6413794"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a:solidFill>
                  <a:schemeClr val="accent3"/>
                </a:solidFill>
                <a:latin typeface="+mn-lt"/>
              </a:rPr>
              <a:t>Risco de mercado</a:t>
            </a:r>
          </a:p>
        </p:txBody>
      </p:sp>
      <p:cxnSp>
        <p:nvCxnSpPr>
          <p:cNvPr id="12" name="Straight Connector 11">
            <a:extLst>
              <a:ext uri="{FF2B5EF4-FFF2-40B4-BE49-F238E27FC236}">
                <a16:creationId xmlns:a16="http://schemas.microsoft.com/office/drawing/2014/main" id="{D01AF0FB-722F-B23F-2907-95B1261DC376}"/>
              </a:ext>
            </a:extLst>
          </p:cNvPr>
          <p:cNvCxnSpPr/>
          <p:nvPr/>
        </p:nvCxnSpPr>
        <p:spPr>
          <a:xfrm rot="5400000">
            <a:off x="5873794" y="3429000"/>
            <a:ext cx="1080000"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4">
            <a:extLst>
              <a:ext uri="{FF2B5EF4-FFF2-40B4-BE49-F238E27FC236}">
                <a16:creationId xmlns:a16="http://schemas.microsoft.com/office/drawing/2014/main" id="{C079F9DE-E091-61A8-7277-4901E98A18AB}"/>
              </a:ext>
            </a:extLst>
          </p:cNvPr>
          <p:cNvSpPr txBox="1">
            <a:spLocks/>
          </p:cNvSpPr>
          <p:nvPr/>
        </p:nvSpPr>
        <p:spPr>
          <a:xfrm>
            <a:off x="6434469" y="4214117"/>
            <a:ext cx="1620000" cy="168488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a:solidFill>
                  <a:schemeClr val="tx1"/>
                </a:solidFill>
                <a:latin typeface="+mn-lt"/>
              </a:rPr>
              <a:t>Perda de valor de uma aplicação financeira, devido a alterações nos preços (ou taxas de juro) de mercado</a:t>
            </a:r>
          </a:p>
        </p:txBody>
      </p:sp>
      <p:sp>
        <p:nvSpPr>
          <p:cNvPr id="14" name="Title 2">
            <a:extLst>
              <a:ext uri="{FF2B5EF4-FFF2-40B4-BE49-F238E27FC236}">
                <a16:creationId xmlns:a16="http://schemas.microsoft.com/office/drawing/2014/main" id="{56EA5280-DC8C-1E85-B691-73A2FAAE52EE}"/>
              </a:ext>
            </a:extLst>
          </p:cNvPr>
          <p:cNvSpPr txBox="1">
            <a:spLocks/>
          </p:cNvSpPr>
          <p:nvPr/>
        </p:nvSpPr>
        <p:spPr>
          <a:xfrm>
            <a:off x="8252909"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dirty="0">
                <a:solidFill>
                  <a:schemeClr val="accent4">
                    <a:lumMod val="50000"/>
                  </a:schemeClr>
                </a:solidFill>
                <a:latin typeface="+mn-lt"/>
              </a:rPr>
              <a:t>Risco de capital</a:t>
            </a:r>
          </a:p>
        </p:txBody>
      </p:sp>
      <p:cxnSp>
        <p:nvCxnSpPr>
          <p:cNvPr id="15" name="Straight Connector 14">
            <a:extLst>
              <a:ext uri="{FF2B5EF4-FFF2-40B4-BE49-F238E27FC236}">
                <a16:creationId xmlns:a16="http://schemas.microsoft.com/office/drawing/2014/main" id="{17532F5E-BB2A-C7AA-26DE-3A325B755106}"/>
              </a:ext>
            </a:extLst>
          </p:cNvPr>
          <p:cNvCxnSpPr/>
          <p:nvPr/>
        </p:nvCxnSpPr>
        <p:spPr>
          <a:xfrm rot="5400000">
            <a:off x="7692234" y="3429000"/>
            <a:ext cx="1080000" cy="0"/>
          </a:xfrm>
          <a:prstGeom prst="line">
            <a:avLst/>
          </a:prstGeom>
          <a:ln w="508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itle 4">
            <a:extLst>
              <a:ext uri="{FF2B5EF4-FFF2-40B4-BE49-F238E27FC236}">
                <a16:creationId xmlns:a16="http://schemas.microsoft.com/office/drawing/2014/main" id="{EF1699C9-CACD-AF01-D407-392BE5A4CABA}"/>
              </a:ext>
            </a:extLst>
          </p:cNvPr>
          <p:cNvSpPr txBox="1">
            <a:spLocks/>
          </p:cNvSpPr>
          <p:nvPr/>
        </p:nvSpPr>
        <p:spPr>
          <a:xfrm>
            <a:off x="8252909" y="4277236"/>
            <a:ext cx="1620000" cy="1169993"/>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a:solidFill>
                  <a:schemeClr val="tx1"/>
                </a:solidFill>
                <a:latin typeface="+mn-lt"/>
              </a:rPr>
              <a:t>Perda de parte ou toda a poupança aplicada no produto financeiro</a:t>
            </a:r>
          </a:p>
        </p:txBody>
      </p:sp>
      <p:sp>
        <p:nvSpPr>
          <p:cNvPr id="17" name="Title 2">
            <a:extLst>
              <a:ext uri="{FF2B5EF4-FFF2-40B4-BE49-F238E27FC236}">
                <a16:creationId xmlns:a16="http://schemas.microsoft.com/office/drawing/2014/main" id="{ED317C60-BCCD-93FD-2265-2E80CC9A30F7}"/>
              </a:ext>
            </a:extLst>
          </p:cNvPr>
          <p:cNvSpPr txBox="1">
            <a:spLocks/>
          </p:cNvSpPr>
          <p:nvPr/>
        </p:nvSpPr>
        <p:spPr>
          <a:xfrm>
            <a:off x="10071349" y="2889000"/>
            <a:ext cx="1620000" cy="1080000"/>
          </a:xfrm>
          <a:prstGeom prst="rect">
            <a:avLst/>
          </a:prstGeom>
          <a:solidFill>
            <a:srgbClr val="E8E8E8">
              <a:alpha val="25098"/>
            </a:srgb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1400" b="1" spc="0">
                <a:solidFill>
                  <a:schemeClr val="accent5"/>
                </a:solidFill>
                <a:latin typeface="+mn-lt"/>
              </a:rPr>
              <a:t>Risco de crédito</a:t>
            </a:r>
          </a:p>
        </p:txBody>
      </p:sp>
      <p:cxnSp>
        <p:nvCxnSpPr>
          <p:cNvPr id="18" name="Straight Connector 17">
            <a:extLst>
              <a:ext uri="{FF2B5EF4-FFF2-40B4-BE49-F238E27FC236}">
                <a16:creationId xmlns:a16="http://schemas.microsoft.com/office/drawing/2014/main" id="{63BFF860-4BAD-138B-D68C-D4CE7F1599D1}"/>
              </a:ext>
            </a:extLst>
          </p:cNvPr>
          <p:cNvCxnSpPr/>
          <p:nvPr/>
        </p:nvCxnSpPr>
        <p:spPr>
          <a:xfrm rot="5400000">
            <a:off x="9510674" y="3429000"/>
            <a:ext cx="1080000" cy="0"/>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itle 4">
            <a:extLst>
              <a:ext uri="{FF2B5EF4-FFF2-40B4-BE49-F238E27FC236}">
                <a16:creationId xmlns:a16="http://schemas.microsoft.com/office/drawing/2014/main" id="{402F2F98-375C-D53E-8DBC-1F93A15850CB}"/>
              </a:ext>
            </a:extLst>
          </p:cNvPr>
          <p:cNvSpPr txBox="1">
            <a:spLocks/>
          </p:cNvSpPr>
          <p:nvPr/>
        </p:nvSpPr>
        <p:spPr>
          <a:xfrm>
            <a:off x="10071349" y="4277236"/>
            <a:ext cx="1620000" cy="99000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pPr>
            <a:r>
              <a:rPr lang="pt-PT" sz="1200" cap="none" spc="100">
                <a:solidFill>
                  <a:schemeClr val="tx1"/>
                </a:solidFill>
                <a:latin typeface="+mn-lt"/>
              </a:rPr>
              <a:t>Falência ou insolvência da entidade junto da qual a poupança foi aplicada</a:t>
            </a:r>
          </a:p>
        </p:txBody>
      </p:sp>
      <p:grpSp>
        <p:nvGrpSpPr>
          <p:cNvPr id="20" name="Group 19">
            <a:extLst>
              <a:ext uri="{FF2B5EF4-FFF2-40B4-BE49-F238E27FC236}">
                <a16:creationId xmlns:a16="http://schemas.microsoft.com/office/drawing/2014/main" id="{A172DEC9-BAD9-A720-35EC-A330AF825730}"/>
              </a:ext>
            </a:extLst>
          </p:cNvPr>
          <p:cNvGrpSpPr>
            <a:grpSpLocks noChangeAspect="1"/>
          </p:cNvGrpSpPr>
          <p:nvPr/>
        </p:nvGrpSpPr>
        <p:grpSpPr>
          <a:xfrm>
            <a:off x="5175064" y="2177310"/>
            <a:ext cx="506413" cy="506413"/>
            <a:chOff x="5937250" y="777875"/>
            <a:chExt cx="506413" cy="506413"/>
          </a:xfrm>
        </p:grpSpPr>
        <p:sp>
          <p:nvSpPr>
            <p:cNvPr id="21" name="Freeform 113">
              <a:extLst>
                <a:ext uri="{FF2B5EF4-FFF2-40B4-BE49-F238E27FC236}">
                  <a16:creationId xmlns:a16="http://schemas.microsoft.com/office/drawing/2014/main" id="{0F9B57A5-5E87-3FEF-F03A-36AB511D2309}"/>
                </a:ext>
              </a:extLst>
            </p:cNvPr>
            <p:cNvSpPr>
              <a:spLocks/>
            </p:cNvSpPr>
            <p:nvPr/>
          </p:nvSpPr>
          <p:spPr bwMode="auto">
            <a:xfrm>
              <a:off x="5937250" y="952500"/>
              <a:ext cx="333375" cy="331788"/>
            </a:xfrm>
            <a:custGeom>
              <a:avLst/>
              <a:gdLst>
                <a:gd name="T0" fmla="*/ 638 w 1218"/>
                <a:gd name="T1" fmla="*/ 1 h 1217"/>
                <a:gd name="T2" fmla="*/ 609 w 1218"/>
                <a:gd name="T3" fmla="*/ 0 h 1217"/>
                <a:gd name="T4" fmla="*/ 0 w 1218"/>
                <a:gd name="T5" fmla="*/ 609 h 1217"/>
                <a:gd name="T6" fmla="*/ 609 w 1218"/>
                <a:gd name="T7" fmla="*/ 1217 h 1217"/>
                <a:gd name="T8" fmla="*/ 1218 w 1218"/>
                <a:gd name="T9" fmla="*/ 609 h 1217"/>
                <a:gd name="T10" fmla="*/ 1217 w 1218"/>
                <a:gd name="T11" fmla="*/ 582 h 1217"/>
              </a:gdLst>
              <a:ahLst/>
              <a:cxnLst>
                <a:cxn ang="0">
                  <a:pos x="T0" y="T1"/>
                </a:cxn>
                <a:cxn ang="0">
                  <a:pos x="T2" y="T3"/>
                </a:cxn>
                <a:cxn ang="0">
                  <a:pos x="T4" y="T5"/>
                </a:cxn>
                <a:cxn ang="0">
                  <a:pos x="T6" y="T7"/>
                </a:cxn>
                <a:cxn ang="0">
                  <a:pos x="T8" y="T9"/>
                </a:cxn>
                <a:cxn ang="0">
                  <a:pos x="T10" y="T11"/>
                </a:cxn>
              </a:cxnLst>
              <a:rect l="0" t="0" r="r" b="b"/>
              <a:pathLst>
                <a:path w="1218" h="1217">
                  <a:moveTo>
                    <a:pt x="638" y="1"/>
                  </a:moveTo>
                  <a:cubicBezTo>
                    <a:pt x="628" y="0"/>
                    <a:pt x="619" y="0"/>
                    <a:pt x="609" y="0"/>
                  </a:cubicBezTo>
                  <a:cubicBezTo>
                    <a:pt x="273" y="0"/>
                    <a:pt x="0" y="273"/>
                    <a:pt x="0" y="609"/>
                  </a:cubicBezTo>
                  <a:cubicBezTo>
                    <a:pt x="0" y="945"/>
                    <a:pt x="273" y="1217"/>
                    <a:pt x="609" y="1217"/>
                  </a:cubicBezTo>
                  <a:cubicBezTo>
                    <a:pt x="945" y="1217"/>
                    <a:pt x="1218" y="945"/>
                    <a:pt x="1218" y="609"/>
                  </a:cubicBezTo>
                  <a:cubicBezTo>
                    <a:pt x="1218" y="600"/>
                    <a:pt x="1218" y="591"/>
                    <a:pt x="1217" y="582"/>
                  </a:cubicBezTo>
                </a:path>
              </a:pathLst>
            </a:custGeom>
            <a:noFill/>
            <a:ln w="19050" cap="flat">
              <a:solidFill>
                <a:srgbClr val="2A77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2" name="Oval 114">
              <a:extLst>
                <a:ext uri="{FF2B5EF4-FFF2-40B4-BE49-F238E27FC236}">
                  <a16:creationId xmlns:a16="http://schemas.microsoft.com/office/drawing/2014/main" id="{A9557EA1-27C7-EF74-0FF5-F6AF8C022B46}"/>
                </a:ext>
              </a:extLst>
            </p:cNvPr>
            <p:cNvSpPr>
              <a:spLocks noChangeArrowheads="1"/>
            </p:cNvSpPr>
            <p:nvPr/>
          </p:nvSpPr>
          <p:spPr bwMode="auto">
            <a:xfrm>
              <a:off x="6111875" y="777875"/>
              <a:ext cx="331788" cy="333375"/>
            </a:xfrm>
            <a:prstGeom prst="ellipse">
              <a:avLst/>
            </a:prstGeom>
            <a:noFill/>
            <a:ln w="19050" cap="flat">
              <a:solidFill>
                <a:srgbClr val="2A77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3" name="Line 115">
              <a:extLst>
                <a:ext uri="{FF2B5EF4-FFF2-40B4-BE49-F238E27FC236}">
                  <a16:creationId xmlns:a16="http://schemas.microsoft.com/office/drawing/2014/main" id="{F7BA2B3B-8DF8-702B-0FFF-DCF4C753DA5B}"/>
                </a:ext>
              </a:extLst>
            </p:cNvPr>
            <p:cNvSpPr>
              <a:spLocks noChangeShapeType="1"/>
            </p:cNvSpPr>
            <p:nvPr/>
          </p:nvSpPr>
          <p:spPr bwMode="auto">
            <a:xfrm>
              <a:off x="6100763" y="1192213"/>
              <a:ext cx="0" cy="17463"/>
            </a:xfrm>
            <a:prstGeom prst="line">
              <a:avLst/>
            </a:prstGeom>
            <a:noFill/>
            <a:ln w="19050" cap="flat">
              <a:solidFill>
                <a:srgbClr val="2A77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4" name="Line 116">
              <a:extLst>
                <a:ext uri="{FF2B5EF4-FFF2-40B4-BE49-F238E27FC236}">
                  <a16:creationId xmlns:a16="http://schemas.microsoft.com/office/drawing/2014/main" id="{79A4AF92-0C90-7071-2E22-5D19FA45A4D6}"/>
                </a:ext>
              </a:extLst>
            </p:cNvPr>
            <p:cNvSpPr>
              <a:spLocks noChangeShapeType="1"/>
            </p:cNvSpPr>
            <p:nvPr/>
          </p:nvSpPr>
          <p:spPr bwMode="auto">
            <a:xfrm>
              <a:off x="6100763" y="1035050"/>
              <a:ext cx="0" cy="17463"/>
            </a:xfrm>
            <a:prstGeom prst="line">
              <a:avLst/>
            </a:prstGeom>
            <a:noFill/>
            <a:ln w="19050" cap="flat">
              <a:solidFill>
                <a:srgbClr val="2A77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5" name="Freeform 117">
              <a:extLst>
                <a:ext uri="{FF2B5EF4-FFF2-40B4-BE49-F238E27FC236}">
                  <a16:creationId xmlns:a16="http://schemas.microsoft.com/office/drawing/2014/main" id="{F023A37A-088D-BA3F-61DC-28064091C677}"/>
                </a:ext>
              </a:extLst>
            </p:cNvPr>
            <p:cNvSpPr>
              <a:spLocks/>
            </p:cNvSpPr>
            <p:nvPr/>
          </p:nvSpPr>
          <p:spPr bwMode="auto">
            <a:xfrm>
              <a:off x="6065838" y="1052513"/>
              <a:ext cx="69850" cy="139700"/>
            </a:xfrm>
            <a:custGeom>
              <a:avLst/>
              <a:gdLst>
                <a:gd name="T0" fmla="*/ 0 w 256"/>
                <a:gd name="T1" fmla="*/ 383 h 511"/>
                <a:gd name="T2" fmla="*/ 128 w 256"/>
                <a:gd name="T3" fmla="*/ 511 h 511"/>
                <a:gd name="T4" fmla="*/ 256 w 256"/>
                <a:gd name="T5" fmla="*/ 383 h 511"/>
                <a:gd name="T6" fmla="*/ 0 w 256"/>
                <a:gd name="T7" fmla="*/ 128 h 511"/>
                <a:gd name="T8" fmla="*/ 128 w 256"/>
                <a:gd name="T9" fmla="*/ 0 h 511"/>
                <a:gd name="T10" fmla="*/ 256 w 256"/>
                <a:gd name="T11" fmla="*/ 128 h 511"/>
              </a:gdLst>
              <a:ahLst/>
              <a:cxnLst>
                <a:cxn ang="0">
                  <a:pos x="T0" y="T1"/>
                </a:cxn>
                <a:cxn ang="0">
                  <a:pos x="T2" y="T3"/>
                </a:cxn>
                <a:cxn ang="0">
                  <a:pos x="T4" y="T5"/>
                </a:cxn>
                <a:cxn ang="0">
                  <a:pos x="T6" y="T7"/>
                </a:cxn>
                <a:cxn ang="0">
                  <a:pos x="T8" y="T9"/>
                </a:cxn>
                <a:cxn ang="0">
                  <a:pos x="T10" y="T11"/>
                </a:cxn>
              </a:cxnLst>
              <a:rect l="0" t="0" r="r" b="b"/>
              <a:pathLst>
                <a:path w="256" h="511">
                  <a:moveTo>
                    <a:pt x="0" y="383"/>
                  </a:moveTo>
                  <a:cubicBezTo>
                    <a:pt x="0" y="454"/>
                    <a:pt x="57" y="511"/>
                    <a:pt x="128" y="511"/>
                  </a:cubicBezTo>
                  <a:cubicBezTo>
                    <a:pt x="198" y="511"/>
                    <a:pt x="256" y="454"/>
                    <a:pt x="256" y="383"/>
                  </a:cubicBezTo>
                  <a:cubicBezTo>
                    <a:pt x="256" y="189"/>
                    <a:pt x="0" y="323"/>
                    <a:pt x="0" y="128"/>
                  </a:cubicBezTo>
                  <a:cubicBezTo>
                    <a:pt x="0" y="57"/>
                    <a:pt x="57" y="0"/>
                    <a:pt x="128" y="0"/>
                  </a:cubicBezTo>
                  <a:cubicBezTo>
                    <a:pt x="198" y="0"/>
                    <a:pt x="256" y="57"/>
                    <a:pt x="256" y="128"/>
                  </a:cubicBezTo>
                </a:path>
              </a:pathLst>
            </a:custGeom>
            <a:noFill/>
            <a:ln w="19050" cap="flat">
              <a:solidFill>
                <a:srgbClr val="2A77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6" name="Line 118">
              <a:extLst>
                <a:ext uri="{FF2B5EF4-FFF2-40B4-BE49-F238E27FC236}">
                  <a16:creationId xmlns:a16="http://schemas.microsoft.com/office/drawing/2014/main" id="{7E19CA63-DCF0-F465-5011-43276B6D0E48}"/>
                </a:ext>
              </a:extLst>
            </p:cNvPr>
            <p:cNvSpPr>
              <a:spLocks noChangeShapeType="1"/>
            </p:cNvSpPr>
            <p:nvPr/>
          </p:nvSpPr>
          <p:spPr bwMode="auto">
            <a:xfrm flipH="1">
              <a:off x="6192838" y="928688"/>
              <a:ext cx="93663" cy="0"/>
            </a:xfrm>
            <a:prstGeom prst="line">
              <a:avLst/>
            </a:prstGeom>
            <a:noFill/>
            <a:ln w="19050" cap="flat">
              <a:solidFill>
                <a:srgbClr val="2A77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7" name="Line 119">
              <a:extLst>
                <a:ext uri="{FF2B5EF4-FFF2-40B4-BE49-F238E27FC236}">
                  <a16:creationId xmlns:a16="http://schemas.microsoft.com/office/drawing/2014/main" id="{D6CC27E0-43C5-D251-A9DD-5B65D35FCC05}"/>
                </a:ext>
              </a:extLst>
            </p:cNvPr>
            <p:cNvSpPr>
              <a:spLocks noChangeShapeType="1"/>
            </p:cNvSpPr>
            <p:nvPr/>
          </p:nvSpPr>
          <p:spPr bwMode="auto">
            <a:xfrm flipH="1">
              <a:off x="6192838" y="960438"/>
              <a:ext cx="93663" cy="0"/>
            </a:xfrm>
            <a:prstGeom prst="line">
              <a:avLst/>
            </a:prstGeom>
            <a:noFill/>
            <a:ln w="19050" cap="flat">
              <a:solidFill>
                <a:srgbClr val="2A77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28" name="Freeform 120">
              <a:extLst>
                <a:ext uri="{FF2B5EF4-FFF2-40B4-BE49-F238E27FC236}">
                  <a16:creationId xmlns:a16="http://schemas.microsoft.com/office/drawing/2014/main" id="{366958D4-50AF-81F1-72E4-AD9510E70159}"/>
                </a:ext>
              </a:extLst>
            </p:cNvPr>
            <p:cNvSpPr>
              <a:spLocks/>
            </p:cNvSpPr>
            <p:nvPr/>
          </p:nvSpPr>
          <p:spPr bwMode="auto">
            <a:xfrm>
              <a:off x="6191250" y="857250"/>
              <a:ext cx="119063" cy="174625"/>
            </a:xfrm>
            <a:custGeom>
              <a:avLst/>
              <a:gdLst>
                <a:gd name="T0" fmla="*/ 436 w 436"/>
                <a:gd name="T1" fmla="*/ 23 h 638"/>
                <a:gd name="T2" fmla="*/ 319 w 436"/>
                <a:gd name="T3" fmla="*/ 0 h 638"/>
                <a:gd name="T4" fmla="*/ 0 w 436"/>
                <a:gd name="T5" fmla="*/ 319 h 638"/>
                <a:gd name="T6" fmla="*/ 319 w 436"/>
                <a:gd name="T7" fmla="*/ 638 h 638"/>
                <a:gd name="T8" fmla="*/ 436 w 436"/>
                <a:gd name="T9" fmla="*/ 615 h 638"/>
              </a:gdLst>
              <a:ahLst/>
              <a:cxnLst>
                <a:cxn ang="0">
                  <a:pos x="T0" y="T1"/>
                </a:cxn>
                <a:cxn ang="0">
                  <a:pos x="T2" y="T3"/>
                </a:cxn>
                <a:cxn ang="0">
                  <a:pos x="T4" y="T5"/>
                </a:cxn>
                <a:cxn ang="0">
                  <a:pos x="T6" y="T7"/>
                </a:cxn>
                <a:cxn ang="0">
                  <a:pos x="T8" y="T9"/>
                </a:cxn>
              </a:cxnLst>
              <a:rect l="0" t="0" r="r" b="b"/>
              <a:pathLst>
                <a:path w="436" h="638">
                  <a:moveTo>
                    <a:pt x="436" y="23"/>
                  </a:moveTo>
                  <a:cubicBezTo>
                    <a:pt x="398" y="8"/>
                    <a:pt x="359" y="0"/>
                    <a:pt x="319" y="0"/>
                  </a:cubicBezTo>
                  <a:cubicBezTo>
                    <a:pt x="143" y="0"/>
                    <a:pt x="0" y="143"/>
                    <a:pt x="0" y="319"/>
                  </a:cubicBezTo>
                  <a:cubicBezTo>
                    <a:pt x="0" y="495"/>
                    <a:pt x="143" y="638"/>
                    <a:pt x="319" y="638"/>
                  </a:cubicBezTo>
                  <a:cubicBezTo>
                    <a:pt x="359" y="638"/>
                    <a:pt x="398" y="630"/>
                    <a:pt x="436" y="615"/>
                  </a:cubicBezTo>
                </a:path>
              </a:pathLst>
            </a:custGeom>
            <a:noFill/>
            <a:ln w="19050" cap="flat">
              <a:solidFill>
                <a:srgbClr val="2A77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29" name="Group 28">
            <a:extLst>
              <a:ext uri="{FF2B5EF4-FFF2-40B4-BE49-F238E27FC236}">
                <a16:creationId xmlns:a16="http://schemas.microsoft.com/office/drawing/2014/main" id="{9ED27F36-3E0F-6120-CE26-5C11A40FE497}"/>
              </a:ext>
            </a:extLst>
          </p:cNvPr>
          <p:cNvGrpSpPr>
            <a:grpSpLocks noChangeAspect="1"/>
          </p:cNvGrpSpPr>
          <p:nvPr/>
        </p:nvGrpSpPr>
        <p:grpSpPr>
          <a:xfrm>
            <a:off x="8848596" y="2198696"/>
            <a:ext cx="428625" cy="534987"/>
            <a:chOff x="3286125" y="3167063"/>
            <a:chExt cx="428625" cy="534987"/>
          </a:xfrm>
        </p:grpSpPr>
        <p:sp>
          <p:nvSpPr>
            <p:cNvPr id="30" name="Freeform 204">
              <a:extLst>
                <a:ext uri="{FF2B5EF4-FFF2-40B4-BE49-F238E27FC236}">
                  <a16:creationId xmlns:a16="http://schemas.microsoft.com/office/drawing/2014/main" id="{7D9D2D87-D5D0-AC59-B8B6-D20BE01A6D17}"/>
                </a:ext>
              </a:extLst>
            </p:cNvPr>
            <p:cNvSpPr>
              <a:spLocks noEditPoints="1"/>
            </p:cNvSpPr>
            <p:nvPr/>
          </p:nvSpPr>
          <p:spPr bwMode="auto">
            <a:xfrm>
              <a:off x="3286125" y="3495675"/>
              <a:ext cx="428625" cy="206375"/>
            </a:xfrm>
            <a:custGeom>
              <a:avLst/>
              <a:gdLst>
                <a:gd name="T0" fmla="*/ 0 w 1575"/>
                <a:gd name="T1" fmla="*/ 468 h 755"/>
                <a:gd name="T2" fmla="*/ 1504 w 1575"/>
                <a:gd name="T3" fmla="*/ 331 h 755"/>
                <a:gd name="T4" fmla="*/ 1369 w 1575"/>
                <a:gd name="T5" fmla="*/ 171 h 755"/>
                <a:gd name="T6" fmla="*/ 1003 w 1575"/>
                <a:gd name="T7" fmla="*/ 293 h 755"/>
                <a:gd name="T8" fmla="*/ 0 w 1575"/>
                <a:gd name="T9" fmla="*/ 0 h 755"/>
                <a:gd name="T10" fmla="*/ 271 w 1575"/>
                <a:gd name="T11" fmla="*/ 0 h 755"/>
                <a:gd name="T12" fmla="*/ 642 w 1575"/>
                <a:gd name="T13" fmla="*/ 134 h 755"/>
                <a:gd name="T14" fmla="*/ 913 w 1575"/>
                <a:gd name="T15" fmla="*/ 134 h 755"/>
                <a:gd name="T16" fmla="*/ 913 w 1575"/>
                <a:gd name="T17" fmla="*/ 338 h 755"/>
                <a:gd name="T18" fmla="*/ 440 w 1575"/>
                <a:gd name="T19" fmla="*/ 338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5" h="755">
                  <a:moveTo>
                    <a:pt x="0" y="468"/>
                  </a:moveTo>
                  <a:cubicBezTo>
                    <a:pt x="836" y="746"/>
                    <a:pt x="687" y="755"/>
                    <a:pt x="1504" y="331"/>
                  </a:cubicBezTo>
                  <a:cubicBezTo>
                    <a:pt x="1575" y="295"/>
                    <a:pt x="1567" y="115"/>
                    <a:pt x="1369" y="171"/>
                  </a:cubicBezTo>
                  <a:lnTo>
                    <a:pt x="1003" y="293"/>
                  </a:lnTo>
                  <a:moveTo>
                    <a:pt x="0" y="0"/>
                  </a:moveTo>
                  <a:lnTo>
                    <a:pt x="271" y="0"/>
                  </a:lnTo>
                  <a:cubicBezTo>
                    <a:pt x="470" y="0"/>
                    <a:pt x="600" y="101"/>
                    <a:pt x="642" y="134"/>
                  </a:cubicBezTo>
                  <a:cubicBezTo>
                    <a:pt x="755" y="135"/>
                    <a:pt x="764" y="134"/>
                    <a:pt x="913" y="134"/>
                  </a:cubicBezTo>
                  <a:cubicBezTo>
                    <a:pt x="1047" y="134"/>
                    <a:pt x="1047" y="338"/>
                    <a:pt x="913" y="338"/>
                  </a:cubicBezTo>
                  <a:lnTo>
                    <a:pt x="440" y="338"/>
                  </a:lnTo>
                </a:path>
              </a:pathLst>
            </a:cu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1" name="Freeform 205">
              <a:extLst>
                <a:ext uri="{FF2B5EF4-FFF2-40B4-BE49-F238E27FC236}">
                  <a16:creationId xmlns:a16="http://schemas.microsoft.com/office/drawing/2014/main" id="{E34CCF3B-6C96-709F-FEB1-793AD91060D1}"/>
                </a:ext>
              </a:extLst>
            </p:cNvPr>
            <p:cNvSpPr>
              <a:spLocks/>
            </p:cNvSpPr>
            <p:nvPr/>
          </p:nvSpPr>
          <p:spPr bwMode="auto">
            <a:xfrm>
              <a:off x="3354388" y="3324225"/>
              <a:ext cx="285750" cy="250825"/>
            </a:xfrm>
            <a:custGeom>
              <a:avLst/>
              <a:gdLst>
                <a:gd name="T0" fmla="*/ 5 w 1049"/>
                <a:gd name="T1" fmla="*/ 626 h 921"/>
                <a:gd name="T2" fmla="*/ 0 w 1049"/>
                <a:gd name="T3" fmla="*/ 552 h 921"/>
                <a:gd name="T4" fmla="*/ 341 w 1049"/>
                <a:gd name="T5" fmla="*/ 0 h 921"/>
                <a:gd name="T6" fmla="*/ 708 w 1049"/>
                <a:gd name="T7" fmla="*/ 0 h 921"/>
                <a:gd name="T8" fmla="*/ 1049 w 1049"/>
                <a:gd name="T9" fmla="*/ 552 h 921"/>
                <a:gd name="T10" fmla="*/ 829 w 1049"/>
                <a:gd name="T11" fmla="*/ 894 h 921"/>
                <a:gd name="T12" fmla="*/ 749 w 1049"/>
                <a:gd name="T13" fmla="*/ 921 h 921"/>
              </a:gdLst>
              <a:ahLst/>
              <a:cxnLst>
                <a:cxn ang="0">
                  <a:pos x="T0" y="T1"/>
                </a:cxn>
                <a:cxn ang="0">
                  <a:pos x="T2" y="T3"/>
                </a:cxn>
                <a:cxn ang="0">
                  <a:pos x="T4" y="T5"/>
                </a:cxn>
                <a:cxn ang="0">
                  <a:pos x="T6" y="T7"/>
                </a:cxn>
                <a:cxn ang="0">
                  <a:pos x="T8" y="T9"/>
                </a:cxn>
                <a:cxn ang="0">
                  <a:pos x="T10" y="T11"/>
                </a:cxn>
                <a:cxn ang="0">
                  <a:pos x="T12" y="T13"/>
                </a:cxn>
              </a:cxnLst>
              <a:rect l="0" t="0" r="r" b="b"/>
              <a:pathLst>
                <a:path w="1049" h="921">
                  <a:moveTo>
                    <a:pt x="5" y="626"/>
                  </a:moveTo>
                  <a:cubicBezTo>
                    <a:pt x="1" y="602"/>
                    <a:pt x="0" y="577"/>
                    <a:pt x="0" y="552"/>
                  </a:cubicBezTo>
                  <a:cubicBezTo>
                    <a:pt x="0" y="380"/>
                    <a:pt x="195" y="106"/>
                    <a:pt x="341" y="0"/>
                  </a:cubicBezTo>
                  <a:lnTo>
                    <a:pt x="708" y="0"/>
                  </a:lnTo>
                  <a:cubicBezTo>
                    <a:pt x="854" y="106"/>
                    <a:pt x="1049" y="380"/>
                    <a:pt x="1049" y="552"/>
                  </a:cubicBezTo>
                  <a:cubicBezTo>
                    <a:pt x="1049" y="708"/>
                    <a:pt x="980" y="829"/>
                    <a:pt x="829" y="894"/>
                  </a:cubicBezTo>
                  <a:lnTo>
                    <a:pt x="749" y="921"/>
                  </a:lnTo>
                </a:path>
              </a:pathLst>
            </a:cu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2" name="Freeform 206">
              <a:extLst>
                <a:ext uri="{FF2B5EF4-FFF2-40B4-BE49-F238E27FC236}">
                  <a16:creationId xmlns:a16="http://schemas.microsoft.com/office/drawing/2014/main" id="{4A97BC9C-B98C-8608-5700-646B1A11C565}"/>
                </a:ext>
              </a:extLst>
            </p:cNvPr>
            <p:cNvSpPr>
              <a:spLocks/>
            </p:cNvSpPr>
            <p:nvPr/>
          </p:nvSpPr>
          <p:spPr bwMode="auto">
            <a:xfrm>
              <a:off x="3446463" y="3295650"/>
              <a:ext cx="100013" cy="0"/>
            </a:xfrm>
            <a:custGeom>
              <a:avLst/>
              <a:gdLst>
                <a:gd name="T0" fmla="*/ 0 w 370"/>
                <a:gd name="T1" fmla="*/ 370 w 370"/>
                <a:gd name="T2" fmla="*/ 0 w 370"/>
              </a:gdLst>
              <a:ahLst/>
              <a:cxnLst>
                <a:cxn ang="0">
                  <a:pos x="T0" y="0"/>
                </a:cxn>
                <a:cxn ang="0">
                  <a:pos x="T1" y="0"/>
                </a:cxn>
                <a:cxn ang="0">
                  <a:pos x="T2" y="0"/>
                </a:cxn>
              </a:cxnLst>
              <a:rect l="0" t="0" r="r" b="b"/>
              <a:pathLst>
                <a:path w="370">
                  <a:moveTo>
                    <a:pt x="0" y="0"/>
                  </a:moveTo>
                  <a:lnTo>
                    <a:pt x="370" y="0"/>
                  </a:lnTo>
                  <a:lnTo>
                    <a:pt x="0" y="0"/>
                  </a:lnTo>
                  <a:close/>
                </a:path>
              </a:pathLst>
            </a:custGeom>
            <a:noFill/>
            <a:ln w="19050" cap="flat">
              <a:solidFill>
                <a:schemeClr val="accent4">
                  <a:lumMod val="50000"/>
                </a:schemeClr>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3" name="Freeform 207">
              <a:extLst>
                <a:ext uri="{FF2B5EF4-FFF2-40B4-BE49-F238E27FC236}">
                  <a16:creationId xmlns:a16="http://schemas.microsoft.com/office/drawing/2014/main" id="{3E0B61E7-E183-C1F3-B923-26EDCC449494}"/>
                </a:ext>
              </a:extLst>
            </p:cNvPr>
            <p:cNvSpPr>
              <a:spLocks/>
            </p:cNvSpPr>
            <p:nvPr/>
          </p:nvSpPr>
          <p:spPr bwMode="auto">
            <a:xfrm>
              <a:off x="3417888" y="3167063"/>
              <a:ext cx="157163" cy="100012"/>
            </a:xfrm>
            <a:custGeom>
              <a:avLst/>
              <a:gdLst>
                <a:gd name="T0" fmla="*/ 131 w 577"/>
                <a:gd name="T1" fmla="*/ 368 h 368"/>
                <a:gd name="T2" fmla="*/ 446 w 577"/>
                <a:gd name="T3" fmla="*/ 368 h 368"/>
                <a:gd name="T4" fmla="*/ 577 w 577"/>
                <a:gd name="T5" fmla="*/ 79 h 368"/>
                <a:gd name="T6" fmla="*/ 368 w 577"/>
                <a:gd name="T7" fmla="*/ 158 h 368"/>
                <a:gd name="T8" fmla="*/ 288 w 577"/>
                <a:gd name="T9" fmla="*/ 0 h 368"/>
                <a:gd name="T10" fmla="*/ 210 w 577"/>
                <a:gd name="T11" fmla="*/ 158 h 368"/>
                <a:gd name="T12" fmla="*/ 0 w 577"/>
                <a:gd name="T13" fmla="*/ 79 h 368"/>
                <a:gd name="T14" fmla="*/ 131 w 577"/>
                <a:gd name="T15" fmla="*/ 368 h 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368">
                  <a:moveTo>
                    <a:pt x="131" y="368"/>
                  </a:moveTo>
                  <a:lnTo>
                    <a:pt x="446" y="368"/>
                  </a:lnTo>
                  <a:cubicBezTo>
                    <a:pt x="446" y="236"/>
                    <a:pt x="577" y="79"/>
                    <a:pt x="577" y="79"/>
                  </a:cubicBezTo>
                  <a:lnTo>
                    <a:pt x="368" y="158"/>
                  </a:lnTo>
                  <a:lnTo>
                    <a:pt x="288" y="0"/>
                  </a:lnTo>
                  <a:lnTo>
                    <a:pt x="210" y="158"/>
                  </a:lnTo>
                  <a:lnTo>
                    <a:pt x="0" y="79"/>
                  </a:lnTo>
                  <a:cubicBezTo>
                    <a:pt x="0" y="79"/>
                    <a:pt x="131" y="236"/>
                    <a:pt x="131" y="368"/>
                  </a:cubicBezTo>
                  <a:close/>
                </a:path>
              </a:pathLst>
            </a:cu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4" name="Line 208">
              <a:extLst>
                <a:ext uri="{FF2B5EF4-FFF2-40B4-BE49-F238E27FC236}">
                  <a16:creationId xmlns:a16="http://schemas.microsoft.com/office/drawing/2014/main" id="{90D31913-B6D8-14E0-783A-83821D72F731}"/>
                </a:ext>
              </a:extLst>
            </p:cNvPr>
            <p:cNvSpPr>
              <a:spLocks noChangeShapeType="1"/>
            </p:cNvSpPr>
            <p:nvPr/>
          </p:nvSpPr>
          <p:spPr bwMode="auto">
            <a:xfrm flipH="1">
              <a:off x="3446463" y="3421063"/>
              <a:ext cx="65088" cy="0"/>
            </a:xfrm>
            <a:prstGeom prst="line">
              <a:avLst/>
            </a:pr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5" name="Line 209">
              <a:extLst>
                <a:ext uri="{FF2B5EF4-FFF2-40B4-BE49-F238E27FC236}">
                  <a16:creationId xmlns:a16="http://schemas.microsoft.com/office/drawing/2014/main" id="{4CC75147-881B-A45E-2EAE-13D17D0BC76A}"/>
                </a:ext>
              </a:extLst>
            </p:cNvPr>
            <p:cNvSpPr>
              <a:spLocks noChangeShapeType="1"/>
            </p:cNvSpPr>
            <p:nvPr/>
          </p:nvSpPr>
          <p:spPr bwMode="auto">
            <a:xfrm flipH="1">
              <a:off x="3446463" y="3446463"/>
              <a:ext cx="65088" cy="0"/>
            </a:xfrm>
            <a:prstGeom prst="line">
              <a:avLst/>
            </a:pr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6" name="Freeform 210">
              <a:extLst>
                <a:ext uri="{FF2B5EF4-FFF2-40B4-BE49-F238E27FC236}">
                  <a16:creationId xmlns:a16="http://schemas.microsoft.com/office/drawing/2014/main" id="{36FFA6D7-ACF1-7C1C-A028-882A3E11ECE5}"/>
                </a:ext>
              </a:extLst>
            </p:cNvPr>
            <p:cNvSpPr>
              <a:spLocks/>
            </p:cNvSpPr>
            <p:nvPr/>
          </p:nvSpPr>
          <p:spPr bwMode="auto">
            <a:xfrm>
              <a:off x="3444875" y="3371850"/>
              <a:ext cx="82550" cy="120650"/>
            </a:xfrm>
            <a:custGeom>
              <a:avLst/>
              <a:gdLst>
                <a:gd name="T0" fmla="*/ 299 w 299"/>
                <a:gd name="T1" fmla="*/ 15 h 438"/>
                <a:gd name="T2" fmla="*/ 219 w 299"/>
                <a:gd name="T3" fmla="*/ 0 h 438"/>
                <a:gd name="T4" fmla="*/ 0 w 299"/>
                <a:gd name="T5" fmla="*/ 219 h 438"/>
                <a:gd name="T6" fmla="*/ 219 w 299"/>
                <a:gd name="T7" fmla="*/ 438 h 438"/>
                <a:gd name="T8" fmla="*/ 299 w 299"/>
                <a:gd name="T9" fmla="*/ 422 h 438"/>
              </a:gdLst>
              <a:ahLst/>
              <a:cxnLst>
                <a:cxn ang="0">
                  <a:pos x="T0" y="T1"/>
                </a:cxn>
                <a:cxn ang="0">
                  <a:pos x="T2" y="T3"/>
                </a:cxn>
                <a:cxn ang="0">
                  <a:pos x="T4" y="T5"/>
                </a:cxn>
                <a:cxn ang="0">
                  <a:pos x="T6" y="T7"/>
                </a:cxn>
                <a:cxn ang="0">
                  <a:pos x="T8" y="T9"/>
                </a:cxn>
              </a:cxnLst>
              <a:rect l="0" t="0" r="r" b="b"/>
              <a:pathLst>
                <a:path w="299" h="438">
                  <a:moveTo>
                    <a:pt x="299" y="15"/>
                  </a:moveTo>
                  <a:cubicBezTo>
                    <a:pt x="274" y="5"/>
                    <a:pt x="246" y="0"/>
                    <a:pt x="219" y="0"/>
                  </a:cubicBezTo>
                  <a:cubicBezTo>
                    <a:pt x="98" y="0"/>
                    <a:pt x="0" y="98"/>
                    <a:pt x="0" y="219"/>
                  </a:cubicBezTo>
                  <a:cubicBezTo>
                    <a:pt x="0" y="339"/>
                    <a:pt x="98" y="438"/>
                    <a:pt x="219" y="438"/>
                  </a:cubicBezTo>
                  <a:cubicBezTo>
                    <a:pt x="246" y="438"/>
                    <a:pt x="274" y="432"/>
                    <a:pt x="299" y="422"/>
                  </a:cubicBezTo>
                </a:path>
              </a:pathLst>
            </a:custGeom>
            <a:noFill/>
            <a:ln w="19050" cap="flat">
              <a:solidFill>
                <a:schemeClr val="accent4">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37" name="Group 36">
            <a:extLst>
              <a:ext uri="{FF2B5EF4-FFF2-40B4-BE49-F238E27FC236}">
                <a16:creationId xmlns:a16="http://schemas.microsoft.com/office/drawing/2014/main" id="{B8B64E84-D2A3-21C3-BF34-050E8FC69242}"/>
              </a:ext>
            </a:extLst>
          </p:cNvPr>
          <p:cNvGrpSpPr>
            <a:grpSpLocks noChangeAspect="1"/>
          </p:cNvGrpSpPr>
          <p:nvPr/>
        </p:nvGrpSpPr>
        <p:grpSpPr>
          <a:xfrm>
            <a:off x="10591915" y="2208686"/>
            <a:ext cx="574676" cy="546100"/>
            <a:chOff x="6350000" y="3205163"/>
            <a:chExt cx="574676" cy="546100"/>
          </a:xfrm>
        </p:grpSpPr>
        <p:sp>
          <p:nvSpPr>
            <p:cNvPr id="38" name="Line 173">
              <a:extLst>
                <a:ext uri="{FF2B5EF4-FFF2-40B4-BE49-F238E27FC236}">
                  <a16:creationId xmlns:a16="http://schemas.microsoft.com/office/drawing/2014/main" id="{4C3ABD12-5742-5677-311F-91E8104E6517}"/>
                </a:ext>
              </a:extLst>
            </p:cNvPr>
            <p:cNvSpPr>
              <a:spLocks noChangeShapeType="1"/>
            </p:cNvSpPr>
            <p:nvPr/>
          </p:nvSpPr>
          <p:spPr bwMode="auto">
            <a:xfrm flipV="1">
              <a:off x="6432550" y="3367088"/>
              <a:ext cx="0" cy="26670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39" name="Line 174">
              <a:extLst>
                <a:ext uri="{FF2B5EF4-FFF2-40B4-BE49-F238E27FC236}">
                  <a16:creationId xmlns:a16="http://schemas.microsoft.com/office/drawing/2014/main" id="{AF22A634-D400-3B8A-4822-AFD1049B1D2A}"/>
                </a:ext>
              </a:extLst>
            </p:cNvPr>
            <p:cNvSpPr>
              <a:spLocks noChangeShapeType="1"/>
            </p:cNvSpPr>
            <p:nvPr/>
          </p:nvSpPr>
          <p:spPr bwMode="auto">
            <a:xfrm flipV="1">
              <a:off x="6469063" y="3367088"/>
              <a:ext cx="0" cy="26670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0" name="Line 175">
              <a:extLst>
                <a:ext uri="{FF2B5EF4-FFF2-40B4-BE49-F238E27FC236}">
                  <a16:creationId xmlns:a16="http://schemas.microsoft.com/office/drawing/2014/main" id="{8B96C615-16B7-83D6-7781-AF5A6367BACA}"/>
                </a:ext>
              </a:extLst>
            </p:cNvPr>
            <p:cNvSpPr>
              <a:spLocks noChangeShapeType="1"/>
            </p:cNvSpPr>
            <p:nvPr/>
          </p:nvSpPr>
          <p:spPr bwMode="auto">
            <a:xfrm flipV="1">
              <a:off x="6781800" y="3367088"/>
              <a:ext cx="0" cy="1111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1" name="Line 176">
              <a:extLst>
                <a:ext uri="{FF2B5EF4-FFF2-40B4-BE49-F238E27FC236}">
                  <a16:creationId xmlns:a16="http://schemas.microsoft.com/office/drawing/2014/main" id="{0831492A-5BA5-0F9A-DD7E-2157FB4932C7}"/>
                </a:ext>
              </a:extLst>
            </p:cNvPr>
            <p:cNvSpPr>
              <a:spLocks noChangeShapeType="1"/>
            </p:cNvSpPr>
            <p:nvPr/>
          </p:nvSpPr>
          <p:spPr bwMode="auto">
            <a:xfrm flipV="1">
              <a:off x="6818313" y="3367088"/>
              <a:ext cx="0" cy="1111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2" name="Line 177">
              <a:extLst>
                <a:ext uri="{FF2B5EF4-FFF2-40B4-BE49-F238E27FC236}">
                  <a16:creationId xmlns:a16="http://schemas.microsoft.com/office/drawing/2014/main" id="{D6D95607-8CB5-F94B-EEE8-1271CFD89479}"/>
                </a:ext>
              </a:extLst>
            </p:cNvPr>
            <p:cNvSpPr>
              <a:spLocks noChangeShapeType="1"/>
            </p:cNvSpPr>
            <p:nvPr/>
          </p:nvSpPr>
          <p:spPr bwMode="auto">
            <a:xfrm flipV="1">
              <a:off x="6548438" y="3367088"/>
              <a:ext cx="0" cy="26670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3" name="Line 178">
              <a:extLst>
                <a:ext uri="{FF2B5EF4-FFF2-40B4-BE49-F238E27FC236}">
                  <a16:creationId xmlns:a16="http://schemas.microsoft.com/office/drawing/2014/main" id="{BA9B5186-9F37-35B5-79E2-42330386ECC9}"/>
                </a:ext>
              </a:extLst>
            </p:cNvPr>
            <p:cNvSpPr>
              <a:spLocks noChangeShapeType="1"/>
            </p:cNvSpPr>
            <p:nvPr/>
          </p:nvSpPr>
          <p:spPr bwMode="auto">
            <a:xfrm flipV="1">
              <a:off x="6584950" y="3367088"/>
              <a:ext cx="0" cy="26670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4" name="Line 179">
              <a:extLst>
                <a:ext uri="{FF2B5EF4-FFF2-40B4-BE49-F238E27FC236}">
                  <a16:creationId xmlns:a16="http://schemas.microsoft.com/office/drawing/2014/main" id="{7EEB9021-9BE7-7C75-87DA-019A21BF0147}"/>
                </a:ext>
              </a:extLst>
            </p:cNvPr>
            <p:cNvSpPr>
              <a:spLocks noChangeShapeType="1"/>
            </p:cNvSpPr>
            <p:nvPr/>
          </p:nvSpPr>
          <p:spPr bwMode="auto">
            <a:xfrm flipV="1">
              <a:off x="6665913" y="3368675"/>
              <a:ext cx="0" cy="195263"/>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5" name="Line 180">
              <a:extLst>
                <a:ext uri="{FF2B5EF4-FFF2-40B4-BE49-F238E27FC236}">
                  <a16:creationId xmlns:a16="http://schemas.microsoft.com/office/drawing/2014/main" id="{42238CBA-3A55-EC7E-877F-1EF6A30D168A}"/>
                </a:ext>
              </a:extLst>
            </p:cNvPr>
            <p:cNvSpPr>
              <a:spLocks noChangeShapeType="1"/>
            </p:cNvSpPr>
            <p:nvPr/>
          </p:nvSpPr>
          <p:spPr bwMode="auto">
            <a:xfrm flipV="1">
              <a:off x="6702425" y="3368675"/>
              <a:ext cx="0" cy="1492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6" name="Line 181">
              <a:extLst>
                <a:ext uri="{FF2B5EF4-FFF2-40B4-BE49-F238E27FC236}">
                  <a16:creationId xmlns:a16="http://schemas.microsoft.com/office/drawing/2014/main" id="{DA48E3AD-D46A-7B5B-8F4B-29D13F8219E6}"/>
                </a:ext>
              </a:extLst>
            </p:cNvPr>
            <p:cNvSpPr>
              <a:spLocks noChangeShapeType="1"/>
            </p:cNvSpPr>
            <p:nvPr/>
          </p:nvSpPr>
          <p:spPr bwMode="auto">
            <a:xfrm>
              <a:off x="6350000" y="3671888"/>
              <a:ext cx="304800" cy="0"/>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7" name="Line 182">
              <a:extLst>
                <a:ext uri="{FF2B5EF4-FFF2-40B4-BE49-F238E27FC236}">
                  <a16:creationId xmlns:a16="http://schemas.microsoft.com/office/drawing/2014/main" id="{15F25C89-E25B-AB13-B486-8A03F88F93B6}"/>
                </a:ext>
              </a:extLst>
            </p:cNvPr>
            <p:cNvSpPr>
              <a:spLocks noChangeShapeType="1"/>
            </p:cNvSpPr>
            <p:nvPr/>
          </p:nvSpPr>
          <p:spPr bwMode="auto">
            <a:xfrm>
              <a:off x="6396038" y="3633788"/>
              <a:ext cx="249238" cy="0"/>
            </a:xfrm>
            <a:prstGeom prst="line">
              <a:avLst/>
            </a:prstGeom>
            <a:noFill/>
            <a:ln w="19050" cap="sq">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8" name="Line 183">
              <a:extLst>
                <a:ext uri="{FF2B5EF4-FFF2-40B4-BE49-F238E27FC236}">
                  <a16:creationId xmlns:a16="http://schemas.microsoft.com/office/drawing/2014/main" id="{236425B7-C697-AC03-931C-A5250935F2B6}"/>
                </a:ext>
              </a:extLst>
            </p:cNvPr>
            <p:cNvSpPr>
              <a:spLocks noChangeShapeType="1"/>
            </p:cNvSpPr>
            <p:nvPr/>
          </p:nvSpPr>
          <p:spPr bwMode="auto">
            <a:xfrm>
              <a:off x="6396038" y="3367088"/>
              <a:ext cx="458788" cy="0"/>
            </a:xfrm>
            <a:prstGeom prst="line">
              <a:avLst/>
            </a:prstGeom>
            <a:noFill/>
            <a:ln w="19050" cap="sq">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49" name="Freeform 184">
              <a:extLst>
                <a:ext uri="{FF2B5EF4-FFF2-40B4-BE49-F238E27FC236}">
                  <a16:creationId xmlns:a16="http://schemas.microsoft.com/office/drawing/2014/main" id="{728E0EFD-4144-E2B7-35DB-7B7B79CCC21B}"/>
                </a:ext>
              </a:extLst>
            </p:cNvPr>
            <p:cNvSpPr>
              <a:spLocks/>
            </p:cNvSpPr>
            <p:nvPr/>
          </p:nvSpPr>
          <p:spPr bwMode="auto">
            <a:xfrm>
              <a:off x="6396038" y="3205163"/>
              <a:ext cx="458788" cy="125413"/>
            </a:xfrm>
            <a:custGeom>
              <a:avLst/>
              <a:gdLst>
                <a:gd name="T0" fmla="*/ 1694 w 1694"/>
                <a:gd name="T1" fmla="*/ 465 h 465"/>
                <a:gd name="T2" fmla="*/ 1694 w 1694"/>
                <a:gd name="T3" fmla="*/ 397 h 465"/>
                <a:gd name="T4" fmla="*/ 857 w 1694"/>
                <a:gd name="T5" fmla="*/ 0 h 465"/>
                <a:gd name="T6" fmla="*/ 0 w 1694"/>
                <a:gd name="T7" fmla="*/ 397 h 465"/>
                <a:gd name="T8" fmla="*/ 0 w 1694"/>
                <a:gd name="T9" fmla="*/ 465 h 465"/>
                <a:gd name="T10" fmla="*/ 1694 w 1694"/>
                <a:gd name="T11" fmla="*/ 465 h 465"/>
              </a:gdLst>
              <a:ahLst/>
              <a:cxnLst>
                <a:cxn ang="0">
                  <a:pos x="T0" y="T1"/>
                </a:cxn>
                <a:cxn ang="0">
                  <a:pos x="T2" y="T3"/>
                </a:cxn>
                <a:cxn ang="0">
                  <a:pos x="T4" y="T5"/>
                </a:cxn>
                <a:cxn ang="0">
                  <a:pos x="T6" y="T7"/>
                </a:cxn>
                <a:cxn ang="0">
                  <a:pos x="T8" y="T9"/>
                </a:cxn>
                <a:cxn ang="0">
                  <a:pos x="T10" y="T11"/>
                </a:cxn>
              </a:cxnLst>
              <a:rect l="0" t="0" r="r" b="b"/>
              <a:pathLst>
                <a:path w="1694" h="465">
                  <a:moveTo>
                    <a:pt x="1694" y="465"/>
                  </a:moveTo>
                  <a:lnTo>
                    <a:pt x="1694" y="397"/>
                  </a:lnTo>
                  <a:lnTo>
                    <a:pt x="857" y="0"/>
                  </a:lnTo>
                  <a:lnTo>
                    <a:pt x="0" y="397"/>
                  </a:lnTo>
                  <a:lnTo>
                    <a:pt x="0" y="465"/>
                  </a:lnTo>
                  <a:lnTo>
                    <a:pt x="1694" y="465"/>
                  </a:lnTo>
                  <a:close/>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0" name="Freeform 185">
              <a:extLst>
                <a:ext uri="{FF2B5EF4-FFF2-40B4-BE49-F238E27FC236}">
                  <a16:creationId xmlns:a16="http://schemas.microsoft.com/office/drawing/2014/main" id="{D4C1CCDE-898E-A6B3-F3D9-CA2AECC1BD59}"/>
                </a:ext>
              </a:extLst>
            </p:cNvPr>
            <p:cNvSpPr>
              <a:spLocks/>
            </p:cNvSpPr>
            <p:nvPr/>
          </p:nvSpPr>
          <p:spPr bwMode="auto">
            <a:xfrm>
              <a:off x="6697663" y="3525838"/>
              <a:ext cx="227013" cy="225425"/>
            </a:xfrm>
            <a:custGeom>
              <a:avLst/>
              <a:gdLst>
                <a:gd name="T0" fmla="*/ 149 w 837"/>
                <a:gd name="T1" fmla="*/ 148 h 836"/>
                <a:gd name="T2" fmla="*/ 688 w 837"/>
                <a:gd name="T3" fmla="*/ 148 h 836"/>
                <a:gd name="T4" fmla="*/ 688 w 837"/>
                <a:gd name="T5" fmla="*/ 687 h 836"/>
                <a:gd name="T6" fmla="*/ 149 w 837"/>
                <a:gd name="T7" fmla="*/ 687 h 836"/>
                <a:gd name="T8" fmla="*/ 149 w 837"/>
                <a:gd name="T9" fmla="*/ 148 h 836"/>
              </a:gdLst>
              <a:ahLst/>
              <a:cxnLst>
                <a:cxn ang="0">
                  <a:pos x="T0" y="T1"/>
                </a:cxn>
                <a:cxn ang="0">
                  <a:pos x="T2" y="T3"/>
                </a:cxn>
                <a:cxn ang="0">
                  <a:pos x="T4" y="T5"/>
                </a:cxn>
                <a:cxn ang="0">
                  <a:pos x="T6" y="T7"/>
                </a:cxn>
                <a:cxn ang="0">
                  <a:pos x="T8" y="T9"/>
                </a:cxn>
              </a:cxnLst>
              <a:rect l="0" t="0" r="r" b="b"/>
              <a:pathLst>
                <a:path w="837" h="836">
                  <a:moveTo>
                    <a:pt x="149" y="148"/>
                  </a:moveTo>
                  <a:cubicBezTo>
                    <a:pt x="298" y="0"/>
                    <a:pt x="539" y="0"/>
                    <a:pt x="688" y="148"/>
                  </a:cubicBezTo>
                  <a:cubicBezTo>
                    <a:pt x="837" y="297"/>
                    <a:pt x="837" y="538"/>
                    <a:pt x="688" y="687"/>
                  </a:cubicBezTo>
                  <a:cubicBezTo>
                    <a:pt x="539" y="836"/>
                    <a:pt x="298" y="836"/>
                    <a:pt x="149" y="687"/>
                  </a:cubicBezTo>
                  <a:cubicBezTo>
                    <a:pt x="0" y="538"/>
                    <a:pt x="0" y="297"/>
                    <a:pt x="149" y="148"/>
                  </a:cubicBezTo>
                  <a:close/>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1" name="Line 186">
              <a:extLst>
                <a:ext uri="{FF2B5EF4-FFF2-40B4-BE49-F238E27FC236}">
                  <a16:creationId xmlns:a16="http://schemas.microsoft.com/office/drawing/2014/main" id="{409F70B2-42FC-6EB4-392B-7EECC944D958}"/>
                </a:ext>
              </a:extLst>
            </p:cNvPr>
            <p:cNvSpPr>
              <a:spLocks noChangeShapeType="1"/>
            </p:cNvSpPr>
            <p:nvPr/>
          </p:nvSpPr>
          <p:spPr bwMode="auto">
            <a:xfrm flipV="1">
              <a:off x="6761163" y="3589338"/>
              <a:ext cx="98425" cy="984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2" name="Line 187">
              <a:extLst>
                <a:ext uri="{FF2B5EF4-FFF2-40B4-BE49-F238E27FC236}">
                  <a16:creationId xmlns:a16="http://schemas.microsoft.com/office/drawing/2014/main" id="{51D043D3-29D4-6839-47D0-E4E6DCF7F832}"/>
                </a:ext>
              </a:extLst>
            </p:cNvPr>
            <p:cNvSpPr>
              <a:spLocks noChangeShapeType="1"/>
            </p:cNvSpPr>
            <p:nvPr/>
          </p:nvSpPr>
          <p:spPr bwMode="auto">
            <a:xfrm flipH="1" flipV="1">
              <a:off x="6761163" y="3589338"/>
              <a:ext cx="98425" cy="98425"/>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53" name="Group 52">
            <a:extLst>
              <a:ext uri="{FF2B5EF4-FFF2-40B4-BE49-F238E27FC236}">
                <a16:creationId xmlns:a16="http://schemas.microsoft.com/office/drawing/2014/main" id="{18315A6C-22FE-2D48-34E9-53F420328B95}"/>
              </a:ext>
            </a:extLst>
          </p:cNvPr>
          <p:cNvGrpSpPr>
            <a:grpSpLocks noChangeAspect="1"/>
          </p:cNvGrpSpPr>
          <p:nvPr/>
        </p:nvGrpSpPr>
        <p:grpSpPr>
          <a:xfrm>
            <a:off x="1415299" y="2241558"/>
            <a:ext cx="554038" cy="473075"/>
            <a:chOff x="6356350" y="933450"/>
            <a:chExt cx="554038" cy="473075"/>
          </a:xfrm>
        </p:grpSpPr>
        <p:sp>
          <p:nvSpPr>
            <p:cNvPr id="54" name="Freeform 91">
              <a:extLst>
                <a:ext uri="{FF2B5EF4-FFF2-40B4-BE49-F238E27FC236}">
                  <a16:creationId xmlns:a16="http://schemas.microsoft.com/office/drawing/2014/main" id="{5A59FF2F-D72B-D48D-6882-696034CBCC74}"/>
                </a:ext>
              </a:extLst>
            </p:cNvPr>
            <p:cNvSpPr>
              <a:spLocks/>
            </p:cNvSpPr>
            <p:nvPr/>
          </p:nvSpPr>
          <p:spPr bwMode="auto">
            <a:xfrm>
              <a:off x="6356350" y="933450"/>
              <a:ext cx="479425" cy="363538"/>
            </a:xfrm>
            <a:custGeom>
              <a:avLst/>
              <a:gdLst>
                <a:gd name="T0" fmla="*/ 867 w 1772"/>
                <a:gd name="T1" fmla="*/ 1339 h 1339"/>
                <a:gd name="T2" fmla="*/ 0 w 1772"/>
                <a:gd name="T3" fmla="*/ 1339 h 1339"/>
                <a:gd name="T4" fmla="*/ 0 w 1772"/>
                <a:gd name="T5" fmla="*/ 0 h 1339"/>
                <a:gd name="T6" fmla="*/ 1772 w 1772"/>
                <a:gd name="T7" fmla="*/ 0 h 1339"/>
                <a:gd name="T8" fmla="*/ 1772 w 1772"/>
                <a:gd name="T9" fmla="*/ 621 h 1339"/>
              </a:gdLst>
              <a:ahLst/>
              <a:cxnLst>
                <a:cxn ang="0">
                  <a:pos x="T0" y="T1"/>
                </a:cxn>
                <a:cxn ang="0">
                  <a:pos x="T2" y="T3"/>
                </a:cxn>
                <a:cxn ang="0">
                  <a:pos x="T4" y="T5"/>
                </a:cxn>
                <a:cxn ang="0">
                  <a:pos x="T6" y="T7"/>
                </a:cxn>
                <a:cxn ang="0">
                  <a:pos x="T8" y="T9"/>
                </a:cxn>
              </a:cxnLst>
              <a:rect l="0" t="0" r="r" b="b"/>
              <a:pathLst>
                <a:path w="1772" h="1339">
                  <a:moveTo>
                    <a:pt x="867" y="1339"/>
                  </a:moveTo>
                  <a:lnTo>
                    <a:pt x="0" y="1339"/>
                  </a:lnTo>
                  <a:lnTo>
                    <a:pt x="0" y="0"/>
                  </a:lnTo>
                  <a:lnTo>
                    <a:pt x="1772" y="0"/>
                  </a:lnTo>
                  <a:lnTo>
                    <a:pt x="1772" y="621"/>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5" name="Line 92">
              <a:extLst>
                <a:ext uri="{FF2B5EF4-FFF2-40B4-BE49-F238E27FC236}">
                  <a16:creationId xmlns:a16="http://schemas.microsoft.com/office/drawing/2014/main" id="{1C2A7C6F-B79A-9B97-D0A3-E6677EC5E1DC}"/>
                </a:ext>
              </a:extLst>
            </p:cNvPr>
            <p:cNvSpPr>
              <a:spLocks noChangeShapeType="1"/>
            </p:cNvSpPr>
            <p:nvPr/>
          </p:nvSpPr>
          <p:spPr bwMode="auto">
            <a:xfrm flipH="1">
              <a:off x="6411913" y="1090613"/>
              <a:ext cx="13970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6" name="Line 93">
              <a:extLst>
                <a:ext uri="{FF2B5EF4-FFF2-40B4-BE49-F238E27FC236}">
                  <a16:creationId xmlns:a16="http://schemas.microsoft.com/office/drawing/2014/main" id="{54615ECF-1169-AD78-4F5B-C452D066F491}"/>
                </a:ext>
              </a:extLst>
            </p:cNvPr>
            <p:cNvSpPr>
              <a:spLocks noChangeShapeType="1"/>
            </p:cNvSpPr>
            <p:nvPr/>
          </p:nvSpPr>
          <p:spPr bwMode="auto">
            <a:xfrm flipH="1">
              <a:off x="6411913" y="1139825"/>
              <a:ext cx="139700"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7" name="Freeform 94">
              <a:extLst>
                <a:ext uri="{FF2B5EF4-FFF2-40B4-BE49-F238E27FC236}">
                  <a16:creationId xmlns:a16="http://schemas.microsoft.com/office/drawing/2014/main" id="{AF9EACE9-46FE-1A94-94FE-5EAB12D2CB44}"/>
                </a:ext>
              </a:extLst>
            </p:cNvPr>
            <p:cNvSpPr>
              <a:spLocks/>
            </p:cNvSpPr>
            <p:nvPr/>
          </p:nvSpPr>
          <p:spPr bwMode="auto">
            <a:xfrm>
              <a:off x="6410325" y="987425"/>
              <a:ext cx="174625" cy="255588"/>
            </a:xfrm>
            <a:custGeom>
              <a:avLst/>
              <a:gdLst>
                <a:gd name="T0" fmla="*/ 644 w 644"/>
                <a:gd name="T1" fmla="*/ 33 h 943"/>
                <a:gd name="T2" fmla="*/ 471 w 644"/>
                <a:gd name="T3" fmla="*/ 0 h 943"/>
                <a:gd name="T4" fmla="*/ 0 w 644"/>
                <a:gd name="T5" fmla="*/ 471 h 943"/>
                <a:gd name="T6" fmla="*/ 471 w 644"/>
                <a:gd name="T7" fmla="*/ 943 h 943"/>
                <a:gd name="T8" fmla="*/ 633 w 644"/>
                <a:gd name="T9" fmla="*/ 914 h 943"/>
              </a:gdLst>
              <a:ahLst/>
              <a:cxnLst>
                <a:cxn ang="0">
                  <a:pos x="T0" y="T1"/>
                </a:cxn>
                <a:cxn ang="0">
                  <a:pos x="T2" y="T3"/>
                </a:cxn>
                <a:cxn ang="0">
                  <a:pos x="T4" y="T5"/>
                </a:cxn>
                <a:cxn ang="0">
                  <a:pos x="T6" y="T7"/>
                </a:cxn>
                <a:cxn ang="0">
                  <a:pos x="T8" y="T9"/>
                </a:cxn>
              </a:cxnLst>
              <a:rect l="0" t="0" r="r" b="b"/>
              <a:pathLst>
                <a:path w="644" h="943">
                  <a:moveTo>
                    <a:pt x="644" y="33"/>
                  </a:moveTo>
                  <a:cubicBezTo>
                    <a:pt x="589" y="11"/>
                    <a:pt x="531" y="0"/>
                    <a:pt x="471" y="0"/>
                  </a:cubicBezTo>
                  <a:cubicBezTo>
                    <a:pt x="211" y="0"/>
                    <a:pt x="0" y="211"/>
                    <a:pt x="0" y="471"/>
                  </a:cubicBezTo>
                  <a:cubicBezTo>
                    <a:pt x="0" y="732"/>
                    <a:pt x="211" y="943"/>
                    <a:pt x="471" y="943"/>
                  </a:cubicBezTo>
                  <a:cubicBezTo>
                    <a:pt x="527" y="943"/>
                    <a:pt x="581" y="933"/>
                    <a:pt x="633" y="914"/>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58" name="Oval 95">
              <a:extLst>
                <a:ext uri="{FF2B5EF4-FFF2-40B4-BE49-F238E27FC236}">
                  <a16:creationId xmlns:a16="http://schemas.microsoft.com/office/drawing/2014/main" id="{AF591344-C73B-F07E-DDBC-347D98C47F13}"/>
                </a:ext>
              </a:extLst>
            </p:cNvPr>
            <p:cNvSpPr>
              <a:spLocks noChangeArrowheads="1"/>
            </p:cNvSpPr>
            <p:nvPr/>
          </p:nvSpPr>
          <p:spPr bwMode="auto">
            <a:xfrm>
              <a:off x="6581775" y="1076325"/>
              <a:ext cx="328613" cy="330200"/>
            </a:xfrm>
            <a:prstGeom prst="ellipse">
              <a:avLst/>
            </a:prstGeom>
            <a:solidFill>
              <a:srgbClr val="FEFEFE"/>
            </a:solidFill>
            <a:ln w="1905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pt-PT"/>
            </a:p>
          </p:txBody>
        </p:sp>
        <p:sp>
          <p:nvSpPr>
            <p:cNvPr id="59" name="Line 96">
              <a:extLst>
                <a:ext uri="{FF2B5EF4-FFF2-40B4-BE49-F238E27FC236}">
                  <a16:creationId xmlns:a16="http://schemas.microsoft.com/office/drawing/2014/main" id="{D3E0D0E1-F178-D27C-09FF-0F0E2196DB7D}"/>
                </a:ext>
              </a:extLst>
            </p:cNvPr>
            <p:cNvSpPr>
              <a:spLocks noChangeShapeType="1"/>
            </p:cNvSpPr>
            <p:nvPr/>
          </p:nvSpPr>
          <p:spPr bwMode="auto">
            <a:xfrm flipH="1">
              <a:off x="6661150" y="1223963"/>
              <a:ext cx="93663"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0" name="Line 97">
              <a:extLst>
                <a:ext uri="{FF2B5EF4-FFF2-40B4-BE49-F238E27FC236}">
                  <a16:creationId xmlns:a16="http://schemas.microsoft.com/office/drawing/2014/main" id="{15EB10B6-0E02-8053-41A4-B110B26FC0A9}"/>
                </a:ext>
              </a:extLst>
            </p:cNvPr>
            <p:cNvSpPr>
              <a:spLocks noChangeShapeType="1"/>
            </p:cNvSpPr>
            <p:nvPr/>
          </p:nvSpPr>
          <p:spPr bwMode="auto">
            <a:xfrm flipH="1">
              <a:off x="6661150" y="1257300"/>
              <a:ext cx="93663" cy="0"/>
            </a:xfrm>
            <a:prstGeom prst="line">
              <a:avLst/>
            </a:prstGeom>
            <a:noFill/>
            <a:ln w="19050"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1" name="Freeform 98">
              <a:extLst>
                <a:ext uri="{FF2B5EF4-FFF2-40B4-BE49-F238E27FC236}">
                  <a16:creationId xmlns:a16="http://schemas.microsoft.com/office/drawing/2014/main" id="{9ACD73FD-510B-D98D-03C0-FB6610BCC5DD}"/>
                </a:ext>
              </a:extLst>
            </p:cNvPr>
            <p:cNvSpPr>
              <a:spLocks/>
            </p:cNvSpPr>
            <p:nvPr/>
          </p:nvSpPr>
          <p:spPr bwMode="auto">
            <a:xfrm>
              <a:off x="6659563" y="1154113"/>
              <a:ext cx="117475" cy="173038"/>
            </a:xfrm>
            <a:custGeom>
              <a:avLst/>
              <a:gdLst>
                <a:gd name="T0" fmla="*/ 435 w 435"/>
                <a:gd name="T1" fmla="*/ 22 h 637"/>
                <a:gd name="T2" fmla="*/ 318 w 435"/>
                <a:gd name="T3" fmla="*/ 0 h 637"/>
                <a:gd name="T4" fmla="*/ 0 w 435"/>
                <a:gd name="T5" fmla="*/ 318 h 637"/>
                <a:gd name="T6" fmla="*/ 318 w 435"/>
                <a:gd name="T7" fmla="*/ 637 h 637"/>
                <a:gd name="T8" fmla="*/ 435 w 435"/>
                <a:gd name="T9" fmla="*/ 615 h 637"/>
              </a:gdLst>
              <a:ahLst/>
              <a:cxnLst>
                <a:cxn ang="0">
                  <a:pos x="T0" y="T1"/>
                </a:cxn>
                <a:cxn ang="0">
                  <a:pos x="T2" y="T3"/>
                </a:cxn>
                <a:cxn ang="0">
                  <a:pos x="T4" y="T5"/>
                </a:cxn>
                <a:cxn ang="0">
                  <a:pos x="T6" y="T7"/>
                </a:cxn>
                <a:cxn ang="0">
                  <a:pos x="T8" y="T9"/>
                </a:cxn>
              </a:cxnLst>
              <a:rect l="0" t="0" r="r" b="b"/>
              <a:pathLst>
                <a:path w="435" h="637">
                  <a:moveTo>
                    <a:pt x="435" y="22"/>
                  </a:moveTo>
                  <a:cubicBezTo>
                    <a:pt x="398" y="7"/>
                    <a:pt x="358" y="0"/>
                    <a:pt x="318" y="0"/>
                  </a:cubicBezTo>
                  <a:cubicBezTo>
                    <a:pt x="142" y="0"/>
                    <a:pt x="0" y="142"/>
                    <a:pt x="0" y="318"/>
                  </a:cubicBezTo>
                  <a:cubicBezTo>
                    <a:pt x="0" y="494"/>
                    <a:pt x="142" y="637"/>
                    <a:pt x="318" y="637"/>
                  </a:cubicBezTo>
                  <a:cubicBezTo>
                    <a:pt x="358" y="637"/>
                    <a:pt x="398" y="629"/>
                    <a:pt x="435" y="615"/>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62" name="Group 61">
            <a:extLst>
              <a:ext uri="{FF2B5EF4-FFF2-40B4-BE49-F238E27FC236}">
                <a16:creationId xmlns:a16="http://schemas.microsoft.com/office/drawing/2014/main" id="{EDCC4CDC-ACCC-8DA0-AA99-9D30C197ED01}"/>
              </a:ext>
            </a:extLst>
          </p:cNvPr>
          <p:cNvGrpSpPr>
            <a:grpSpLocks noChangeAspect="1"/>
          </p:cNvGrpSpPr>
          <p:nvPr/>
        </p:nvGrpSpPr>
        <p:grpSpPr>
          <a:xfrm>
            <a:off x="3341759" y="2112574"/>
            <a:ext cx="341710" cy="579835"/>
            <a:chOff x="5870575" y="3044825"/>
            <a:chExt cx="455613" cy="773113"/>
          </a:xfrm>
        </p:grpSpPr>
        <p:sp>
          <p:nvSpPr>
            <p:cNvPr id="63" name="Line 476">
              <a:extLst>
                <a:ext uri="{FF2B5EF4-FFF2-40B4-BE49-F238E27FC236}">
                  <a16:creationId xmlns:a16="http://schemas.microsoft.com/office/drawing/2014/main" id="{9E98C2AC-D60C-D76D-F3B4-3F58A153C13D}"/>
                </a:ext>
              </a:extLst>
            </p:cNvPr>
            <p:cNvSpPr>
              <a:spLocks noChangeShapeType="1"/>
            </p:cNvSpPr>
            <p:nvPr/>
          </p:nvSpPr>
          <p:spPr bwMode="auto">
            <a:xfrm>
              <a:off x="6127750" y="3297238"/>
              <a:ext cx="0" cy="142875"/>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4" name="Freeform 76">
              <a:extLst>
                <a:ext uri="{FF2B5EF4-FFF2-40B4-BE49-F238E27FC236}">
                  <a16:creationId xmlns:a16="http://schemas.microsoft.com/office/drawing/2014/main" id="{1D9EDDF5-02E6-BFD4-90D2-B48FF33FE161}"/>
                </a:ext>
              </a:extLst>
            </p:cNvPr>
            <p:cNvSpPr>
              <a:spLocks/>
            </p:cNvSpPr>
            <p:nvPr/>
          </p:nvSpPr>
          <p:spPr bwMode="auto">
            <a:xfrm>
              <a:off x="5926138" y="3421063"/>
              <a:ext cx="400050" cy="396875"/>
            </a:xfrm>
            <a:custGeom>
              <a:avLst/>
              <a:gdLst>
                <a:gd name="T0" fmla="*/ 899 w 1094"/>
                <a:gd name="T1" fmla="*/ 195 h 1094"/>
                <a:gd name="T2" fmla="*/ 899 w 1094"/>
                <a:gd name="T3" fmla="*/ 899 h 1094"/>
                <a:gd name="T4" fmla="*/ 195 w 1094"/>
                <a:gd name="T5" fmla="*/ 899 h 1094"/>
                <a:gd name="T6" fmla="*/ 195 w 1094"/>
                <a:gd name="T7" fmla="*/ 195 h 1094"/>
                <a:gd name="T8" fmla="*/ 899 w 1094"/>
                <a:gd name="T9" fmla="*/ 195 h 1094"/>
              </a:gdLst>
              <a:ahLst/>
              <a:cxnLst>
                <a:cxn ang="0">
                  <a:pos x="T0" y="T1"/>
                </a:cxn>
                <a:cxn ang="0">
                  <a:pos x="T2" y="T3"/>
                </a:cxn>
                <a:cxn ang="0">
                  <a:pos x="T4" y="T5"/>
                </a:cxn>
                <a:cxn ang="0">
                  <a:pos x="T6" y="T7"/>
                </a:cxn>
                <a:cxn ang="0">
                  <a:pos x="T8" y="T9"/>
                </a:cxn>
              </a:cxnLst>
              <a:rect l="0" t="0" r="r" b="b"/>
              <a:pathLst>
                <a:path w="1094" h="1094">
                  <a:moveTo>
                    <a:pt x="899" y="195"/>
                  </a:moveTo>
                  <a:cubicBezTo>
                    <a:pt x="1094" y="389"/>
                    <a:pt x="1094" y="705"/>
                    <a:pt x="899" y="899"/>
                  </a:cubicBezTo>
                  <a:cubicBezTo>
                    <a:pt x="705" y="1094"/>
                    <a:pt x="389" y="1094"/>
                    <a:pt x="195" y="899"/>
                  </a:cubicBezTo>
                  <a:cubicBezTo>
                    <a:pt x="0" y="705"/>
                    <a:pt x="0" y="389"/>
                    <a:pt x="195" y="195"/>
                  </a:cubicBezTo>
                  <a:cubicBezTo>
                    <a:pt x="389" y="0"/>
                    <a:pt x="705" y="0"/>
                    <a:pt x="899" y="195"/>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5" name="Line 478">
              <a:extLst>
                <a:ext uri="{FF2B5EF4-FFF2-40B4-BE49-F238E27FC236}">
                  <a16:creationId xmlns:a16="http://schemas.microsoft.com/office/drawing/2014/main" id="{2FC73F96-6FD3-7CB1-7CA1-15BE695561AD}"/>
                </a:ext>
              </a:extLst>
            </p:cNvPr>
            <p:cNvSpPr>
              <a:spLocks noChangeShapeType="1"/>
            </p:cNvSpPr>
            <p:nvPr/>
          </p:nvSpPr>
          <p:spPr bwMode="auto">
            <a:xfrm flipH="1">
              <a:off x="6045200" y="3594100"/>
              <a:ext cx="112713"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6" name="Line 479">
              <a:extLst>
                <a:ext uri="{FF2B5EF4-FFF2-40B4-BE49-F238E27FC236}">
                  <a16:creationId xmlns:a16="http://schemas.microsoft.com/office/drawing/2014/main" id="{D690DCD2-222E-E1D6-1552-BAECBDFF77D6}"/>
                </a:ext>
              </a:extLst>
            </p:cNvPr>
            <p:cNvSpPr>
              <a:spLocks noChangeShapeType="1"/>
            </p:cNvSpPr>
            <p:nvPr/>
          </p:nvSpPr>
          <p:spPr bwMode="auto">
            <a:xfrm flipH="1">
              <a:off x="6045200" y="3646488"/>
              <a:ext cx="112713"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7" name="Freeform 79">
              <a:extLst>
                <a:ext uri="{FF2B5EF4-FFF2-40B4-BE49-F238E27FC236}">
                  <a16:creationId xmlns:a16="http://schemas.microsoft.com/office/drawing/2014/main" id="{2DE49D2E-E09C-E2C3-17F2-CC3662317B2D}"/>
                </a:ext>
              </a:extLst>
            </p:cNvPr>
            <p:cNvSpPr>
              <a:spLocks/>
            </p:cNvSpPr>
            <p:nvPr/>
          </p:nvSpPr>
          <p:spPr bwMode="auto">
            <a:xfrm>
              <a:off x="6040438" y="3516313"/>
              <a:ext cx="144463" cy="207963"/>
            </a:xfrm>
            <a:custGeom>
              <a:avLst/>
              <a:gdLst>
                <a:gd name="T0" fmla="*/ 394 w 394"/>
                <a:gd name="T1" fmla="*/ 20 h 575"/>
                <a:gd name="T2" fmla="*/ 288 w 394"/>
                <a:gd name="T3" fmla="*/ 0 h 575"/>
                <a:gd name="T4" fmla="*/ 0 w 394"/>
                <a:gd name="T5" fmla="*/ 287 h 575"/>
                <a:gd name="T6" fmla="*/ 288 w 394"/>
                <a:gd name="T7" fmla="*/ 575 h 575"/>
                <a:gd name="T8" fmla="*/ 394 w 394"/>
                <a:gd name="T9" fmla="*/ 555 h 575"/>
              </a:gdLst>
              <a:ahLst/>
              <a:cxnLst>
                <a:cxn ang="0">
                  <a:pos x="T0" y="T1"/>
                </a:cxn>
                <a:cxn ang="0">
                  <a:pos x="T2" y="T3"/>
                </a:cxn>
                <a:cxn ang="0">
                  <a:pos x="T4" y="T5"/>
                </a:cxn>
                <a:cxn ang="0">
                  <a:pos x="T6" y="T7"/>
                </a:cxn>
                <a:cxn ang="0">
                  <a:pos x="T8" y="T9"/>
                </a:cxn>
              </a:cxnLst>
              <a:rect l="0" t="0" r="r" b="b"/>
              <a:pathLst>
                <a:path w="394" h="575">
                  <a:moveTo>
                    <a:pt x="394" y="20"/>
                  </a:moveTo>
                  <a:cubicBezTo>
                    <a:pt x="360" y="7"/>
                    <a:pt x="324" y="0"/>
                    <a:pt x="288" y="0"/>
                  </a:cubicBezTo>
                  <a:cubicBezTo>
                    <a:pt x="129" y="0"/>
                    <a:pt x="0" y="129"/>
                    <a:pt x="0" y="287"/>
                  </a:cubicBezTo>
                  <a:cubicBezTo>
                    <a:pt x="0" y="446"/>
                    <a:pt x="129" y="575"/>
                    <a:pt x="288" y="575"/>
                  </a:cubicBezTo>
                  <a:cubicBezTo>
                    <a:pt x="324" y="575"/>
                    <a:pt x="360" y="568"/>
                    <a:pt x="394" y="555"/>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8" name="Freeform 80">
              <a:extLst>
                <a:ext uri="{FF2B5EF4-FFF2-40B4-BE49-F238E27FC236}">
                  <a16:creationId xmlns:a16="http://schemas.microsoft.com/office/drawing/2014/main" id="{5D9362BA-4429-A81D-B7BD-82B383D6FBDE}"/>
                </a:ext>
              </a:extLst>
            </p:cNvPr>
            <p:cNvSpPr>
              <a:spLocks/>
            </p:cNvSpPr>
            <p:nvPr/>
          </p:nvSpPr>
          <p:spPr bwMode="auto">
            <a:xfrm>
              <a:off x="5870575" y="3044825"/>
              <a:ext cx="268288" cy="266700"/>
            </a:xfrm>
            <a:custGeom>
              <a:avLst/>
              <a:gdLst>
                <a:gd name="T0" fmla="*/ 696 w 735"/>
                <a:gd name="T1" fmla="*/ 696 h 735"/>
                <a:gd name="T2" fmla="*/ 39 w 735"/>
                <a:gd name="T3" fmla="*/ 39 h 735"/>
                <a:gd name="T4" fmla="*/ 696 w 735"/>
                <a:gd name="T5" fmla="*/ 696 h 735"/>
              </a:gdLst>
              <a:ahLst/>
              <a:cxnLst>
                <a:cxn ang="0">
                  <a:pos x="T0" y="T1"/>
                </a:cxn>
                <a:cxn ang="0">
                  <a:pos x="T2" y="T3"/>
                </a:cxn>
                <a:cxn ang="0">
                  <a:pos x="T4" y="T5"/>
                </a:cxn>
              </a:cxnLst>
              <a:rect l="0" t="0" r="r" b="b"/>
              <a:pathLst>
                <a:path w="735" h="735">
                  <a:moveTo>
                    <a:pt x="696" y="696"/>
                  </a:moveTo>
                  <a:cubicBezTo>
                    <a:pt x="735" y="290"/>
                    <a:pt x="444" y="0"/>
                    <a:pt x="39" y="39"/>
                  </a:cubicBezTo>
                  <a:cubicBezTo>
                    <a:pt x="0" y="444"/>
                    <a:pt x="291" y="735"/>
                    <a:pt x="696" y="696"/>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69" name="Freeform 81">
              <a:extLst>
                <a:ext uri="{FF2B5EF4-FFF2-40B4-BE49-F238E27FC236}">
                  <a16:creationId xmlns:a16="http://schemas.microsoft.com/office/drawing/2014/main" id="{C2E3D56D-C55F-98B8-B238-5F4D9F23DA0E}"/>
                </a:ext>
              </a:extLst>
            </p:cNvPr>
            <p:cNvSpPr>
              <a:spLocks/>
            </p:cNvSpPr>
            <p:nvPr/>
          </p:nvSpPr>
          <p:spPr bwMode="auto">
            <a:xfrm>
              <a:off x="6116638" y="3108325"/>
              <a:ext cx="201613" cy="200025"/>
            </a:xfrm>
            <a:custGeom>
              <a:avLst/>
              <a:gdLst>
                <a:gd name="T0" fmla="*/ 29 w 551"/>
                <a:gd name="T1" fmla="*/ 523 h 552"/>
                <a:gd name="T2" fmla="*/ 522 w 551"/>
                <a:gd name="T3" fmla="*/ 29 h 552"/>
                <a:gd name="T4" fmla="*/ 29 w 551"/>
                <a:gd name="T5" fmla="*/ 523 h 552"/>
              </a:gdLst>
              <a:ahLst/>
              <a:cxnLst>
                <a:cxn ang="0">
                  <a:pos x="T0" y="T1"/>
                </a:cxn>
                <a:cxn ang="0">
                  <a:pos x="T2" y="T3"/>
                </a:cxn>
                <a:cxn ang="0">
                  <a:pos x="T4" y="T5"/>
                </a:cxn>
              </a:cxnLst>
              <a:rect l="0" t="0" r="r" b="b"/>
              <a:pathLst>
                <a:path w="551" h="552">
                  <a:moveTo>
                    <a:pt x="29" y="523"/>
                  </a:moveTo>
                  <a:cubicBezTo>
                    <a:pt x="334" y="552"/>
                    <a:pt x="551" y="334"/>
                    <a:pt x="522" y="29"/>
                  </a:cubicBezTo>
                  <a:cubicBezTo>
                    <a:pt x="218" y="0"/>
                    <a:pt x="0" y="218"/>
                    <a:pt x="29" y="523"/>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grpSp>
        <p:nvGrpSpPr>
          <p:cNvPr id="70" name="Group 69">
            <a:extLst>
              <a:ext uri="{FF2B5EF4-FFF2-40B4-BE49-F238E27FC236}">
                <a16:creationId xmlns:a16="http://schemas.microsoft.com/office/drawing/2014/main" id="{23513359-4AD3-26EF-B7EC-CAD439A02206}"/>
              </a:ext>
            </a:extLst>
          </p:cNvPr>
          <p:cNvGrpSpPr>
            <a:grpSpLocks noChangeAspect="1"/>
          </p:cNvGrpSpPr>
          <p:nvPr/>
        </p:nvGrpSpPr>
        <p:grpSpPr>
          <a:xfrm>
            <a:off x="6997326" y="2187583"/>
            <a:ext cx="490538" cy="581026"/>
            <a:chOff x="5775325" y="3041650"/>
            <a:chExt cx="654050" cy="774701"/>
          </a:xfrm>
        </p:grpSpPr>
        <p:sp>
          <p:nvSpPr>
            <p:cNvPr id="71" name="Oval 495">
              <a:extLst>
                <a:ext uri="{FF2B5EF4-FFF2-40B4-BE49-F238E27FC236}">
                  <a16:creationId xmlns:a16="http://schemas.microsoft.com/office/drawing/2014/main" id="{3AB6A722-FAD9-5D43-2671-586261149AB8}"/>
                </a:ext>
              </a:extLst>
            </p:cNvPr>
            <p:cNvSpPr>
              <a:spLocks noChangeArrowheads="1"/>
            </p:cNvSpPr>
            <p:nvPr/>
          </p:nvSpPr>
          <p:spPr bwMode="auto">
            <a:xfrm>
              <a:off x="6175375" y="3143250"/>
              <a:ext cx="101600" cy="101600"/>
            </a:xfrm>
            <a:prstGeom prst="ellipse">
              <a:avLst/>
            </a:pr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2" name="Oval 496">
              <a:extLst>
                <a:ext uri="{FF2B5EF4-FFF2-40B4-BE49-F238E27FC236}">
                  <a16:creationId xmlns:a16="http://schemas.microsoft.com/office/drawing/2014/main" id="{6E61620C-CF9A-F82B-4A90-22CB386F938E}"/>
                </a:ext>
              </a:extLst>
            </p:cNvPr>
            <p:cNvSpPr>
              <a:spLocks noChangeArrowheads="1"/>
            </p:cNvSpPr>
            <p:nvPr/>
          </p:nvSpPr>
          <p:spPr bwMode="auto">
            <a:xfrm>
              <a:off x="5976938" y="3500438"/>
              <a:ext cx="101600" cy="101600"/>
            </a:xfrm>
            <a:prstGeom prst="ellipse">
              <a:avLst/>
            </a:pr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3" name="Freeform 497">
              <a:extLst>
                <a:ext uri="{FF2B5EF4-FFF2-40B4-BE49-F238E27FC236}">
                  <a16:creationId xmlns:a16="http://schemas.microsoft.com/office/drawing/2014/main" id="{1AA0F6A6-5582-D7E5-64B4-FB57CAF8DB9B}"/>
                </a:ext>
              </a:extLst>
            </p:cNvPr>
            <p:cNvSpPr>
              <a:spLocks noEditPoints="1"/>
            </p:cNvSpPr>
            <p:nvPr/>
          </p:nvSpPr>
          <p:spPr bwMode="auto">
            <a:xfrm>
              <a:off x="6027738" y="3041650"/>
              <a:ext cx="0" cy="663575"/>
            </a:xfrm>
            <a:custGeom>
              <a:avLst/>
              <a:gdLst>
                <a:gd name="T0" fmla="*/ 0 h 1820"/>
                <a:gd name="T1" fmla="*/ 1261 h 1820"/>
                <a:gd name="T2" fmla="*/ 1540 h 1820"/>
                <a:gd name="T3" fmla="*/ 1820 h 1820"/>
              </a:gdLst>
              <a:ahLst/>
              <a:cxnLst>
                <a:cxn ang="0">
                  <a:pos x="0" y="T0"/>
                </a:cxn>
                <a:cxn ang="0">
                  <a:pos x="0" y="T1"/>
                </a:cxn>
                <a:cxn ang="0">
                  <a:pos x="0" y="T2"/>
                </a:cxn>
                <a:cxn ang="0">
                  <a:pos x="0" y="T3"/>
                </a:cxn>
              </a:cxnLst>
              <a:rect l="0" t="0" r="r" b="b"/>
              <a:pathLst>
                <a:path h="1820">
                  <a:moveTo>
                    <a:pt x="0" y="0"/>
                  </a:moveTo>
                  <a:lnTo>
                    <a:pt x="0" y="1261"/>
                  </a:lnTo>
                  <a:moveTo>
                    <a:pt x="0" y="1540"/>
                  </a:moveTo>
                  <a:lnTo>
                    <a:pt x="0" y="1820"/>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4" name="Freeform 498">
              <a:extLst>
                <a:ext uri="{FF2B5EF4-FFF2-40B4-BE49-F238E27FC236}">
                  <a16:creationId xmlns:a16="http://schemas.microsoft.com/office/drawing/2014/main" id="{5B072B30-0D86-B248-BC1B-3C8D02B4EDC6}"/>
                </a:ext>
              </a:extLst>
            </p:cNvPr>
            <p:cNvSpPr>
              <a:spLocks noEditPoints="1"/>
            </p:cNvSpPr>
            <p:nvPr/>
          </p:nvSpPr>
          <p:spPr bwMode="auto">
            <a:xfrm>
              <a:off x="6226175" y="3041650"/>
              <a:ext cx="0" cy="442913"/>
            </a:xfrm>
            <a:custGeom>
              <a:avLst/>
              <a:gdLst>
                <a:gd name="T0" fmla="*/ 0 h 1214"/>
                <a:gd name="T1" fmla="*/ 279 h 1214"/>
                <a:gd name="T2" fmla="*/ 559 h 1214"/>
                <a:gd name="T3" fmla="*/ 1214 h 1214"/>
              </a:gdLst>
              <a:ahLst/>
              <a:cxnLst>
                <a:cxn ang="0">
                  <a:pos x="0" y="T0"/>
                </a:cxn>
                <a:cxn ang="0">
                  <a:pos x="0" y="T1"/>
                </a:cxn>
                <a:cxn ang="0">
                  <a:pos x="0" y="T2"/>
                </a:cxn>
                <a:cxn ang="0">
                  <a:pos x="0" y="T3"/>
                </a:cxn>
              </a:cxnLst>
              <a:rect l="0" t="0" r="r" b="b"/>
              <a:pathLst>
                <a:path h="1214">
                  <a:moveTo>
                    <a:pt x="0" y="0"/>
                  </a:moveTo>
                  <a:lnTo>
                    <a:pt x="0" y="279"/>
                  </a:lnTo>
                  <a:moveTo>
                    <a:pt x="0" y="559"/>
                  </a:moveTo>
                  <a:lnTo>
                    <a:pt x="0" y="1214"/>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5" name="Freeform 499">
              <a:extLst>
                <a:ext uri="{FF2B5EF4-FFF2-40B4-BE49-F238E27FC236}">
                  <a16:creationId xmlns:a16="http://schemas.microsoft.com/office/drawing/2014/main" id="{53961AE2-795E-5A95-C746-6181D176B52D}"/>
                </a:ext>
              </a:extLst>
            </p:cNvPr>
            <p:cNvSpPr>
              <a:spLocks noEditPoints="1"/>
            </p:cNvSpPr>
            <p:nvPr/>
          </p:nvSpPr>
          <p:spPr bwMode="auto">
            <a:xfrm>
              <a:off x="5826125" y="3041650"/>
              <a:ext cx="0" cy="663575"/>
            </a:xfrm>
            <a:custGeom>
              <a:avLst/>
              <a:gdLst>
                <a:gd name="T0" fmla="*/ 0 h 1820"/>
                <a:gd name="T1" fmla="*/ 770 h 1820"/>
                <a:gd name="T2" fmla="*/ 1050 h 1820"/>
                <a:gd name="T3" fmla="*/ 1820 h 1820"/>
              </a:gdLst>
              <a:ahLst/>
              <a:cxnLst>
                <a:cxn ang="0">
                  <a:pos x="0" y="T0"/>
                </a:cxn>
                <a:cxn ang="0">
                  <a:pos x="0" y="T1"/>
                </a:cxn>
                <a:cxn ang="0">
                  <a:pos x="0" y="T2"/>
                </a:cxn>
                <a:cxn ang="0">
                  <a:pos x="0" y="T3"/>
                </a:cxn>
              </a:cxnLst>
              <a:rect l="0" t="0" r="r" b="b"/>
              <a:pathLst>
                <a:path h="1820">
                  <a:moveTo>
                    <a:pt x="0" y="0"/>
                  </a:moveTo>
                  <a:lnTo>
                    <a:pt x="0" y="770"/>
                  </a:lnTo>
                  <a:moveTo>
                    <a:pt x="0" y="1050"/>
                  </a:moveTo>
                  <a:lnTo>
                    <a:pt x="0" y="1820"/>
                  </a:ln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6" name="Oval 500">
              <a:extLst>
                <a:ext uri="{FF2B5EF4-FFF2-40B4-BE49-F238E27FC236}">
                  <a16:creationId xmlns:a16="http://schemas.microsoft.com/office/drawing/2014/main" id="{33578F7D-0517-2CC0-10BE-B7E96F5C78ED}"/>
                </a:ext>
              </a:extLst>
            </p:cNvPr>
            <p:cNvSpPr>
              <a:spLocks noChangeArrowheads="1"/>
            </p:cNvSpPr>
            <p:nvPr/>
          </p:nvSpPr>
          <p:spPr bwMode="auto">
            <a:xfrm>
              <a:off x="5775325" y="3322638"/>
              <a:ext cx="103188" cy="101600"/>
            </a:xfrm>
            <a:prstGeom prst="ellipse">
              <a:avLst/>
            </a:pr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7" name="Freeform 501">
              <a:extLst>
                <a:ext uri="{FF2B5EF4-FFF2-40B4-BE49-F238E27FC236}">
                  <a16:creationId xmlns:a16="http://schemas.microsoft.com/office/drawing/2014/main" id="{995A64E6-AC86-5136-9276-6EB36CCC2F30}"/>
                </a:ext>
              </a:extLst>
            </p:cNvPr>
            <p:cNvSpPr>
              <a:spLocks/>
            </p:cNvSpPr>
            <p:nvPr/>
          </p:nvSpPr>
          <p:spPr bwMode="auto">
            <a:xfrm>
              <a:off x="6124575" y="3513138"/>
              <a:ext cx="304800" cy="303213"/>
            </a:xfrm>
            <a:custGeom>
              <a:avLst/>
              <a:gdLst>
                <a:gd name="T0" fmla="*/ 687 w 836"/>
                <a:gd name="T1" fmla="*/ 149 h 836"/>
                <a:gd name="T2" fmla="*/ 687 w 836"/>
                <a:gd name="T3" fmla="*/ 687 h 836"/>
                <a:gd name="T4" fmla="*/ 148 w 836"/>
                <a:gd name="T5" fmla="*/ 687 h 836"/>
                <a:gd name="T6" fmla="*/ 148 w 836"/>
                <a:gd name="T7" fmla="*/ 149 h 836"/>
                <a:gd name="T8" fmla="*/ 687 w 836"/>
                <a:gd name="T9" fmla="*/ 149 h 836"/>
              </a:gdLst>
              <a:ahLst/>
              <a:cxnLst>
                <a:cxn ang="0">
                  <a:pos x="T0" y="T1"/>
                </a:cxn>
                <a:cxn ang="0">
                  <a:pos x="T2" y="T3"/>
                </a:cxn>
                <a:cxn ang="0">
                  <a:pos x="T4" y="T5"/>
                </a:cxn>
                <a:cxn ang="0">
                  <a:pos x="T6" y="T7"/>
                </a:cxn>
                <a:cxn ang="0">
                  <a:pos x="T8" y="T9"/>
                </a:cxn>
              </a:cxnLst>
              <a:rect l="0" t="0" r="r" b="b"/>
              <a:pathLst>
                <a:path w="836" h="836">
                  <a:moveTo>
                    <a:pt x="687" y="149"/>
                  </a:moveTo>
                  <a:cubicBezTo>
                    <a:pt x="836" y="297"/>
                    <a:pt x="836" y="539"/>
                    <a:pt x="687" y="687"/>
                  </a:cubicBezTo>
                  <a:cubicBezTo>
                    <a:pt x="538" y="836"/>
                    <a:pt x="297" y="836"/>
                    <a:pt x="148" y="687"/>
                  </a:cubicBezTo>
                  <a:cubicBezTo>
                    <a:pt x="0" y="539"/>
                    <a:pt x="0" y="297"/>
                    <a:pt x="148" y="149"/>
                  </a:cubicBezTo>
                  <a:cubicBezTo>
                    <a:pt x="297" y="0"/>
                    <a:pt x="538" y="0"/>
                    <a:pt x="687" y="149"/>
                  </a:cubicBezTo>
                  <a:close/>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8" name="Line 502">
              <a:extLst>
                <a:ext uri="{FF2B5EF4-FFF2-40B4-BE49-F238E27FC236}">
                  <a16:creationId xmlns:a16="http://schemas.microsoft.com/office/drawing/2014/main" id="{5940A917-4D09-E91F-DC4D-1768861BEBD2}"/>
                </a:ext>
              </a:extLst>
            </p:cNvPr>
            <p:cNvSpPr>
              <a:spLocks noChangeShapeType="1"/>
            </p:cNvSpPr>
            <p:nvPr/>
          </p:nvSpPr>
          <p:spPr bwMode="auto">
            <a:xfrm flipH="1">
              <a:off x="6213475" y="3644900"/>
              <a:ext cx="8731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79" name="Line 503">
              <a:extLst>
                <a:ext uri="{FF2B5EF4-FFF2-40B4-BE49-F238E27FC236}">
                  <a16:creationId xmlns:a16="http://schemas.microsoft.com/office/drawing/2014/main" id="{EADEB1FA-6DE2-B0E9-B342-387AA58FF018}"/>
                </a:ext>
              </a:extLst>
            </p:cNvPr>
            <p:cNvSpPr>
              <a:spLocks noChangeShapeType="1"/>
            </p:cNvSpPr>
            <p:nvPr/>
          </p:nvSpPr>
          <p:spPr bwMode="auto">
            <a:xfrm flipH="1">
              <a:off x="6213475" y="3686175"/>
              <a:ext cx="87313" cy="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pt-PT"/>
            </a:p>
          </p:txBody>
        </p:sp>
        <p:sp>
          <p:nvSpPr>
            <p:cNvPr id="80" name="Freeform 504">
              <a:extLst>
                <a:ext uri="{FF2B5EF4-FFF2-40B4-BE49-F238E27FC236}">
                  <a16:creationId xmlns:a16="http://schemas.microsoft.com/office/drawing/2014/main" id="{10153A08-DD37-FE14-7AB9-0DF6D688ED79}"/>
                </a:ext>
              </a:extLst>
            </p:cNvPr>
            <p:cNvSpPr>
              <a:spLocks/>
            </p:cNvSpPr>
            <p:nvPr/>
          </p:nvSpPr>
          <p:spPr bwMode="auto">
            <a:xfrm>
              <a:off x="6211888" y="3584575"/>
              <a:ext cx="109538" cy="160338"/>
            </a:xfrm>
            <a:custGeom>
              <a:avLst/>
              <a:gdLst>
                <a:gd name="T0" fmla="*/ 301 w 301"/>
                <a:gd name="T1" fmla="*/ 16 h 440"/>
                <a:gd name="T2" fmla="*/ 220 w 301"/>
                <a:gd name="T3" fmla="*/ 0 h 440"/>
                <a:gd name="T4" fmla="*/ 0 w 301"/>
                <a:gd name="T5" fmla="*/ 220 h 440"/>
                <a:gd name="T6" fmla="*/ 220 w 301"/>
                <a:gd name="T7" fmla="*/ 440 h 440"/>
                <a:gd name="T8" fmla="*/ 301 w 301"/>
                <a:gd name="T9" fmla="*/ 425 h 440"/>
              </a:gdLst>
              <a:ahLst/>
              <a:cxnLst>
                <a:cxn ang="0">
                  <a:pos x="T0" y="T1"/>
                </a:cxn>
                <a:cxn ang="0">
                  <a:pos x="T2" y="T3"/>
                </a:cxn>
                <a:cxn ang="0">
                  <a:pos x="T4" y="T5"/>
                </a:cxn>
                <a:cxn ang="0">
                  <a:pos x="T6" y="T7"/>
                </a:cxn>
                <a:cxn ang="0">
                  <a:pos x="T8" y="T9"/>
                </a:cxn>
              </a:cxnLst>
              <a:rect l="0" t="0" r="r" b="b"/>
              <a:pathLst>
                <a:path w="301" h="440">
                  <a:moveTo>
                    <a:pt x="301" y="16"/>
                  </a:moveTo>
                  <a:cubicBezTo>
                    <a:pt x="275" y="5"/>
                    <a:pt x="248" y="0"/>
                    <a:pt x="220" y="0"/>
                  </a:cubicBezTo>
                  <a:cubicBezTo>
                    <a:pt x="99" y="0"/>
                    <a:pt x="0" y="99"/>
                    <a:pt x="0" y="220"/>
                  </a:cubicBezTo>
                  <a:cubicBezTo>
                    <a:pt x="0" y="342"/>
                    <a:pt x="99" y="440"/>
                    <a:pt x="220" y="440"/>
                  </a:cubicBezTo>
                  <a:cubicBezTo>
                    <a:pt x="248" y="440"/>
                    <a:pt x="275" y="435"/>
                    <a:pt x="301" y="425"/>
                  </a:cubicBezTo>
                </a:path>
              </a:pathLst>
            </a:custGeom>
            <a:noFill/>
            <a:ln w="190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sp>
        <p:nvSpPr>
          <p:cNvPr id="81" name="Content Placeholder 5">
            <a:extLst>
              <a:ext uri="{FF2B5EF4-FFF2-40B4-BE49-F238E27FC236}">
                <a16:creationId xmlns:a16="http://schemas.microsoft.com/office/drawing/2014/main" id="{A9651E46-C1D3-4FDD-7A30-E7000D75CD8F}"/>
              </a:ext>
            </a:extLst>
          </p:cNvPr>
          <p:cNvSpPr txBox="1">
            <a:spLocks/>
          </p:cNvSpPr>
          <p:nvPr/>
        </p:nvSpPr>
        <p:spPr>
          <a:xfrm>
            <a:off x="714286" y="1336790"/>
            <a:ext cx="4302214" cy="446194"/>
          </a:xfrm>
          <a:prstGeom prst="rect">
            <a:avLst/>
          </a:prstGeom>
        </p:spPr>
        <p:txBody>
          <a:bodyPr>
            <a:noAutofit/>
          </a:bodyPr>
          <a:lstStyle>
            <a:lvl1pPr marL="0" indent="0" algn="l" defTabSz="914400" rtl="0" eaLnBrk="1" latinLnBrk="0" hangingPunct="1">
              <a:lnSpc>
                <a:spcPct val="90000"/>
              </a:lnSpc>
              <a:spcBef>
                <a:spcPts val="1000"/>
              </a:spcBef>
              <a:buClr>
                <a:srgbClr val="971E6A"/>
              </a:buClr>
              <a:buFont typeface="Arial" panose="020B0604020202020204" pitchFamily="34" charset="0"/>
              <a:buNone/>
              <a:defRPr sz="2400" b="0" kern="1200">
                <a:solidFill>
                  <a:srgbClr val="971E6A"/>
                </a:solidFill>
                <a:latin typeface="+mn-lt"/>
                <a:ea typeface="+mn-ea"/>
                <a:cs typeface="+mn-cs"/>
              </a:defRPr>
            </a:lvl1pPr>
            <a:lvl2pPr marL="457200" indent="0" algn="l" defTabSz="914400" rtl="0" eaLnBrk="1" latinLnBrk="0" hangingPunct="1">
              <a:lnSpc>
                <a:spcPct val="90000"/>
              </a:lnSpc>
              <a:spcBef>
                <a:spcPts val="500"/>
              </a:spcBef>
              <a:buClr>
                <a:srgbClr val="BE7EA1"/>
              </a:buClr>
              <a:buFont typeface="Calibri" panose="020F050202020403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71E6A"/>
              </a:buClr>
              <a:buSzTx/>
              <a:buFont typeface="Arial" panose="020B0604020202020204" pitchFamily="34" charset="0"/>
              <a:buNone/>
              <a:tabLst/>
              <a:defRPr/>
            </a:pPr>
            <a:r>
              <a:rPr kumimoji="0" lang="pt-PT" sz="2800" b="1" i="0" u="none" strike="noStrike" kern="1200" cap="none" spc="0" normalizeH="0" baseline="0" noProof="0" dirty="0">
                <a:ln>
                  <a:noFill/>
                </a:ln>
                <a:solidFill>
                  <a:schemeClr val="accent5"/>
                </a:solidFill>
                <a:effectLst/>
                <a:uLnTx/>
                <a:uFillTx/>
                <a:ea typeface="+mn-ea"/>
                <a:cs typeface="+mn-cs"/>
              </a:rPr>
              <a:t>PRINCIPAIS RISCOS</a:t>
            </a:r>
          </a:p>
        </p:txBody>
      </p:sp>
    </p:spTree>
    <p:extLst>
      <p:ext uri="{BB962C8B-B14F-4D97-AF65-F5344CB8AC3E}">
        <p14:creationId xmlns:p14="http://schemas.microsoft.com/office/powerpoint/2010/main" val="3595579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B9E69-DAE0-BDE0-4CBF-115D8707C565}"/>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AD8E0349-D794-2170-9279-1C183BBCAA1B}"/>
              </a:ext>
            </a:extLst>
          </p:cNvPr>
          <p:cNvPicPr>
            <a:picLocks noChangeAspect="1"/>
          </p:cNvPicPr>
          <p:nvPr/>
        </p:nvPicPr>
        <p:blipFill>
          <a:blip r:embed="rId2"/>
          <a:stretch>
            <a:fillRect/>
          </a:stretch>
        </p:blipFill>
        <p:spPr>
          <a:xfrm>
            <a:off x="7198653" y="1398814"/>
            <a:ext cx="3925956" cy="4299857"/>
          </a:xfrm>
          <a:prstGeom prst="rect">
            <a:avLst/>
          </a:prstGeom>
        </p:spPr>
      </p:pic>
      <p:sp>
        <p:nvSpPr>
          <p:cNvPr id="15" name="Text Placeholder 12">
            <a:extLst>
              <a:ext uri="{FF2B5EF4-FFF2-40B4-BE49-F238E27FC236}">
                <a16:creationId xmlns:a16="http://schemas.microsoft.com/office/drawing/2014/main" id="{732ABD01-1866-7B08-FDCD-8003CAFD1CFC}"/>
              </a:ext>
            </a:extLst>
          </p:cNvPr>
          <p:cNvSpPr txBox="1">
            <a:spLocks/>
          </p:cNvSpPr>
          <p:nvPr/>
        </p:nvSpPr>
        <p:spPr>
          <a:xfrm>
            <a:off x="850626" y="1709484"/>
            <a:ext cx="5750931" cy="12405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PT" dirty="0"/>
              <a:t>Regra de ouro da aplicação de poupança:</a:t>
            </a:r>
          </a:p>
        </p:txBody>
      </p:sp>
      <p:sp>
        <p:nvSpPr>
          <p:cNvPr id="16" name="CaixaDeTexto 15">
            <a:extLst>
              <a:ext uri="{FF2B5EF4-FFF2-40B4-BE49-F238E27FC236}">
                <a16:creationId xmlns:a16="http://schemas.microsoft.com/office/drawing/2014/main" id="{D34AE79C-1512-A3CD-90C9-5092478FE1D3}"/>
              </a:ext>
            </a:extLst>
          </p:cNvPr>
          <p:cNvSpPr txBox="1"/>
          <p:nvPr/>
        </p:nvSpPr>
        <p:spPr>
          <a:xfrm>
            <a:off x="2364899" y="3006221"/>
            <a:ext cx="3130100" cy="542521"/>
          </a:xfrm>
          <a:prstGeom prst="rect">
            <a:avLst/>
          </a:prstGeom>
          <a:noFill/>
        </p:spPr>
        <p:txBody>
          <a:bodyPr wrap="square">
            <a:spAutoFit/>
          </a:bodyPr>
          <a:lstStyle/>
          <a:p>
            <a:pPr marL="0" indent="0">
              <a:lnSpc>
                <a:spcPct val="114000"/>
              </a:lnSpc>
              <a:spcAft>
                <a:spcPts val="1000"/>
              </a:spcAft>
              <a:buNone/>
            </a:pPr>
            <a:r>
              <a:rPr lang="pt-PT" sz="2800" b="1" dirty="0">
                <a:solidFill>
                  <a:srgbClr val="215F9A"/>
                </a:solidFill>
              </a:rPr>
              <a:t>DIVERSIFICAR</a:t>
            </a:r>
          </a:p>
        </p:txBody>
      </p:sp>
      <p:sp>
        <p:nvSpPr>
          <p:cNvPr id="18" name="Rounded Rectangle 17">
            <a:extLst>
              <a:ext uri="{FF2B5EF4-FFF2-40B4-BE49-F238E27FC236}">
                <a16:creationId xmlns:a16="http://schemas.microsoft.com/office/drawing/2014/main" id="{55A4C76B-7DCE-4394-75C3-09A788F114E5}"/>
              </a:ext>
            </a:extLst>
          </p:cNvPr>
          <p:cNvSpPr/>
          <p:nvPr/>
        </p:nvSpPr>
        <p:spPr>
          <a:xfrm>
            <a:off x="1543505" y="4049486"/>
            <a:ext cx="4879066" cy="1430144"/>
          </a:xfrm>
          <a:prstGeom prst="roundRect">
            <a:avLst>
              <a:gd name="adj" fmla="val 50000"/>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pt-PT" sz="1600" b="1" dirty="0">
              <a:solidFill>
                <a:schemeClr val="bg1"/>
              </a:solidFill>
            </a:endParaRPr>
          </a:p>
          <a:p>
            <a:pPr algn="ctr" defTabSz="914217"/>
            <a:r>
              <a:rPr lang="pt-PT" sz="1600" b="1" dirty="0">
                <a:solidFill>
                  <a:schemeClr val="bg1"/>
                </a:solidFill>
              </a:rPr>
              <a:t>Deves diversificar a aplicação da poupança em produtos financeiros com prazos e riscos diferentes</a:t>
            </a:r>
          </a:p>
          <a:p>
            <a:pPr algn="ctr" defTabSz="914217"/>
            <a:endParaRPr lang="en-US" dirty="0">
              <a:solidFill>
                <a:srgbClr val="FFFFFF"/>
              </a:solidFill>
            </a:endParaRPr>
          </a:p>
        </p:txBody>
      </p:sp>
    </p:spTree>
    <p:extLst>
      <p:ext uri="{BB962C8B-B14F-4D97-AF65-F5344CB8AC3E}">
        <p14:creationId xmlns:p14="http://schemas.microsoft.com/office/powerpoint/2010/main" val="421411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4B181-759B-2822-B0C5-F2B8F0229CC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99D5DF-C9C9-92FE-28CC-17D05801A1BD}"/>
              </a:ext>
            </a:extLst>
          </p:cNvPr>
          <p:cNvSpPr>
            <a:spLocks noGrp="1"/>
          </p:cNvSpPr>
          <p:nvPr>
            <p:ph type="ctrTitle"/>
          </p:nvPr>
        </p:nvSpPr>
        <p:spPr/>
        <p:txBody>
          <a:bodyPr/>
          <a:lstStyle/>
          <a:p>
            <a:r>
              <a:rPr lang="pt-PT" b="1" dirty="0"/>
              <a:t>Tipos de produtos</a:t>
            </a:r>
            <a:br>
              <a:rPr lang="pt-PT" b="1" dirty="0"/>
            </a:br>
            <a:r>
              <a:rPr lang="pt-PT" b="1" dirty="0"/>
              <a:t>de aplicação</a:t>
            </a:r>
            <a:br>
              <a:rPr lang="pt-PT" b="1" dirty="0"/>
            </a:br>
            <a:r>
              <a:rPr lang="pt-PT" b="1" dirty="0"/>
              <a:t>de poupança</a:t>
            </a:r>
            <a:endParaRPr lang="pt-PT" dirty="0"/>
          </a:p>
        </p:txBody>
      </p:sp>
    </p:spTree>
    <p:extLst>
      <p:ext uri="{BB962C8B-B14F-4D97-AF65-F5344CB8AC3E}">
        <p14:creationId xmlns:p14="http://schemas.microsoft.com/office/powerpoint/2010/main" val="333999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E5D22-D27D-7EC4-6BE3-93A5272588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FAD6168-13F6-85B8-72CA-05D648493358}"/>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245804" y="1425677"/>
            <a:ext cx="10515599" cy="5432323"/>
          </a:xfrm>
          <a:prstGeom prst="rect">
            <a:avLst/>
          </a:prstGeom>
        </p:spPr>
      </p:pic>
      <p:grpSp>
        <p:nvGrpSpPr>
          <p:cNvPr id="5" name="Group 16">
            <a:extLst>
              <a:ext uri="{FF2B5EF4-FFF2-40B4-BE49-F238E27FC236}">
                <a16:creationId xmlns:a16="http://schemas.microsoft.com/office/drawing/2014/main" id="{13278870-D086-0FA4-89D3-94B1EDA8ABA4}"/>
              </a:ext>
            </a:extLst>
          </p:cNvPr>
          <p:cNvGrpSpPr/>
          <p:nvPr/>
        </p:nvGrpSpPr>
        <p:grpSpPr>
          <a:xfrm>
            <a:off x="9944929" y="1397147"/>
            <a:ext cx="2247071" cy="1286454"/>
            <a:chOff x="9944929" y="1388003"/>
            <a:chExt cx="2247071" cy="1286454"/>
          </a:xfrm>
        </p:grpSpPr>
        <p:pic>
          <p:nvPicPr>
            <p:cNvPr id="6" name="Picture 12">
              <a:extLst>
                <a:ext uri="{FF2B5EF4-FFF2-40B4-BE49-F238E27FC236}">
                  <a16:creationId xmlns:a16="http://schemas.microsoft.com/office/drawing/2014/main" id="{A810FCCA-E8B7-A922-851F-811C4B2C6549}"/>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9944929" y="1420695"/>
              <a:ext cx="724042" cy="1253762"/>
            </a:xfrm>
            <a:prstGeom prst="rect">
              <a:avLst/>
            </a:prstGeom>
          </p:spPr>
        </p:pic>
        <p:pic>
          <p:nvPicPr>
            <p:cNvPr id="7" name="Picture 13">
              <a:extLst>
                <a:ext uri="{FF2B5EF4-FFF2-40B4-BE49-F238E27FC236}">
                  <a16:creationId xmlns:a16="http://schemas.microsoft.com/office/drawing/2014/main" id="{78543CB0-44B9-DB21-992E-7E5F0A69083B}"/>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10626604" y="1409265"/>
              <a:ext cx="724042" cy="1253762"/>
            </a:xfrm>
            <a:prstGeom prst="rect">
              <a:avLst/>
            </a:prstGeom>
          </p:spPr>
        </p:pic>
        <p:pic>
          <p:nvPicPr>
            <p:cNvPr id="8" name="Picture 14">
              <a:extLst>
                <a:ext uri="{FF2B5EF4-FFF2-40B4-BE49-F238E27FC236}">
                  <a16:creationId xmlns:a16="http://schemas.microsoft.com/office/drawing/2014/main" id="{59D4B17F-F30E-A3F6-21C0-621C7FFE8428}"/>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11332575" y="1397835"/>
              <a:ext cx="724042" cy="1253762"/>
            </a:xfrm>
            <a:prstGeom prst="rect">
              <a:avLst/>
            </a:prstGeom>
          </p:spPr>
        </p:pic>
        <p:pic>
          <p:nvPicPr>
            <p:cNvPr id="9" name="Picture 15">
              <a:extLst>
                <a:ext uri="{FF2B5EF4-FFF2-40B4-BE49-F238E27FC236}">
                  <a16:creationId xmlns:a16="http://schemas.microsoft.com/office/drawing/2014/main" id="{1B179501-2DBE-040D-2149-761D0C298EF2}"/>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r="5312" b="76920"/>
            <a:stretch>
              <a:fillRect/>
            </a:stretch>
          </p:blipFill>
          <p:spPr>
            <a:xfrm>
              <a:off x="12026619" y="1388003"/>
              <a:ext cx="165381" cy="1253762"/>
            </a:xfrm>
            <a:prstGeom prst="rect">
              <a:avLst/>
            </a:prstGeom>
          </p:spPr>
        </p:pic>
      </p:grpSp>
      <p:sp>
        <p:nvSpPr>
          <p:cNvPr id="12" name="Rectangle 11">
            <a:extLst>
              <a:ext uri="{FF2B5EF4-FFF2-40B4-BE49-F238E27FC236}">
                <a16:creationId xmlns:a16="http://schemas.microsoft.com/office/drawing/2014/main" id="{768CCA43-2AC4-D139-8EC5-DEAE7B7B8627}"/>
              </a:ext>
            </a:extLst>
          </p:cNvPr>
          <p:cNvSpPr/>
          <p:nvPr/>
        </p:nvSpPr>
        <p:spPr>
          <a:xfrm>
            <a:off x="-245804" y="1397147"/>
            <a:ext cx="12617636" cy="5460853"/>
          </a:xfrm>
          <a:prstGeom prst="rect">
            <a:avLst/>
          </a:prstGeom>
          <a:solidFill>
            <a:srgbClr val="FFFFFF">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37" name="Straight Connector 36">
            <a:extLst>
              <a:ext uri="{FF2B5EF4-FFF2-40B4-BE49-F238E27FC236}">
                <a16:creationId xmlns:a16="http://schemas.microsoft.com/office/drawing/2014/main" id="{C9BE9E54-C771-A7A5-6CE7-ED9F3A0A4643}"/>
              </a:ext>
            </a:extLst>
          </p:cNvPr>
          <p:cNvCxnSpPr>
            <a:cxnSpLocks/>
          </p:cNvCxnSpPr>
          <p:nvPr/>
        </p:nvCxnSpPr>
        <p:spPr>
          <a:xfrm>
            <a:off x="1149938" y="3921611"/>
            <a:ext cx="1968081" cy="1021480"/>
          </a:xfrm>
          <a:prstGeom prst="line">
            <a:avLst/>
          </a:prstGeom>
          <a:ln w="50800">
            <a:solidFill>
              <a:srgbClr val="FFD300"/>
            </a:solidFill>
            <a:headEnd type="none"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6EABD2A-5C76-D52E-E224-A25C6B8E458E}"/>
              </a:ext>
            </a:extLst>
          </p:cNvPr>
          <p:cNvCxnSpPr>
            <a:cxnSpLocks/>
          </p:cNvCxnSpPr>
          <p:nvPr/>
        </p:nvCxnSpPr>
        <p:spPr>
          <a:xfrm>
            <a:off x="1220947" y="3638383"/>
            <a:ext cx="2160000" cy="501"/>
          </a:xfrm>
          <a:prstGeom prst="line">
            <a:avLst/>
          </a:prstGeom>
          <a:ln w="50800">
            <a:solidFill>
              <a:srgbClr val="FFD300"/>
            </a:solidFill>
            <a:headEnd type="none"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95A6274-E745-1140-6B16-96717A18FB53}"/>
              </a:ext>
            </a:extLst>
          </p:cNvPr>
          <p:cNvCxnSpPr>
            <a:cxnSpLocks/>
          </p:cNvCxnSpPr>
          <p:nvPr/>
        </p:nvCxnSpPr>
        <p:spPr>
          <a:xfrm flipV="1">
            <a:off x="1168226" y="2295035"/>
            <a:ext cx="1959785" cy="1216570"/>
          </a:xfrm>
          <a:prstGeom prst="line">
            <a:avLst/>
          </a:prstGeom>
          <a:ln w="50800">
            <a:solidFill>
              <a:srgbClr val="FFD300"/>
            </a:solidFill>
            <a:headEnd type="none"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39695AC2-BC5B-B9CD-2A96-7E6EE8209D1F}"/>
              </a:ext>
            </a:extLst>
          </p:cNvPr>
          <p:cNvSpPr/>
          <p:nvPr/>
        </p:nvSpPr>
        <p:spPr>
          <a:xfrm>
            <a:off x="-375227" y="2005013"/>
            <a:ext cx="3402580" cy="3267742"/>
          </a:xfrm>
          <a:prstGeom prst="ellipse">
            <a:avLst/>
          </a:prstGeom>
          <a:solidFill>
            <a:schemeClr val="bg1"/>
          </a:solidFill>
          <a:ln w="165100">
            <a:solidFill>
              <a:srgbClr val="FFD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Marcador de Posição de Conteúdo 2">
            <a:extLst>
              <a:ext uri="{FF2B5EF4-FFF2-40B4-BE49-F238E27FC236}">
                <a16:creationId xmlns:a16="http://schemas.microsoft.com/office/drawing/2014/main" id="{7BFF688F-25DE-BE33-CE0E-84F9285B27C2}"/>
              </a:ext>
            </a:extLst>
          </p:cNvPr>
          <p:cNvSpPr txBox="1">
            <a:spLocks/>
          </p:cNvSpPr>
          <p:nvPr/>
        </p:nvSpPr>
        <p:spPr>
          <a:xfrm>
            <a:off x="3323052" y="4683270"/>
            <a:ext cx="4461726" cy="831194"/>
          </a:xfrm>
          <a:prstGeom prst="rect">
            <a:avLst/>
          </a:prstGeom>
          <a:solidFill>
            <a:srgbClr val="FFD300"/>
          </a:solidFill>
          <a:ln w="12700">
            <a:noFill/>
          </a:ln>
        </p:spPr>
        <p:txBody>
          <a:bodyPr vert="horz" lIns="91440" tIns="144000" rIns="91440" bIns="45720" rtlCol="0" anchor="t"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PT" sz="1800" b="1" i="0" u="none" strike="noStrike" kern="1200" cap="none" spc="0" normalizeH="0" baseline="0" noProof="0" dirty="0">
                <a:ln>
                  <a:noFill/>
                </a:ln>
                <a:solidFill>
                  <a:prstClr val="black"/>
                </a:solidFill>
                <a:effectLst/>
                <a:uLnTx/>
                <a:uFillTx/>
                <a:latin typeface="Arial" panose="020B0604020202020204"/>
                <a:ea typeface="+mn-ea"/>
              </a:rPr>
              <a:t>Assinalar o Dia Mundial da Poupança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em todas as escolas do País</a:t>
            </a:r>
          </a:p>
        </p:txBody>
      </p:sp>
      <p:sp>
        <p:nvSpPr>
          <p:cNvPr id="42" name="Marcador de Posição de Conteúdo 2">
            <a:extLst>
              <a:ext uri="{FF2B5EF4-FFF2-40B4-BE49-F238E27FC236}">
                <a16:creationId xmlns:a16="http://schemas.microsoft.com/office/drawing/2014/main" id="{E46C792B-D80F-A316-209B-4E2A439392BB}"/>
              </a:ext>
            </a:extLst>
          </p:cNvPr>
          <p:cNvSpPr txBox="1">
            <a:spLocks/>
          </p:cNvSpPr>
          <p:nvPr/>
        </p:nvSpPr>
        <p:spPr>
          <a:xfrm>
            <a:off x="3563440" y="2866389"/>
            <a:ext cx="8081985" cy="1577531"/>
          </a:xfrm>
          <a:prstGeom prst="rect">
            <a:avLst/>
          </a:prstGeom>
          <a:ln w="12700">
            <a:noFill/>
          </a:ln>
        </p:spPr>
        <p:txBody>
          <a:bodyPr vert="horz" lIns="91440" tIns="144000" rIns="91440" bIns="45720" rtlCol="0" anchor="t"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PT" sz="1800" b="1" i="0" u="none" strike="noStrike" kern="1200" cap="none" spc="0" normalizeH="0" baseline="0" noProof="0" dirty="0">
                <a:ln>
                  <a:noFill/>
                </a:ln>
                <a:solidFill>
                  <a:prstClr val="black"/>
                </a:solidFill>
                <a:effectLst/>
                <a:uLnTx/>
                <a:uFillTx/>
                <a:latin typeface="Arial" panose="020B0604020202020204"/>
                <a:ea typeface="+mn-ea"/>
              </a:rPr>
              <a:t>Estabelecer as bases para uma colaboração estruturada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e</a:t>
            </a:r>
            <a:r>
              <a:rPr kumimoji="0" lang="pt-PT" sz="1800" b="1" i="0" u="none" strike="noStrike" kern="1200" cap="none" spc="0" normalizeH="0" baseline="0" noProof="0" dirty="0">
                <a:ln>
                  <a:noFill/>
                </a:ln>
                <a:solidFill>
                  <a:prstClr val="black"/>
                </a:solidFill>
                <a:effectLst/>
                <a:uLnTx/>
                <a:uFillTx/>
                <a:latin typeface="Arial" panose="020B0604020202020204"/>
                <a:ea typeface="+mn-ea"/>
              </a:rPr>
              <a:t> contínua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entre </a:t>
            </a:r>
            <a:r>
              <a:rPr kumimoji="0" lang="pt-PT" sz="1800" b="1" i="0" u="none" strike="noStrike" kern="1200" cap="none" spc="0" normalizeH="0" baseline="0" noProof="0" dirty="0">
                <a:ln>
                  <a:noFill/>
                </a:ln>
                <a:solidFill>
                  <a:prstClr val="black"/>
                </a:solidFill>
                <a:effectLst/>
                <a:uLnTx/>
                <a:uFillTx/>
                <a:latin typeface="Arial" panose="020B0604020202020204"/>
                <a:ea typeface="+mn-ea"/>
              </a:rPr>
              <a:t>Instituições do Ensino Superior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(IES), </a:t>
            </a:r>
            <a:r>
              <a:rPr kumimoji="0" lang="pt-PT" sz="1800" b="1" i="0" u="none" strike="noStrike" kern="1200" cap="none" spc="0" normalizeH="0" baseline="0" noProof="0">
                <a:ln>
                  <a:noFill/>
                </a:ln>
                <a:solidFill>
                  <a:prstClr val="black"/>
                </a:solidFill>
                <a:effectLst/>
                <a:uLnTx/>
                <a:uFillTx/>
                <a:latin typeface="Arial" panose="020B0604020202020204"/>
                <a:ea typeface="+mn-ea"/>
              </a:rPr>
              <a:t>Escolas </a:t>
            </a:r>
            <a:r>
              <a:rPr kumimoji="0" lang="pt-PT" sz="1800" b="0" i="0" u="none" strike="noStrike" kern="1200" cap="none" spc="0" normalizeH="0" baseline="0" noProof="0">
                <a:ln>
                  <a:noFill/>
                </a:ln>
                <a:solidFill>
                  <a:prstClr val="black"/>
                </a:solidFill>
                <a:effectLst/>
                <a:uLnTx/>
                <a:uFillTx/>
                <a:latin typeface="Arial" panose="020B0604020202020204"/>
                <a:ea typeface="+mn-ea"/>
              </a:rPr>
              <a:t>e </a:t>
            </a:r>
            <a:r>
              <a:rPr kumimoji="0" lang="pt-PT" sz="1800" b="1" i="0" u="none" strike="noStrike" kern="1200" cap="none" spc="0" normalizeH="0" baseline="0" noProof="0" dirty="0">
                <a:ln>
                  <a:noFill/>
                </a:ln>
                <a:solidFill>
                  <a:prstClr val="black"/>
                </a:solidFill>
                <a:effectLst/>
                <a:uLnTx/>
                <a:uFillTx/>
                <a:latin typeface="Arial" panose="020B0604020202020204"/>
                <a:ea typeface="+mn-ea"/>
              </a:rPr>
              <a:t>Autoridades de Supervisão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(Banco de Portugal, Autoridade de Supervisão de Seguros e de Fundos de Pensões e Comissão de Mercado de Valores Mobiliários)</a:t>
            </a:r>
          </a:p>
        </p:txBody>
      </p:sp>
      <p:sp>
        <p:nvSpPr>
          <p:cNvPr id="43" name="Marcador de Posição de Conteúdo 2">
            <a:extLst>
              <a:ext uri="{FF2B5EF4-FFF2-40B4-BE49-F238E27FC236}">
                <a16:creationId xmlns:a16="http://schemas.microsoft.com/office/drawing/2014/main" id="{525D2453-D5B9-CF6C-79F0-4CC1359CC71E}"/>
              </a:ext>
            </a:extLst>
          </p:cNvPr>
          <p:cNvSpPr txBox="1">
            <a:spLocks/>
          </p:cNvSpPr>
          <p:nvPr/>
        </p:nvSpPr>
        <p:spPr>
          <a:xfrm>
            <a:off x="3281775" y="1731030"/>
            <a:ext cx="6509389" cy="831194"/>
          </a:xfrm>
          <a:prstGeom prst="rect">
            <a:avLst/>
          </a:prstGeom>
          <a:ln w="12700">
            <a:noFill/>
          </a:ln>
        </p:spPr>
        <p:txBody>
          <a:bodyPr vert="horz" lIns="91440" tIns="144000" rIns="91440" bIns="45720" rtlCol="0" anchor="t"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PT" sz="1800" b="1" i="0" u="none" strike="noStrike" kern="1200" cap="none" spc="0" normalizeH="0" baseline="0" noProof="0" dirty="0">
                <a:ln>
                  <a:noFill/>
                </a:ln>
                <a:solidFill>
                  <a:prstClr val="black"/>
                </a:solidFill>
                <a:effectLst/>
                <a:uLnTx/>
                <a:uFillTx/>
                <a:latin typeface="Arial" panose="020B0604020202020204"/>
                <a:ea typeface="+mn-ea"/>
              </a:rPr>
              <a:t>Consolidar o ensino </a:t>
            </a:r>
            <a:r>
              <a:rPr kumimoji="0" lang="pt-PT" sz="1800" b="0" i="0" u="none" strike="noStrike" kern="1200" cap="none" spc="0" normalizeH="0" baseline="0" noProof="0" dirty="0">
                <a:ln>
                  <a:noFill/>
                </a:ln>
                <a:solidFill>
                  <a:prstClr val="black"/>
                </a:solidFill>
                <a:effectLst/>
                <a:uLnTx/>
                <a:uFillTx/>
                <a:latin typeface="Arial" panose="020B0604020202020204"/>
                <a:ea typeface="+mn-ea"/>
              </a:rPr>
              <a:t>da Literacia Financeira e Empreendedorismo na componente curricular de Cidadania e Desenvolvimento</a:t>
            </a:r>
          </a:p>
        </p:txBody>
      </p:sp>
      <p:grpSp>
        <p:nvGrpSpPr>
          <p:cNvPr id="44" name="Group 43">
            <a:extLst>
              <a:ext uri="{FF2B5EF4-FFF2-40B4-BE49-F238E27FC236}">
                <a16:creationId xmlns:a16="http://schemas.microsoft.com/office/drawing/2014/main" id="{2F8CE2D3-F6DE-5282-95FE-306F10219D4C}"/>
              </a:ext>
            </a:extLst>
          </p:cNvPr>
          <p:cNvGrpSpPr/>
          <p:nvPr/>
        </p:nvGrpSpPr>
        <p:grpSpPr>
          <a:xfrm>
            <a:off x="-9055" y="3241779"/>
            <a:ext cx="2670236" cy="794211"/>
            <a:chOff x="-9055" y="3204673"/>
            <a:chExt cx="2670236" cy="794211"/>
          </a:xfrm>
        </p:grpSpPr>
        <p:sp>
          <p:nvSpPr>
            <p:cNvPr id="45" name="Marcador de Posição de Conteúdo 2">
              <a:extLst>
                <a:ext uri="{FF2B5EF4-FFF2-40B4-BE49-F238E27FC236}">
                  <a16:creationId xmlns:a16="http://schemas.microsoft.com/office/drawing/2014/main" id="{75C0AB8A-5C01-14A5-33F5-1E471B638112}"/>
                </a:ext>
              </a:extLst>
            </p:cNvPr>
            <p:cNvSpPr txBox="1">
              <a:spLocks/>
            </p:cNvSpPr>
            <p:nvPr/>
          </p:nvSpPr>
          <p:spPr>
            <a:xfrm>
              <a:off x="-9055" y="3311256"/>
              <a:ext cx="2670236" cy="581045"/>
            </a:xfrm>
            <a:prstGeom prst="rect">
              <a:avLst/>
            </a:prstGeom>
            <a:ln w="12700">
              <a:noFill/>
            </a:ln>
          </p:spPr>
          <p:txBody>
            <a:bodyPr vert="horz" lIns="91440" tIns="0" rIns="91440" bIns="0" rtlCol="0" anchor="ctr"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55"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pt-PT" sz="2800" b="1" i="0" u="none" strike="noStrike" kern="1200" cap="none" spc="0" normalizeH="0" baseline="0" noProof="0" dirty="0">
                  <a:ln>
                    <a:noFill/>
                  </a:ln>
                  <a:solidFill>
                    <a:sysClr val="windowText" lastClr="000000"/>
                  </a:solidFill>
                  <a:effectLst/>
                  <a:uLnTx/>
                  <a:uFillTx/>
                  <a:latin typeface="Arial" panose="020B0604020202020204"/>
                  <a:ea typeface="+mn-ea"/>
                </a:rPr>
                <a:t>OBJETIVOS</a:t>
              </a:r>
            </a:p>
          </p:txBody>
        </p:sp>
        <p:cxnSp>
          <p:nvCxnSpPr>
            <p:cNvPr id="46" name="Straight Connector 45">
              <a:extLst>
                <a:ext uri="{FF2B5EF4-FFF2-40B4-BE49-F238E27FC236}">
                  <a16:creationId xmlns:a16="http://schemas.microsoft.com/office/drawing/2014/main" id="{DDE77ADF-604F-EBE7-500E-D193EDBCAE36}"/>
                </a:ext>
              </a:extLst>
            </p:cNvPr>
            <p:cNvCxnSpPr>
              <a:cxnSpLocks/>
            </p:cNvCxnSpPr>
            <p:nvPr/>
          </p:nvCxnSpPr>
          <p:spPr>
            <a:xfrm>
              <a:off x="527032" y="3204673"/>
              <a:ext cx="1598063" cy="0"/>
            </a:xfrm>
            <a:prstGeom prst="line">
              <a:avLst/>
            </a:prstGeom>
            <a:ln w="57150">
              <a:solidFill>
                <a:srgbClr val="FFD3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1E0E1A8-E496-AAF4-393F-22A58114D612}"/>
                </a:ext>
              </a:extLst>
            </p:cNvPr>
            <p:cNvCxnSpPr>
              <a:cxnSpLocks/>
            </p:cNvCxnSpPr>
            <p:nvPr/>
          </p:nvCxnSpPr>
          <p:spPr>
            <a:xfrm>
              <a:off x="527032" y="3998884"/>
              <a:ext cx="1598063" cy="0"/>
            </a:xfrm>
            <a:prstGeom prst="line">
              <a:avLst/>
            </a:prstGeom>
            <a:ln w="57150">
              <a:solidFill>
                <a:srgbClr val="FFD300"/>
              </a:solidFill>
            </a:ln>
          </p:spPr>
          <p:style>
            <a:lnRef idx="2">
              <a:schemeClr val="accent1"/>
            </a:lnRef>
            <a:fillRef idx="0">
              <a:schemeClr val="accent1"/>
            </a:fillRef>
            <a:effectRef idx="1">
              <a:schemeClr val="accent1"/>
            </a:effectRef>
            <a:fontRef idx="minor">
              <a:schemeClr val="tx1"/>
            </a:fontRef>
          </p:style>
        </p:cxnSp>
      </p:grpSp>
      <p:sp>
        <p:nvSpPr>
          <p:cNvPr id="48" name="Rectangle: Rounded Corners 4">
            <a:extLst>
              <a:ext uri="{FF2B5EF4-FFF2-40B4-BE49-F238E27FC236}">
                <a16:creationId xmlns:a16="http://schemas.microsoft.com/office/drawing/2014/main" id="{E2690D41-AC63-61D9-B4AF-5C57E3F4705D}"/>
              </a:ext>
            </a:extLst>
          </p:cNvPr>
          <p:cNvSpPr/>
          <p:nvPr/>
        </p:nvSpPr>
        <p:spPr>
          <a:xfrm rot="5400000">
            <a:off x="9522844" y="4202245"/>
            <a:ext cx="1614335" cy="2444417"/>
          </a:xfrm>
          <a:prstGeom prst="foldedCorner">
            <a:avLst>
              <a:gd name="adj" fmla="val 26688"/>
            </a:avLst>
          </a:prstGeom>
          <a:solidFill>
            <a:srgbClr val="FFD300"/>
          </a:solidFill>
          <a:ln>
            <a:noFill/>
          </a:ln>
          <a:effectLst>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9" name="Graphic 5" descr="Pin with solid fill">
            <a:extLst>
              <a:ext uri="{FF2B5EF4-FFF2-40B4-BE49-F238E27FC236}">
                <a16:creationId xmlns:a16="http://schemas.microsoft.com/office/drawing/2014/main" id="{E09DAC02-0ADA-E170-93FF-1302ACE24E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60100" flipH="1">
            <a:off x="10865439" y="4166965"/>
            <a:ext cx="624548" cy="624548"/>
          </a:xfrm>
          <a:prstGeom prst="rect">
            <a:avLst/>
          </a:prstGeom>
          <a:effectLst>
            <a:outerShdw blurRad="50800" dist="38100" dir="2700000" algn="tl" rotWithShape="0">
              <a:prstClr val="black">
                <a:alpha val="40000"/>
              </a:prstClr>
            </a:outerShdw>
          </a:effectLst>
        </p:spPr>
      </p:pic>
      <p:sp>
        <p:nvSpPr>
          <p:cNvPr id="50" name="Marcador de Posição de Conteúdo 2">
            <a:extLst>
              <a:ext uri="{FF2B5EF4-FFF2-40B4-BE49-F238E27FC236}">
                <a16:creationId xmlns:a16="http://schemas.microsoft.com/office/drawing/2014/main" id="{A78D827F-1A9D-8643-4E90-984C7BC4B02D}"/>
              </a:ext>
            </a:extLst>
          </p:cNvPr>
          <p:cNvSpPr txBox="1">
            <a:spLocks/>
          </p:cNvSpPr>
          <p:nvPr/>
        </p:nvSpPr>
        <p:spPr>
          <a:xfrm>
            <a:off x="9201008" y="4813059"/>
            <a:ext cx="2444417" cy="995534"/>
          </a:xfrm>
          <a:prstGeom prst="rect">
            <a:avLst/>
          </a:prstGeom>
          <a:noFill/>
          <a:ln w="12700">
            <a:noFill/>
          </a:ln>
        </p:spPr>
        <p:txBody>
          <a:bodyPr vert="horz" lIns="91440" tIns="144000" rIns="91440" bIns="45720" rtlCol="0" anchor="t" anchorCtr="0">
            <a:no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Portuguesa Sans" pitchFamily="2" charset="77"/>
                <a:ea typeface="+mn-ea"/>
                <a:cs typeface="Portuguesa Sans" pitchFamily="2" charset="77"/>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Portuguesa Sans" pitchFamily="2" charset="77"/>
                <a:ea typeface="+mn-ea"/>
                <a:cs typeface="Portuguesa Sans" pitchFamily="2" charset="77"/>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Portuguesa Sans" pitchFamily="2" charset="77"/>
                <a:ea typeface="+mn-ea"/>
                <a:cs typeface="Portuguesa Sans" pitchFamily="2" charset="77"/>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Portuguesa Sans" pitchFamily="2" charset="77"/>
                <a:ea typeface="+mn-ea"/>
                <a:cs typeface="Portuguesa Sa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pt-PT" sz="1400" b="0" i="0" u="none" strike="noStrike" kern="1200" cap="none" spc="0" normalizeH="0" baseline="0" noProof="0" dirty="0">
                <a:ln>
                  <a:noFill/>
                </a:ln>
                <a:solidFill>
                  <a:prstClr val="black"/>
                </a:solidFill>
                <a:effectLst/>
                <a:uLnTx/>
                <a:uFillTx/>
                <a:latin typeface="Portuguesa Sans" pitchFamily="2" charset="77"/>
                <a:ea typeface="+mn-ea"/>
                <a:hlinkClick r:id="rId5">
                  <a:extLst>
                    <a:ext uri="{A12FA001-AC4F-418D-AE19-62706E023703}">
                      <ahyp:hlinkClr xmlns:ahyp="http://schemas.microsoft.com/office/drawing/2018/hyperlinkcolor" val="tx"/>
                    </a:ext>
                  </a:extLst>
                </a:hlinkClick>
              </a:rPr>
              <a:t>Nova Estratégia Nacional para a Cidadania (ENEC)</a:t>
            </a:r>
            <a:endParaRPr kumimoji="0" lang="pt-PT" sz="1400" b="0" i="0" u="none" strike="noStrike" kern="1200" cap="none" spc="0" normalizeH="0" baseline="0" noProof="0" dirty="0">
              <a:ln>
                <a:noFill/>
              </a:ln>
              <a:solidFill>
                <a:prstClr val="black"/>
              </a:solidFill>
              <a:effectLst/>
              <a:uLnTx/>
              <a:uFillTx/>
              <a:latin typeface="Portuguesa Sans"/>
              <a:ea typeface="+mn-ea"/>
            </a:endParaRPr>
          </a:p>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err="1">
                <a:ln>
                  <a:noFill/>
                </a:ln>
                <a:solidFill>
                  <a:prstClr val="black"/>
                </a:solidFill>
                <a:effectLst/>
                <a:uLnTx/>
                <a:uFillTx/>
                <a:latin typeface="Portuguesa Sans" pitchFamily="2" charset="77"/>
                <a:ea typeface="+mn-ea"/>
                <a:hlinkClick r:id="rId6">
                  <a:extLst>
                    <a:ext uri="{A12FA001-AC4F-418D-AE19-62706E023703}">
                      <ahyp:hlinkClr xmlns:ahyp="http://schemas.microsoft.com/office/drawing/2018/hyperlinkcolor" val="tx"/>
                    </a:ext>
                  </a:extLst>
                </a:hlinkClick>
              </a:rPr>
              <a:t>Aprendizagens</a:t>
            </a:r>
            <a:r>
              <a:rPr kumimoji="0" lang="en-GB" sz="1400" b="0" i="0" u="none" strike="noStrike" kern="1200" cap="none" spc="0" normalizeH="0" baseline="0" noProof="0" dirty="0">
                <a:ln>
                  <a:noFill/>
                </a:ln>
                <a:solidFill>
                  <a:prstClr val="black"/>
                </a:solidFill>
                <a:effectLst/>
                <a:uLnTx/>
                <a:uFillTx/>
                <a:latin typeface="Portuguesa Sans" pitchFamily="2" charset="77"/>
                <a:ea typeface="+mn-ea"/>
                <a:hlinkClick r:id="rId6">
                  <a:extLst>
                    <a:ext uri="{A12FA001-AC4F-418D-AE19-62706E023703}">
                      <ahyp:hlinkClr xmlns:ahyp="http://schemas.microsoft.com/office/drawing/2018/hyperlinkcolor" val="tx"/>
                    </a:ext>
                  </a:extLst>
                </a:hlinkClick>
              </a:rPr>
              <a:t> </a:t>
            </a:r>
            <a:r>
              <a:rPr kumimoji="0" lang="en-GB" sz="1400" b="0" i="0" u="none" strike="noStrike" kern="1200" cap="none" spc="0" normalizeH="0" baseline="0" noProof="0" dirty="0" err="1">
                <a:ln>
                  <a:noFill/>
                </a:ln>
                <a:solidFill>
                  <a:prstClr val="black"/>
                </a:solidFill>
                <a:effectLst/>
                <a:uLnTx/>
                <a:uFillTx/>
                <a:latin typeface="Portuguesa Sans" pitchFamily="2" charset="77"/>
                <a:ea typeface="+mn-ea"/>
                <a:hlinkClick r:id="rId6">
                  <a:extLst>
                    <a:ext uri="{A12FA001-AC4F-418D-AE19-62706E023703}">
                      <ahyp:hlinkClr xmlns:ahyp="http://schemas.microsoft.com/office/drawing/2018/hyperlinkcolor" val="tx"/>
                    </a:ext>
                  </a:extLst>
                </a:hlinkClick>
              </a:rPr>
              <a:t>Essenciais</a:t>
            </a:r>
            <a:endParaRPr kumimoji="0" lang="pt-PT" sz="1400" b="0" i="0" u="none" strike="noStrike" kern="1200" cap="none" spc="0" normalizeH="0" baseline="0" noProof="0" dirty="0">
              <a:ln>
                <a:noFill/>
              </a:ln>
              <a:solidFill>
                <a:prstClr val="black"/>
              </a:solidFill>
              <a:effectLst/>
              <a:uLnTx/>
              <a:uFillTx/>
              <a:latin typeface="Portuguesa Sans"/>
              <a:ea typeface="+mn-ea"/>
            </a:endParaRPr>
          </a:p>
        </p:txBody>
      </p:sp>
    </p:spTree>
    <p:extLst>
      <p:ext uri="{BB962C8B-B14F-4D97-AF65-F5344CB8AC3E}">
        <p14:creationId xmlns:p14="http://schemas.microsoft.com/office/powerpoint/2010/main" val="271471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7402A96-61CF-C3D4-344A-E5F905851921}"/>
              </a:ext>
            </a:extLst>
          </p:cNvPr>
          <p:cNvCxnSpPr>
            <a:cxnSpLocks/>
          </p:cNvCxnSpPr>
          <p:nvPr/>
        </p:nvCxnSpPr>
        <p:spPr>
          <a:xfrm>
            <a:off x="4293694" y="1872318"/>
            <a:ext cx="0" cy="45278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0BB7ED5-8D71-1A55-312A-BB135771512E}"/>
              </a:ext>
            </a:extLst>
          </p:cNvPr>
          <p:cNvCxnSpPr>
            <a:cxnSpLocks/>
          </p:cNvCxnSpPr>
          <p:nvPr/>
        </p:nvCxnSpPr>
        <p:spPr>
          <a:xfrm>
            <a:off x="8394367" y="1872318"/>
            <a:ext cx="0" cy="45278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4">
            <a:extLst>
              <a:ext uri="{FF2B5EF4-FFF2-40B4-BE49-F238E27FC236}">
                <a16:creationId xmlns:a16="http://schemas.microsoft.com/office/drawing/2014/main" id="{A9BDD7A1-8008-771C-F475-98D7119B0C78}"/>
              </a:ext>
            </a:extLst>
          </p:cNvPr>
          <p:cNvSpPr txBox="1">
            <a:spLocks/>
          </p:cNvSpPr>
          <p:nvPr/>
        </p:nvSpPr>
        <p:spPr>
          <a:xfrm>
            <a:off x="819666" y="1966386"/>
            <a:ext cx="3054504" cy="4193002"/>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sz="1800" b="1" i="0" u="none" strike="noStrike" kern="1200" cap="none" spc="0" normalizeH="0" baseline="0" noProof="0" dirty="0">
                <a:ln>
                  <a:noFill/>
                </a:ln>
                <a:solidFill>
                  <a:srgbClr val="215F9A"/>
                </a:solidFill>
                <a:effectLst/>
                <a:uLnTx/>
                <a:uFillTx/>
                <a:latin typeface="+mn-lt"/>
                <a:ea typeface="Calibri" panose="020F0502020204030204" pitchFamily="34" charset="0"/>
                <a:cs typeface="Calibri" panose="020F0502020204030204" pitchFamily="34" charset="0"/>
              </a:rPr>
              <a:t>DEPÓSITOS A PRAZO (SIMPLES E ESTRUTURADOS)</a:t>
            </a:r>
          </a:p>
          <a:p>
            <a:pPr marL="0" marR="0" lvl="0" indent="0" algn="l" defTabSz="914400" rtl="0" eaLnBrk="1" fontAlgn="auto" latinLnBrk="0" hangingPunct="1">
              <a:lnSpc>
                <a:spcPct val="114000"/>
              </a:lnSpc>
              <a:spcBef>
                <a:spcPts val="1000"/>
              </a:spcBef>
              <a:spcAft>
                <a:spcPts val="1000"/>
              </a:spcAft>
              <a:buClrTx/>
              <a:buSzTx/>
              <a:buFontTx/>
              <a:buNone/>
              <a:tabLst/>
              <a:defRPr/>
            </a:pPr>
            <a:r>
              <a:rPr kumimoji="0" lang="pt-PT" sz="140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Produtos de poupança comercializados por bancos</a:t>
            </a:r>
          </a:p>
          <a:p>
            <a:pPr>
              <a:lnSpc>
                <a:spcPct val="114000"/>
              </a:lnSpc>
              <a:spcBef>
                <a:spcPts val="1000"/>
              </a:spcBef>
              <a:spcAft>
                <a:spcPts val="1000"/>
              </a:spcAft>
            </a:pPr>
            <a:r>
              <a:rPr lang="pt-PT" sz="1400" cap="none" spc="0" dirty="0">
                <a:solidFill>
                  <a:prstClr val="black"/>
                </a:solidFill>
                <a:latin typeface="+mn-lt"/>
                <a:ea typeface="Calibri" panose="020F0502020204030204" pitchFamily="34" charset="0"/>
                <a:cs typeface="Calibri" panose="020F0502020204030204" pitchFamily="34" charset="0"/>
              </a:rPr>
              <a:t>O dinheiro é depositado no banco e, em troca, recebemos um rendimento, relativo a um determinado período de tempo e calculado tendo por base uma determinada taxa de juro </a:t>
            </a:r>
          </a:p>
        </p:txBody>
      </p:sp>
      <p:sp>
        <p:nvSpPr>
          <p:cNvPr id="5" name="Title 4">
            <a:extLst>
              <a:ext uri="{FF2B5EF4-FFF2-40B4-BE49-F238E27FC236}">
                <a16:creationId xmlns:a16="http://schemas.microsoft.com/office/drawing/2014/main" id="{CEBDC31D-9D37-6C82-F395-6DB09763D730}"/>
              </a:ext>
            </a:extLst>
          </p:cNvPr>
          <p:cNvSpPr txBox="1">
            <a:spLocks/>
          </p:cNvSpPr>
          <p:nvPr/>
        </p:nvSpPr>
        <p:spPr>
          <a:xfrm>
            <a:off x="4710840" y="1966386"/>
            <a:ext cx="3236419" cy="428707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sz="1800" b="1" i="0" u="none" strike="noStrike" kern="1200" cap="none" spc="0" normalizeH="0" baseline="0" noProof="0" dirty="0">
                <a:ln>
                  <a:noFill/>
                </a:ln>
                <a:solidFill>
                  <a:srgbClr val="215F9A"/>
                </a:solidFill>
                <a:effectLst/>
                <a:uLnTx/>
                <a:uFillTx/>
                <a:latin typeface="+mn-lt"/>
                <a:ea typeface="Open Sans Extrabold" panose="020B0906030804020204" pitchFamily="34" charset="0"/>
                <a:cs typeface="Open Sans Extrabold" panose="020B0906030804020204" pitchFamily="34" charset="0"/>
              </a:rPr>
              <a:t>AÇÕES, OBRIGAÇÕES E FUNDOS DE INVESTIMENTO</a:t>
            </a:r>
          </a:p>
          <a:p>
            <a:pPr>
              <a:lnSpc>
                <a:spcPct val="114000"/>
              </a:lnSpc>
              <a:spcBef>
                <a:spcPts val="1000"/>
              </a:spcBef>
              <a:spcAft>
                <a:spcPts val="1000"/>
              </a:spcAft>
            </a:pPr>
            <a:r>
              <a:rPr lang="pt-PT" sz="1400" cap="none" spc="0" dirty="0">
                <a:solidFill>
                  <a:prstClr val="black"/>
                </a:solidFill>
                <a:latin typeface="+mn-lt"/>
              </a:rPr>
              <a:t>Quem compra ações de uma empresa torna-se “acionista”/”dono” dessa empresa (ou de uma parte dela). </a:t>
            </a:r>
          </a:p>
          <a:p>
            <a:pPr>
              <a:lnSpc>
                <a:spcPct val="114000"/>
              </a:lnSpc>
              <a:spcBef>
                <a:spcPts val="1000"/>
              </a:spcBef>
              <a:spcAft>
                <a:spcPts val="1000"/>
              </a:spcAft>
            </a:pPr>
            <a:r>
              <a:rPr lang="pt-PT" sz="1400" cap="none" spc="0" dirty="0">
                <a:solidFill>
                  <a:prstClr val="black"/>
                </a:solidFill>
                <a:latin typeface="+mn-lt"/>
              </a:rPr>
              <a:t>Quem compra obrigações de uma empresa empresta dinheiro a essa empresa (fica como credor da empresa) e recebe um rendimento por isso.</a:t>
            </a:r>
          </a:p>
          <a:p>
            <a:pPr>
              <a:lnSpc>
                <a:spcPct val="114000"/>
              </a:lnSpc>
              <a:spcBef>
                <a:spcPts val="1000"/>
              </a:spcBef>
              <a:spcAft>
                <a:spcPts val="1000"/>
              </a:spcAft>
            </a:pPr>
            <a:r>
              <a:rPr lang="pt-PT" sz="1400" cap="none" spc="0" dirty="0">
                <a:solidFill>
                  <a:prstClr val="black"/>
                </a:solidFill>
                <a:latin typeface="+mn-lt"/>
              </a:rPr>
              <a:t>Os fundos de investimento permitem a “junção” do dinheiro de várias pessoas que é depois investido, por especialistas, em diferentes tipos de ativo (por exemplo, ações, obrigações, imóveis).</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0" lang="pt-PT" sz="1200" b="0" i="0" u="none" strike="noStrike" kern="1200" cap="none" spc="0" normalizeH="0" baseline="0" noProof="0" dirty="0">
              <a:ln>
                <a:noFill/>
              </a:ln>
              <a:solidFill>
                <a:prstClr val="black"/>
              </a:solidFill>
              <a:effectLst/>
              <a:uLnTx/>
              <a:uFillTx/>
              <a:latin typeface="+mn-lt"/>
              <a:ea typeface="Open Sans" panose="020B0606030504020204" pitchFamily="34" charset="0"/>
              <a:cs typeface="Open Sans" panose="020B0606030504020204" pitchFamily="34" charset="0"/>
            </a:endParaRPr>
          </a:p>
        </p:txBody>
      </p:sp>
      <p:sp>
        <p:nvSpPr>
          <p:cNvPr id="6" name="Title 4">
            <a:extLst>
              <a:ext uri="{FF2B5EF4-FFF2-40B4-BE49-F238E27FC236}">
                <a16:creationId xmlns:a16="http://schemas.microsoft.com/office/drawing/2014/main" id="{3D5DC11E-6DFA-5C58-D640-65D2FF1D7928}"/>
              </a:ext>
            </a:extLst>
          </p:cNvPr>
          <p:cNvSpPr txBox="1">
            <a:spLocks/>
          </p:cNvSpPr>
          <p:nvPr/>
        </p:nvSpPr>
        <p:spPr>
          <a:xfrm>
            <a:off x="8839097" y="1966386"/>
            <a:ext cx="2738444" cy="4193002"/>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sz="1800" b="1" i="0" u="none" strike="noStrike" kern="1200" cap="none" spc="0" normalizeH="0" baseline="0" noProof="0" dirty="0">
                <a:ln>
                  <a:noFill/>
                </a:ln>
                <a:solidFill>
                  <a:srgbClr val="215F9A"/>
                </a:solidFill>
                <a:effectLst/>
                <a:uLnTx/>
                <a:uFillTx/>
                <a:latin typeface="+mn-lt"/>
                <a:ea typeface="Open Sans Extrabold" panose="020B0906030804020204" pitchFamily="34" charset="0"/>
                <a:cs typeface="Open Sans Extrabold" panose="020B0906030804020204" pitchFamily="34" charset="0"/>
              </a:rPr>
              <a:t>PLANOS DE POUPANÇA (</a:t>
            </a:r>
            <a:r>
              <a:rPr lang="pt-PT" sz="1800" b="1" cap="none" spc="0" dirty="0">
                <a:solidFill>
                  <a:srgbClr val="215F9A"/>
                </a:solidFill>
                <a:latin typeface="+mn-lt"/>
                <a:ea typeface="Open Sans Extrabold" panose="020B0906030804020204" pitchFamily="34" charset="0"/>
                <a:cs typeface="Open Sans Extrabold" panose="020B0906030804020204" pitchFamily="34" charset="0"/>
              </a:rPr>
              <a:t>PARA A </a:t>
            </a:r>
            <a:r>
              <a:rPr kumimoji="0" lang="pt-PT" sz="1800" b="1" i="0" u="none" strike="noStrike" kern="1200" cap="none" spc="0" normalizeH="0" baseline="0" noProof="0" dirty="0">
                <a:ln>
                  <a:noFill/>
                </a:ln>
                <a:solidFill>
                  <a:srgbClr val="215F9A"/>
                </a:solidFill>
                <a:effectLst/>
                <a:uLnTx/>
                <a:uFillTx/>
                <a:latin typeface="+mn-lt"/>
                <a:ea typeface="Open Sans Extrabold" panose="020B0906030804020204" pitchFamily="34" charset="0"/>
                <a:cs typeface="Open Sans Extrabold" panose="020B0906030804020204" pitchFamily="34" charset="0"/>
              </a:rPr>
              <a:t>REFORMA)</a:t>
            </a:r>
          </a:p>
          <a:p>
            <a:pPr marL="0" marR="0" lvl="0" indent="0" algn="l" defTabSz="914400" rtl="0" eaLnBrk="1" fontAlgn="auto" latinLnBrk="0" hangingPunct="1">
              <a:lnSpc>
                <a:spcPct val="114000"/>
              </a:lnSpc>
              <a:spcBef>
                <a:spcPts val="1000"/>
              </a:spcBef>
              <a:spcAft>
                <a:spcPts val="1000"/>
              </a:spcAft>
              <a:buClrTx/>
              <a:buSzTx/>
              <a:buFontTx/>
              <a:buNone/>
              <a:tabLst/>
              <a:defRPr/>
            </a:pPr>
            <a:r>
              <a:rPr kumimoji="0" lang="pt-PT" sz="1400" b="0"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Associados a seguros ou a fundos de investimento e comercializados por seguradoras ou intermediários financeiros, incluindo bancos</a:t>
            </a:r>
          </a:p>
        </p:txBody>
      </p:sp>
      <p:sp>
        <p:nvSpPr>
          <p:cNvPr id="8" name="TextBox 7">
            <a:extLst>
              <a:ext uri="{FF2B5EF4-FFF2-40B4-BE49-F238E27FC236}">
                <a16:creationId xmlns:a16="http://schemas.microsoft.com/office/drawing/2014/main" id="{86FEE07D-9B93-221A-3183-D547FBB1173C}"/>
              </a:ext>
            </a:extLst>
          </p:cNvPr>
          <p:cNvSpPr txBox="1"/>
          <p:nvPr/>
        </p:nvSpPr>
        <p:spPr>
          <a:xfrm>
            <a:off x="522515" y="1315621"/>
            <a:ext cx="92202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1800" b="1" i="0" u="none" strike="noStrike" kern="1200" cap="none" spc="0" normalizeH="0" baseline="0" noProof="0" dirty="0">
                <a:ln>
                  <a:noFill/>
                </a:ln>
                <a:effectLst/>
                <a:uLnTx/>
                <a:uFillTx/>
                <a:latin typeface="Arial" panose="020B0604020202020204"/>
                <a:ea typeface="+mn-ea"/>
                <a:cs typeface="+mn-cs"/>
              </a:rPr>
              <a:t>TIPOS DE PRODUTOS DE APLICAÇÃO DA POUPANÇA*</a:t>
            </a:r>
          </a:p>
        </p:txBody>
      </p:sp>
      <p:sp>
        <p:nvSpPr>
          <p:cNvPr id="7" name="Title 4">
            <a:extLst>
              <a:ext uri="{FF2B5EF4-FFF2-40B4-BE49-F238E27FC236}">
                <a16:creationId xmlns:a16="http://schemas.microsoft.com/office/drawing/2014/main" id="{40E22822-EA9E-D73E-42A0-D87A46CF8D5D}"/>
              </a:ext>
            </a:extLst>
          </p:cNvPr>
          <p:cNvSpPr txBox="1">
            <a:spLocks/>
          </p:cNvSpPr>
          <p:nvPr/>
        </p:nvSpPr>
        <p:spPr>
          <a:xfrm>
            <a:off x="735645" y="5918625"/>
            <a:ext cx="2785019" cy="481526"/>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14000"/>
              </a:lnSpc>
              <a:spcBef>
                <a:spcPts val="1000"/>
              </a:spcBef>
              <a:spcAft>
                <a:spcPts val="1000"/>
              </a:spcAft>
              <a:buClrTx/>
              <a:buSzTx/>
              <a:buFontTx/>
              <a:buNone/>
              <a:tabLst/>
              <a:defRPr/>
            </a:pPr>
            <a:r>
              <a:rPr kumimoji="0" lang="pt-PT" sz="105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rPr>
              <a:t>*Mais detalhes dos produtos no Anexo</a:t>
            </a:r>
            <a:endParaRPr lang="pt-PT" sz="1050" b="1" cap="none" spc="0" dirty="0">
              <a:solidFill>
                <a:prstClr val="black"/>
              </a:solidFill>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1482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95519-5F64-3D92-96B1-234E747D9316}"/>
              </a:ext>
            </a:extLst>
          </p:cNvPr>
          <p:cNvSpPr>
            <a:spLocks noGrp="1"/>
          </p:cNvSpPr>
          <p:nvPr>
            <p:ph type="ctrTitle"/>
          </p:nvPr>
        </p:nvSpPr>
        <p:spPr/>
        <p:txBody>
          <a:bodyPr>
            <a:normAutofit fontScale="90000"/>
          </a:bodyPr>
          <a:lstStyle/>
          <a:p>
            <a:r>
              <a:rPr lang="pt-PT" b="1" dirty="0">
                <a:solidFill>
                  <a:schemeClr val="tx2"/>
                </a:solidFill>
              </a:rPr>
              <a:t>Cuidados a ter </a:t>
            </a:r>
            <a:br>
              <a:rPr lang="pt-PT" b="1" dirty="0">
                <a:solidFill>
                  <a:schemeClr val="tx2"/>
                </a:solidFill>
              </a:rPr>
            </a:br>
            <a:r>
              <a:rPr lang="pt-PT" b="1" dirty="0">
                <a:solidFill>
                  <a:schemeClr val="tx2"/>
                </a:solidFill>
              </a:rPr>
              <a:t>ao aplicar </a:t>
            </a:r>
            <a:br>
              <a:rPr lang="pt-PT" b="1" dirty="0">
                <a:solidFill>
                  <a:schemeClr val="tx2"/>
                </a:solidFill>
              </a:rPr>
            </a:br>
            <a:r>
              <a:rPr lang="pt-PT" b="1" dirty="0">
                <a:solidFill>
                  <a:schemeClr val="tx2"/>
                </a:solidFill>
              </a:rPr>
              <a:t>a poupança através dos canais digitais</a:t>
            </a:r>
          </a:p>
        </p:txBody>
      </p:sp>
    </p:spTree>
    <p:extLst>
      <p:ext uri="{BB962C8B-B14F-4D97-AF65-F5344CB8AC3E}">
        <p14:creationId xmlns:p14="http://schemas.microsoft.com/office/powerpoint/2010/main" val="241938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ultimédia Online 6" title="Todos Contam - Fraude digital">
            <a:hlinkClick r:id="" action="ppaction://media"/>
            <a:extLst>
              <a:ext uri="{FF2B5EF4-FFF2-40B4-BE49-F238E27FC236}">
                <a16:creationId xmlns:a16="http://schemas.microsoft.com/office/drawing/2014/main" id="{A6CACA1D-7E60-B29D-0EE6-BB98EA8ADAEC}"/>
              </a:ext>
            </a:extLst>
          </p:cNvPr>
          <p:cNvPicPr>
            <a:picLocks noRot="1" noChangeAspect="1"/>
          </p:cNvPicPr>
          <p:nvPr>
            <a:videoFile r:link="rId1"/>
          </p:nvPr>
        </p:nvPicPr>
        <p:blipFill>
          <a:blip r:embed="rId3"/>
          <a:stretch>
            <a:fillRect/>
          </a:stretch>
        </p:blipFill>
        <p:spPr>
          <a:xfrm>
            <a:off x="1391487" y="1061109"/>
            <a:ext cx="8710525" cy="4921447"/>
          </a:xfrm>
          <a:prstGeom prst="rect">
            <a:avLst/>
          </a:prstGeom>
        </p:spPr>
      </p:pic>
      <p:sp>
        <p:nvSpPr>
          <p:cNvPr id="14" name="Rounded Rectangle 17">
            <a:hlinkClick r:id="rId4"/>
            <a:extLst>
              <a:ext uri="{FF2B5EF4-FFF2-40B4-BE49-F238E27FC236}">
                <a16:creationId xmlns:a16="http://schemas.microsoft.com/office/drawing/2014/main" id="{3E50A2AC-FBB3-44AF-B215-DF92EE654F7B}"/>
              </a:ext>
            </a:extLst>
          </p:cNvPr>
          <p:cNvSpPr/>
          <p:nvPr/>
        </p:nvSpPr>
        <p:spPr>
          <a:xfrm>
            <a:off x="4707023" y="6173787"/>
            <a:ext cx="2079454" cy="365125"/>
          </a:xfrm>
          <a:prstGeom prst="roundRect">
            <a:avLst>
              <a:gd name="adj" fmla="val 50000"/>
            </a:avLst>
          </a:prstGeom>
          <a:solidFill>
            <a:schemeClr val="bg1"/>
          </a:solidFill>
          <a:ln>
            <a:solidFill>
              <a:srgbClr val="DC81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PT" sz="1400" b="1" i="1" spc="100">
                <a:solidFill>
                  <a:srgbClr val="DC811B"/>
                </a:solidFill>
              </a:rPr>
              <a:t>Link</a:t>
            </a:r>
            <a:r>
              <a:rPr lang="pt-PT" sz="1400" b="1" spc="100">
                <a:solidFill>
                  <a:srgbClr val="DC811B"/>
                </a:solidFill>
              </a:rPr>
              <a:t> para o vídeo</a:t>
            </a:r>
          </a:p>
        </p:txBody>
      </p:sp>
    </p:spTree>
    <p:extLst>
      <p:ext uri="{BB962C8B-B14F-4D97-AF65-F5344CB8AC3E}">
        <p14:creationId xmlns:p14="http://schemas.microsoft.com/office/powerpoint/2010/main" val="146268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7E69A-BCC2-7AA3-3A3A-5CD737AAA0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8CB9ED-CDC0-5656-7469-63E9CA944154}"/>
              </a:ext>
            </a:extLst>
          </p:cNvPr>
          <p:cNvSpPr txBox="1"/>
          <p:nvPr/>
        </p:nvSpPr>
        <p:spPr>
          <a:xfrm>
            <a:off x="1723584" y="2069220"/>
            <a:ext cx="9412502" cy="697563"/>
          </a:xfrm>
          <a:prstGeom prst="rect">
            <a:avLst/>
          </a:prstGeom>
          <a:noFill/>
        </p:spPr>
        <p:txBody>
          <a:bodyPr wrap="square" rtlCol="0">
            <a:spAutoFit/>
          </a:bodyPr>
          <a:lstStyle/>
          <a:p>
            <a:pPr>
              <a:lnSpc>
                <a:spcPct val="114000"/>
              </a:lnSpc>
            </a:pPr>
            <a:r>
              <a:rPr lang="pt-PT" dirty="0">
                <a:solidFill>
                  <a:schemeClr val="tx2"/>
                </a:solidFill>
              </a:rPr>
              <a:t>Confirma se a entidade que comercializa o produto é </a:t>
            </a:r>
            <a:r>
              <a:rPr lang="pt-PT" b="1" dirty="0">
                <a:solidFill>
                  <a:schemeClr val="tx2"/>
                </a:solidFill>
              </a:rPr>
              <a:t>autorizada </a:t>
            </a:r>
            <a:r>
              <a:rPr lang="pt-PT" dirty="0">
                <a:solidFill>
                  <a:schemeClr val="tx2"/>
                </a:solidFill>
              </a:rPr>
              <a:t>(pela ASF ou Banco de Portugal ou CMVM)</a:t>
            </a:r>
          </a:p>
        </p:txBody>
      </p:sp>
      <p:sp>
        <p:nvSpPr>
          <p:cNvPr id="3" name="TextBox 2">
            <a:extLst>
              <a:ext uri="{FF2B5EF4-FFF2-40B4-BE49-F238E27FC236}">
                <a16:creationId xmlns:a16="http://schemas.microsoft.com/office/drawing/2014/main" id="{6938D39B-9488-AA09-58B8-615B222326D0}"/>
              </a:ext>
            </a:extLst>
          </p:cNvPr>
          <p:cNvSpPr txBox="1"/>
          <p:nvPr/>
        </p:nvSpPr>
        <p:spPr>
          <a:xfrm>
            <a:off x="1758792" y="3097640"/>
            <a:ext cx="8641767" cy="381771"/>
          </a:xfrm>
          <a:prstGeom prst="rect">
            <a:avLst/>
          </a:prstGeom>
          <a:noFill/>
        </p:spPr>
        <p:txBody>
          <a:bodyPr wrap="square" rtlCol="0">
            <a:spAutoFit/>
          </a:bodyPr>
          <a:lstStyle/>
          <a:p>
            <a:pPr>
              <a:lnSpc>
                <a:spcPct val="114000"/>
              </a:lnSpc>
            </a:pPr>
            <a:r>
              <a:rPr lang="pt-PT" dirty="0">
                <a:solidFill>
                  <a:schemeClr val="tx2"/>
                </a:solidFill>
              </a:rPr>
              <a:t>Não partilhes </a:t>
            </a:r>
            <a:r>
              <a:rPr lang="pt-PT" b="1" dirty="0">
                <a:solidFill>
                  <a:schemeClr val="tx2"/>
                </a:solidFill>
              </a:rPr>
              <a:t>dados pessoais </a:t>
            </a:r>
            <a:r>
              <a:rPr lang="pt-PT" dirty="0">
                <a:solidFill>
                  <a:schemeClr val="tx2"/>
                </a:solidFill>
              </a:rPr>
              <a:t>com quem não conheces bem</a:t>
            </a:r>
          </a:p>
        </p:txBody>
      </p:sp>
      <p:sp>
        <p:nvSpPr>
          <p:cNvPr id="4" name="TextBox 3">
            <a:extLst>
              <a:ext uri="{FF2B5EF4-FFF2-40B4-BE49-F238E27FC236}">
                <a16:creationId xmlns:a16="http://schemas.microsoft.com/office/drawing/2014/main" id="{B4C827D0-112C-BDF4-CAF5-D6D1FDFC49F6}"/>
              </a:ext>
            </a:extLst>
          </p:cNvPr>
          <p:cNvSpPr txBox="1"/>
          <p:nvPr/>
        </p:nvSpPr>
        <p:spPr>
          <a:xfrm>
            <a:off x="1758792" y="3937557"/>
            <a:ext cx="9279322" cy="381771"/>
          </a:xfrm>
          <a:prstGeom prst="rect">
            <a:avLst/>
          </a:prstGeom>
          <a:noFill/>
        </p:spPr>
        <p:txBody>
          <a:bodyPr wrap="square" rtlCol="0">
            <a:spAutoFit/>
          </a:bodyPr>
          <a:lstStyle/>
          <a:p>
            <a:pPr>
              <a:lnSpc>
                <a:spcPct val="114000"/>
              </a:lnSpc>
            </a:pPr>
            <a:r>
              <a:rPr lang="pt-PT" dirty="0">
                <a:solidFill>
                  <a:schemeClr val="tx2"/>
                </a:solidFill>
              </a:rPr>
              <a:t>Tem cuidado com promessa de investimentos de </a:t>
            </a:r>
            <a:r>
              <a:rPr lang="pt-PT" b="1" dirty="0">
                <a:solidFill>
                  <a:schemeClr val="tx2"/>
                </a:solidFill>
              </a:rPr>
              <a:t>elevados retornos e com baixo risco</a:t>
            </a:r>
          </a:p>
        </p:txBody>
      </p:sp>
      <p:sp>
        <p:nvSpPr>
          <p:cNvPr id="5" name="TextBox 4">
            <a:extLst>
              <a:ext uri="{FF2B5EF4-FFF2-40B4-BE49-F238E27FC236}">
                <a16:creationId xmlns:a16="http://schemas.microsoft.com/office/drawing/2014/main" id="{2C1508A9-F939-2FB2-4CA3-31D56C0310EC}"/>
              </a:ext>
            </a:extLst>
          </p:cNvPr>
          <p:cNvSpPr txBox="1"/>
          <p:nvPr/>
        </p:nvSpPr>
        <p:spPr>
          <a:xfrm>
            <a:off x="1758792" y="4798323"/>
            <a:ext cx="9377294" cy="697563"/>
          </a:xfrm>
          <a:prstGeom prst="rect">
            <a:avLst/>
          </a:prstGeom>
          <a:noFill/>
        </p:spPr>
        <p:txBody>
          <a:bodyPr wrap="square" rtlCol="0">
            <a:spAutoFit/>
          </a:bodyPr>
          <a:lstStyle/>
          <a:p>
            <a:pPr>
              <a:lnSpc>
                <a:spcPct val="114000"/>
              </a:lnSpc>
            </a:pPr>
            <a:r>
              <a:rPr lang="pt-PT" dirty="0">
                <a:solidFill>
                  <a:schemeClr val="tx2"/>
                </a:solidFill>
              </a:rPr>
              <a:t>Desconfia de informações partilhadas nas </a:t>
            </a:r>
            <a:r>
              <a:rPr lang="pt-PT" b="1" dirty="0">
                <a:solidFill>
                  <a:schemeClr val="tx2"/>
                </a:solidFill>
              </a:rPr>
              <a:t>redes sociais por fontes que não conheças e possam não ser fidedignas</a:t>
            </a:r>
          </a:p>
        </p:txBody>
      </p:sp>
      <p:pic>
        <p:nvPicPr>
          <p:cNvPr id="6" name="Graphic 5" descr="Magnifying glass with solid fill">
            <a:extLst>
              <a:ext uri="{FF2B5EF4-FFF2-40B4-BE49-F238E27FC236}">
                <a16:creationId xmlns:a16="http://schemas.microsoft.com/office/drawing/2014/main" id="{EC13D04A-1498-80EE-BF99-04A4585E2A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394" y="2091735"/>
            <a:ext cx="536272" cy="536272"/>
          </a:xfrm>
          <a:prstGeom prst="rect">
            <a:avLst/>
          </a:prstGeom>
        </p:spPr>
      </p:pic>
      <p:pic>
        <p:nvPicPr>
          <p:cNvPr id="7" name="Graphic 6" descr="Credit card outline">
            <a:extLst>
              <a:ext uri="{FF2B5EF4-FFF2-40B4-BE49-F238E27FC236}">
                <a16:creationId xmlns:a16="http://schemas.microsoft.com/office/drawing/2014/main" id="{704E3DFA-72E3-09F5-842A-2433C9DB64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9946" y="2982035"/>
            <a:ext cx="629920" cy="629920"/>
          </a:xfrm>
          <a:prstGeom prst="rect">
            <a:avLst/>
          </a:prstGeom>
        </p:spPr>
      </p:pic>
      <p:pic>
        <p:nvPicPr>
          <p:cNvPr id="8" name="Graphic 7" descr="Shield Tick with solid fill">
            <a:extLst>
              <a:ext uri="{FF2B5EF4-FFF2-40B4-BE49-F238E27FC236}">
                <a16:creationId xmlns:a16="http://schemas.microsoft.com/office/drawing/2014/main" id="{0B6A1E01-9662-48C4-D313-CED521586C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746" y="5693371"/>
            <a:ext cx="731579" cy="731579"/>
          </a:xfrm>
          <a:prstGeom prst="rect">
            <a:avLst/>
          </a:prstGeom>
        </p:spPr>
      </p:pic>
      <p:pic>
        <p:nvPicPr>
          <p:cNvPr id="9" name="Graphic 8" descr="Online Network with solid fill">
            <a:extLst>
              <a:ext uri="{FF2B5EF4-FFF2-40B4-BE49-F238E27FC236}">
                <a16:creationId xmlns:a16="http://schemas.microsoft.com/office/drawing/2014/main" id="{6368D453-CD6D-8365-DA89-5E5312DD3B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4746" y="4798323"/>
            <a:ext cx="629920" cy="629920"/>
          </a:xfrm>
          <a:prstGeom prst="rect">
            <a:avLst/>
          </a:prstGeom>
        </p:spPr>
      </p:pic>
      <p:pic>
        <p:nvPicPr>
          <p:cNvPr id="10" name="Graphic 9" descr="Periodic Graph with solid fill">
            <a:extLst>
              <a:ext uri="{FF2B5EF4-FFF2-40B4-BE49-F238E27FC236}">
                <a16:creationId xmlns:a16="http://schemas.microsoft.com/office/drawing/2014/main" id="{98A73705-59A8-9FF9-4F36-8F818E8460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4746" y="3800883"/>
            <a:ext cx="655120" cy="655120"/>
          </a:xfrm>
          <a:prstGeom prst="rect">
            <a:avLst/>
          </a:prstGeom>
        </p:spPr>
      </p:pic>
      <p:sp>
        <p:nvSpPr>
          <p:cNvPr id="11" name="TextBox 10">
            <a:extLst>
              <a:ext uri="{FF2B5EF4-FFF2-40B4-BE49-F238E27FC236}">
                <a16:creationId xmlns:a16="http://schemas.microsoft.com/office/drawing/2014/main" id="{7D49AC35-2BFD-9309-0162-D21EFF6E3DAE}"/>
              </a:ext>
            </a:extLst>
          </p:cNvPr>
          <p:cNvSpPr txBox="1"/>
          <p:nvPr/>
        </p:nvSpPr>
        <p:spPr>
          <a:xfrm>
            <a:off x="1777102" y="5878565"/>
            <a:ext cx="8613448" cy="381771"/>
          </a:xfrm>
          <a:prstGeom prst="rect">
            <a:avLst/>
          </a:prstGeom>
          <a:noFill/>
        </p:spPr>
        <p:txBody>
          <a:bodyPr wrap="square" rtlCol="0">
            <a:spAutoFit/>
          </a:bodyPr>
          <a:lstStyle/>
          <a:p>
            <a:pPr>
              <a:lnSpc>
                <a:spcPct val="114000"/>
              </a:lnSpc>
            </a:pPr>
            <a:r>
              <a:rPr lang="pt-PT" dirty="0">
                <a:solidFill>
                  <a:schemeClr val="tx2"/>
                </a:solidFill>
              </a:rPr>
              <a:t>Protege os </a:t>
            </a:r>
            <a:r>
              <a:rPr lang="pt-PT" b="1" dirty="0">
                <a:solidFill>
                  <a:schemeClr val="tx2"/>
                </a:solidFill>
              </a:rPr>
              <a:t>equipamentos </a:t>
            </a:r>
            <a:r>
              <a:rPr lang="pt-PT" dirty="0">
                <a:solidFill>
                  <a:schemeClr val="tx2"/>
                </a:solidFill>
              </a:rPr>
              <a:t>que utilizas para fazer aplicações financeiras</a:t>
            </a:r>
          </a:p>
        </p:txBody>
      </p:sp>
      <p:sp>
        <p:nvSpPr>
          <p:cNvPr id="12" name="Content Placeholder 5">
            <a:extLst>
              <a:ext uri="{FF2B5EF4-FFF2-40B4-BE49-F238E27FC236}">
                <a16:creationId xmlns:a16="http://schemas.microsoft.com/office/drawing/2014/main" id="{AE380786-271A-EF24-0ED1-E8DD22729A20}"/>
              </a:ext>
            </a:extLst>
          </p:cNvPr>
          <p:cNvSpPr txBox="1">
            <a:spLocks/>
          </p:cNvSpPr>
          <p:nvPr/>
        </p:nvSpPr>
        <p:spPr>
          <a:xfrm>
            <a:off x="736057" y="1289880"/>
            <a:ext cx="11107600" cy="446194"/>
          </a:xfrm>
          <a:prstGeom prst="rect">
            <a:avLst/>
          </a:prstGeom>
        </p:spPr>
        <p:txBody>
          <a:bodyPr>
            <a:noAutofit/>
          </a:bodyPr>
          <a:lstStyle>
            <a:lvl1pPr marL="0" indent="0" algn="l" defTabSz="914400" rtl="0" eaLnBrk="1" latinLnBrk="0" hangingPunct="1">
              <a:lnSpc>
                <a:spcPct val="90000"/>
              </a:lnSpc>
              <a:spcBef>
                <a:spcPts val="1000"/>
              </a:spcBef>
              <a:buClr>
                <a:srgbClr val="971E6A"/>
              </a:buClr>
              <a:buFont typeface="Arial" panose="020B0604020202020204" pitchFamily="34" charset="0"/>
              <a:buNone/>
              <a:defRPr sz="2400" b="0" kern="1200">
                <a:solidFill>
                  <a:srgbClr val="971E6A"/>
                </a:solidFill>
                <a:latin typeface="+mn-lt"/>
                <a:ea typeface="+mn-ea"/>
                <a:cs typeface="+mn-cs"/>
              </a:defRPr>
            </a:lvl1pPr>
            <a:lvl2pPr marL="457200" indent="0" algn="l" defTabSz="914400" rtl="0" eaLnBrk="1" latinLnBrk="0" hangingPunct="1">
              <a:lnSpc>
                <a:spcPct val="90000"/>
              </a:lnSpc>
              <a:spcBef>
                <a:spcPts val="500"/>
              </a:spcBef>
              <a:buClr>
                <a:srgbClr val="BE7EA1"/>
              </a:buClr>
              <a:buFont typeface="Calibri" panose="020F0502020204030204" pitchFamily="34" charset="0"/>
              <a:buNone/>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71E6A"/>
              </a:buClr>
              <a:buSzTx/>
              <a:buFont typeface="Arial" panose="020B0604020202020204" pitchFamily="34" charset="0"/>
              <a:buNone/>
              <a:tabLst/>
              <a:defRPr/>
            </a:pPr>
            <a:r>
              <a:rPr kumimoji="0" lang="pt-PT" sz="2400" b="1" i="0" u="none" strike="noStrike" kern="1200" cap="none" spc="0" normalizeH="0" baseline="0" noProof="0" dirty="0">
                <a:ln>
                  <a:noFill/>
                </a:ln>
                <a:solidFill>
                  <a:schemeClr val="tx1"/>
                </a:solidFill>
                <a:effectLst/>
                <a:uLnTx/>
                <a:uFillTx/>
                <a:ea typeface="+mn-ea"/>
                <a:cs typeface="+mn-cs"/>
              </a:rPr>
              <a:t>NUM MUNDO CADA VEZ MAIS DIGITAL, OS RISCOS SÃO AINDA MAIORES</a:t>
            </a:r>
          </a:p>
        </p:txBody>
      </p:sp>
    </p:spTree>
    <p:extLst>
      <p:ext uri="{BB962C8B-B14F-4D97-AF65-F5344CB8AC3E}">
        <p14:creationId xmlns:p14="http://schemas.microsoft.com/office/powerpoint/2010/main" val="96039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DAAA-A338-B570-B603-7BB4690A7E7F}"/>
              </a:ext>
            </a:extLst>
          </p:cNvPr>
          <p:cNvSpPr>
            <a:spLocks noGrp="1"/>
          </p:cNvSpPr>
          <p:nvPr>
            <p:ph type="ctrTitle"/>
          </p:nvPr>
        </p:nvSpPr>
        <p:spPr/>
        <p:txBody>
          <a:bodyPr/>
          <a:lstStyle/>
          <a:p>
            <a:r>
              <a:rPr lang="pt-PT" b="1" dirty="0">
                <a:solidFill>
                  <a:schemeClr val="tx2"/>
                </a:solidFill>
              </a:rPr>
              <a:t>Conceitos-chave na aplicação da poupança</a:t>
            </a:r>
          </a:p>
        </p:txBody>
      </p:sp>
    </p:spTree>
    <p:extLst>
      <p:ext uri="{BB962C8B-B14F-4D97-AF65-F5344CB8AC3E}">
        <p14:creationId xmlns:p14="http://schemas.microsoft.com/office/powerpoint/2010/main" val="2203932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553E2E87-FBF6-1780-FA08-28F583363FF0}"/>
              </a:ext>
            </a:extLst>
          </p:cNvPr>
          <p:cNvSpPr txBox="1">
            <a:spLocks/>
          </p:cNvSpPr>
          <p:nvPr/>
        </p:nvSpPr>
        <p:spPr>
          <a:xfrm>
            <a:off x="646156" y="1237412"/>
            <a:ext cx="10623736" cy="131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1000"/>
              </a:spcAft>
              <a:buNone/>
            </a:pPr>
            <a:r>
              <a:rPr lang="pt-PT" sz="2000" b="1" dirty="0">
                <a:solidFill>
                  <a:schemeClr val="tx2"/>
                </a:solidFill>
                <a:ea typeface="Calibri" panose="020F0502020204030204" pitchFamily="34" charset="0"/>
                <a:cs typeface="Calibri" panose="020F0502020204030204" pitchFamily="34" charset="0"/>
              </a:rPr>
              <a:t>Taxa de juro bruta </a:t>
            </a:r>
            <a:r>
              <a:rPr lang="pt-PT" sz="2000" b="1" dirty="0" err="1">
                <a:solidFill>
                  <a:schemeClr val="tx2"/>
                </a:solidFill>
                <a:ea typeface="Calibri" panose="020F0502020204030204" pitchFamily="34" charset="0"/>
                <a:cs typeface="Calibri" panose="020F0502020204030204" pitchFamily="34" charset="0"/>
              </a:rPr>
              <a:t>vs</a:t>
            </a:r>
            <a:r>
              <a:rPr lang="pt-PT" sz="2000" b="1" dirty="0">
                <a:solidFill>
                  <a:schemeClr val="tx2"/>
                </a:solidFill>
                <a:ea typeface="Calibri" panose="020F0502020204030204" pitchFamily="34" charset="0"/>
                <a:cs typeface="Calibri" panose="020F0502020204030204" pitchFamily="34" charset="0"/>
              </a:rPr>
              <a:t> líquida</a:t>
            </a:r>
            <a:br>
              <a:rPr lang="pt-PT" sz="2000" b="1" dirty="0">
                <a:solidFill>
                  <a:schemeClr val="tx2"/>
                </a:solidFill>
                <a:ea typeface="Calibri" panose="020F0502020204030204" pitchFamily="34" charset="0"/>
                <a:cs typeface="Calibri" panose="020F0502020204030204" pitchFamily="34" charset="0"/>
              </a:rPr>
            </a:br>
            <a:endParaRPr lang="pt-PT" sz="2000" b="1" dirty="0">
              <a:solidFill>
                <a:schemeClr val="tx2"/>
              </a:solidFill>
              <a:ea typeface="Calibri" panose="020F0502020204030204" pitchFamily="34" charset="0"/>
              <a:cs typeface="Calibri" panose="020F0502020204030204" pitchFamily="34" charset="0"/>
            </a:endParaRPr>
          </a:p>
          <a:p>
            <a:pPr marL="0" indent="0">
              <a:lnSpc>
                <a:spcPct val="114000"/>
              </a:lnSpc>
              <a:spcAft>
                <a:spcPts val="1000"/>
              </a:spcAft>
              <a:buNone/>
            </a:pPr>
            <a:endParaRPr lang="pt-PT" sz="2000" dirty="0">
              <a:solidFill>
                <a:schemeClr val="tx2"/>
              </a:solidFill>
              <a:ea typeface="Calibri" panose="020F0502020204030204" pitchFamily="34" charset="0"/>
              <a:cs typeface="Calibri" panose="020F0502020204030204" pitchFamily="34" charset="0"/>
            </a:endParaRPr>
          </a:p>
        </p:txBody>
      </p:sp>
      <p:sp>
        <p:nvSpPr>
          <p:cNvPr id="3" name="Text Placeholder 12">
            <a:extLst>
              <a:ext uri="{FF2B5EF4-FFF2-40B4-BE49-F238E27FC236}">
                <a16:creationId xmlns:a16="http://schemas.microsoft.com/office/drawing/2014/main" id="{5CBC5C0D-C9AE-D3DA-5987-B73DEB095118}"/>
              </a:ext>
            </a:extLst>
          </p:cNvPr>
          <p:cNvSpPr txBox="1">
            <a:spLocks/>
          </p:cNvSpPr>
          <p:nvPr/>
        </p:nvSpPr>
        <p:spPr>
          <a:xfrm>
            <a:off x="646156" y="1734739"/>
            <a:ext cx="10623736" cy="3388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rgbClr val="4B0D2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cap="all" spc="200" baseline="0">
                <a:solidFill>
                  <a:srgbClr val="4B0D2F"/>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spc="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400" kern="1200" spc="100" baseline="0">
                <a:solidFill>
                  <a:schemeClr val="tx1"/>
                </a:solidFill>
                <a:latin typeface="+mn-lt"/>
                <a:ea typeface="+mn-ea"/>
                <a:cs typeface="+mn-cs"/>
              </a:defRPr>
            </a:lvl4pPr>
            <a:lvl5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000"/>
              </a:spcAft>
            </a:pPr>
            <a:r>
              <a:rPr lang="pt-PT" sz="1800" dirty="0">
                <a:solidFill>
                  <a:schemeClr val="tx1"/>
                </a:solidFill>
                <a:ea typeface="Calibri" panose="020F0502020204030204" pitchFamily="34" charset="0"/>
                <a:cs typeface="Calibri" panose="020F0502020204030204" pitchFamily="34" charset="0"/>
              </a:rPr>
              <a:t>Conhecendo a TANB e a taxa de imposto que incide sobre a remuneração da aplicação é possível calcular a sua remuneração líquida – a </a:t>
            </a:r>
            <a:r>
              <a:rPr lang="pt-PT" sz="1800" b="1" dirty="0">
                <a:solidFill>
                  <a:schemeClr val="tx2"/>
                </a:solidFill>
                <a:ea typeface="Calibri" panose="020F0502020204030204" pitchFamily="34" charset="0"/>
                <a:cs typeface="Calibri" panose="020F0502020204030204" pitchFamily="34" charset="0"/>
              </a:rPr>
              <a:t>taxa anual nominal líquida (TANL)</a:t>
            </a:r>
            <a:r>
              <a:rPr lang="pt-PT" sz="1800" dirty="0">
                <a:solidFill>
                  <a:schemeClr val="tx2"/>
                </a:solidFill>
                <a:ea typeface="Calibri" panose="020F0502020204030204" pitchFamily="34" charset="0"/>
                <a:cs typeface="Calibri" panose="020F0502020204030204" pitchFamily="34" charset="0"/>
              </a:rPr>
              <a:t>:</a:t>
            </a:r>
          </a:p>
          <a:p>
            <a:pPr>
              <a:lnSpc>
                <a:spcPct val="114000"/>
              </a:lnSpc>
              <a:spcAft>
                <a:spcPts val="1000"/>
              </a:spcAft>
            </a:pPr>
            <a:endParaRPr lang="pt-PT" sz="1800" dirty="0">
              <a:solidFill>
                <a:schemeClr val="tx1"/>
              </a:solidFill>
              <a:ea typeface="Calibri" panose="020F0502020204030204" pitchFamily="34" charset="0"/>
              <a:cs typeface="Calibri" panose="020F0502020204030204" pitchFamily="34" charset="0"/>
            </a:endParaRPr>
          </a:p>
          <a:p>
            <a:pPr algn="ctr">
              <a:lnSpc>
                <a:spcPct val="114000"/>
              </a:lnSpc>
            </a:pPr>
            <a:r>
              <a:rPr lang="pt-PT" sz="2400" b="1" dirty="0">
                <a:solidFill>
                  <a:schemeClr val="tx2"/>
                </a:solidFill>
                <a:ea typeface="Calibri" panose="020F0502020204030204" pitchFamily="34" charset="0"/>
                <a:cs typeface="Calibri" panose="020F0502020204030204" pitchFamily="34" charset="0"/>
              </a:rPr>
              <a:t>TANL = TANB – t x TANB = TANB x (1-t)</a:t>
            </a:r>
          </a:p>
          <a:p>
            <a:pPr algn="ctr">
              <a:lnSpc>
                <a:spcPct val="114000"/>
              </a:lnSpc>
            </a:pPr>
            <a:endParaRPr lang="pt-PT" sz="2400" b="1" dirty="0">
              <a:solidFill>
                <a:schemeClr val="tx1"/>
              </a:solidFill>
              <a:ea typeface="Calibri" panose="020F0502020204030204" pitchFamily="34" charset="0"/>
              <a:cs typeface="Calibri" panose="020F0502020204030204" pitchFamily="34" charset="0"/>
            </a:endParaRPr>
          </a:p>
          <a:p>
            <a:pPr>
              <a:lnSpc>
                <a:spcPct val="114000"/>
              </a:lnSpc>
              <a:spcAft>
                <a:spcPts val="1000"/>
              </a:spcAft>
            </a:pPr>
            <a:r>
              <a:rPr lang="pt-PT" sz="1800" dirty="0">
                <a:solidFill>
                  <a:prstClr val="black"/>
                </a:solidFill>
                <a:ea typeface="Calibri" panose="020F0502020204030204" pitchFamily="34" charset="0"/>
                <a:cs typeface="Calibri" panose="020F0502020204030204" pitchFamily="34" charset="0"/>
              </a:rPr>
              <a:t>Atualmente, em Portugal, a taxa de imposto (liberatória) sobre juros de depósitos bancários de pessoas singulares é de 28%</a:t>
            </a:r>
          </a:p>
        </p:txBody>
      </p:sp>
      <p:grpSp>
        <p:nvGrpSpPr>
          <p:cNvPr id="4" name="Group 3">
            <a:extLst>
              <a:ext uri="{FF2B5EF4-FFF2-40B4-BE49-F238E27FC236}">
                <a16:creationId xmlns:a16="http://schemas.microsoft.com/office/drawing/2014/main" id="{113E2458-256A-0F94-50FF-78459C472FE6}"/>
              </a:ext>
            </a:extLst>
          </p:cNvPr>
          <p:cNvGrpSpPr/>
          <p:nvPr/>
        </p:nvGrpSpPr>
        <p:grpSpPr>
          <a:xfrm>
            <a:off x="646156" y="5162996"/>
            <a:ext cx="10771424" cy="1133598"/>
            <a:chOff x="924282" y="5856919"/>
            <a:chExt cx="10771424" cy="1133598"/>
          </a:xfrm>
        </p:grpSpPr>
        <p:sp>
          <p:nvSpPr>
            <p:cNvPr id="5" name="Title 2">
              <a:extLst>
                <a:ext uri="{FF2B5EF4-FFF2-40B4-BE49-F238E27FC236}">
                  <a16:creationId xmlns:a16="http://schemas.microsoft.com/office/drawing/2014/main" id="{97C68104-1755-D146-67CC-CD8BDD2F32CB}"/>
                </a:ext>
              </a:extLst>
            </p:cNvPr>
            <p:cNvSpPr txBox="1">
              <a:spLocks/>
            </p:cNvSpPr>
            <p:nvPr/>
          </p:nvSpPr>
          <p:spPr>
            <a:xfrm>
              <a:off x="924282" y="5856920"/>
              <a:ext cx="10771424" cy="1133597"/>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pt-PT" sz="2000" b="1" u="sng" cap="none" spc="0" dirty="0">
                  <a:latin typeface="+mn-lt"/>
                  <a:ea typeface="Calibri" panose="020F0502020204030204" pitchFamily="34" charset="0"/>
                  <a:cs typeface="Calibri" panose="020F0502020204030204" pitchFamily="34" charset="0"/>
                </a:rPr>
                <a:t>Exemplo</a:t>
              </a:r>
              <a:r>
                <a:rPr lang="pt-PT" sz="2000" b="1" cap="none" spc="0" dirty="0">
                  <a:latin typeface="+mn-lt"/>
                  <a:ea typeface="Calibri" panose="020F0502020204030204" pitchFamily="34" charset="0"/>
                  <a:cs typeface="Calibri" panose="020F0502020204030204" pitchFamily="34" charset="0"/>
                </a:rPr>
                <a:t>: Se um depósito apresentar uma TANB de 2%, qual a TANL?</a:t>
              </a:r>
            </a:p>
            <a:p>
              <a:endParaRPr lang="pt-PT" sz="2000" b="1" cap="none" spc="0" dirty="0">
                <a:solidFill>
                  <a:schemeClr val="tx1"/>
                </a:solidFill>
                <a:latin typeface="+mn-lt"/>
              </a:endParaRPr>
            </a:p>
            <a:p>
              <a:endParaRPr lang="pt-PT" sz="2000" b="1" cap="none" spc="0" dirty="0">
                <a:solidFill>
                  <a:schemeClr val="tx1"/>
                </a:solidFill>
                <a:latin typeface="+mn-lt"/>
              </a:endParaRPr>
            </a:p>
          </p:txBody>
        </p:sp>
        <p:cxnSp>
          <p:nvCxnSpPr>
            <p:cNvPr id="6" name="Straight Connector 5">
              <a:extLst>
                <a:ext uri="{FF2B5EF4-FFF2-40B4-BE49-F238E27FC236}">
                  <a16:creationId xmlns:a16="http://schemas.microsoft.com/office/drawing/2014/main" id="{61692022-6745-870F-9402-BEF9557FA7A5}"/>
                </a:ext>
              </a:extLst>
            </p:cNvPr>
            <p:cNvCxnSpPr>
              <a:cxnSpLocks/>
            </p:cNvCxnSpPr>
            <p:nvPr/>
          </p:nvCxnSpPr>
          <p:spPr>
            <a:xfrm>
              <a:off x="11648873" y="5856919"/>
              <a:ext cx="7586" cy="113359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76EC79A9-2B2D-4DA6-6FEA-64F5B9BF22AF}"/>
              </a:ext>
            </a:extLst>
          </p:cNvPr>
          <p:cNvSpPr txBox="1"/>
          <p:nvPr/>
        </p:nvSpPr>
        <p:spPr>
          <a:xfrm>
            <a:off x="3014764" y="5675799"/>
            <a:ext cx="6162472" cy="369332"/>
          </a:xfrm>
          <a:prstGeom prst="rect">
            <a:avLst/>
          </a:prstGeom>
          <a:noFill/>
        </p:spPr>
        <p:txBody>
          <a:bodyPr wrap="square">
            <a:spAutoFit/>
          </a:bodyPr>
          <a:lstStyle/>
          <a:p>
            <a:pPr algn="ctr"/>
            <a:r>
              <a:rPr lang="pt-PT" dirty="0"/>
              <a:t>TANL = 2% x (1 - 28%) = 1,44%</a:t>
            </a:r>
          </a:p>
        </p:txBody>
      </p:sp>
    </p:spTree>
    <p:extLst>
      <p:ext uri="{BB962C8B-B14F-4D97-AF65-F5344CB8AC3E}">
        <p14:creationId xmlns:p14="http://schemas.microsoft.com/office/powerpoint/2010/main" val="20466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C6621375-E741-6A3D-03BD-4B01B85B3269}"/>
              </a:ext>
            </a:extLst>
          </p:cNvPr>
          <p:cNvSpPr txBox="1">
            <a:spLocks/>
          </p:cNvSpPr>
          <p:nvPr/>
        </p:nvSpPr>
        <p:spPr>
          <a:xfrm>
            <a:off x="632915" y="1633694"/>
            <a:ext cx="10623736" cy="50460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rgbClr val="4B0D2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cap="all" spc="200" baseline="0">
                <a:solidFill>
                  <a:srgbClr val="4B0D2F"/>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spc="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400" kern="1200" spc="100" baseline="0">
                <a:solidFill>
                  <a:schemeClr val="tx1"/>
                </a:solidFill>
                <a:latin typeface="+mn-lt"/>
                <a:ea typeface="+mn-ea"/>
                <a:cs typeface="+mn-cs"/>
              </a:defRPr>
            </a:lvl4pPr>
            <a:lvl5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000"/>
              </a:spcAft>
            </a:pPr>
            <a:r>
              <a:rPr lang="pt-PT" sz="1600" b="1" u="sng" dirty="0">
                <a:solidFill>
                  <a:schemeClr val="tx2"/>
                </a:solidFill>
                <a:ea typeface="Calibri" panose="020F0502020204030204" pitchFamily="34" charset="0"/>
                <a:cs typeface="Calibri" panose="020F0502020204030204" pitchFamily="34" charset="0"/>
              </a:rPr>
              <a:t>Exemplo: </a:t>
            </a:r>
          </a:p>
          <a:p>
            <a:pPr>
              <a:lnSpc>
                <a:spcPct val="114000"/>
              </a:lnSpc>
              <a:spcAft>
                <a:spcPts val="1000"/>
              </a:spcAft>
            </a:pPr>
            <a:r>
              <a:rPr lang="pt-PT" sz="1600" b="1" dirty="0">
                <a:solidFill>
                  <a:schemeClr val="tx2"/>
                </a:solidFill>
                <a:ea typeface="Calibri" panose="020F0502020204030204" pitchFamily="34" charset="0"/>
                <a:cs typeface="Calibri" panose="020F0502020204030204" pitchFamily="34" charset="0"/>
              </a:rPr>
              <a:t>Se aplicarmos 1000 € num depósito a um ano com uma TANB de 2%, qual o juro líquido obtido sabendo que a taxa de imposto é de 28%?</a:t>
            </a:r>
          </a:p>
          <a:p>
            <a:pPr algn="ctr">
              <a:lnSpc>
                <a:spcPct val="114000"/>
              </a:lnSpc>
              <a:spcAft>
                <a:spcPts val="1000"/>
              </a:spcAft>
            </a:pPr>
            <a:r>
              <a:rPr lang="pt-PT" sz="1600" dirty="0">
                <a:solidFill>
                  <a:schemeClr val="tx1"/>
                </a:solidFill>
                <a:ea typeface="Calibri" panose="020F0502020204030204" pitchFamily="34" charset="0"/>
                <a:cs typeface="Calibri" panose="020F0502020204030204" pitchFamily="34" charset="0"/>
              </a:rPr>
              <a:t>JURO BRUTO = 1000 € X 2% = 20 €</a:t>
            </a:r>
          </a:p>
          <a:p>
            <a:pPr algn="ctr">
              <a:lnSpc>
                <a:spcPct val="114000"/>
              </a:lnSpc>
              <a:spcAft>
                <a:spcPts val="1000"/>
              </a:spcAft>
            </a:pPr>
            <a:r>
              <a:rPr lang="pt-PT" sz="1600" dirty="0">
                <a:solidFill>
                  <a:schemeClr val="tx1"/>
                </a:solidFill>
                <a:ea typeface="Calibri" panose="020F0502020204030204" pitchFamily="34" charset="0"/>
                <a:cs typeface="Calibri" panose="020F0502020204030204" pitchFamily="34" charset="0"/>
              </a:rPr>
              <a:t>IMPOSTO = 20 € X 28% = 5,6 €</a:t>
            </a:r>
          </a:p>
          <a:p>
            <a:pPr algn="ctr">
              <a:lnSpc>
                <a:spcPct val="114000"/>
              </a:lnSpc>
              <a:spcAft>
                <a:spcPts val="1000"/>
              </a:spcAft>
            </a:pPr>
            <a:r>
              <a:rPr lang="pt-PT" sz="1600" dirty="0">
                <a:solidFill>
                  <a:schemeClr val="tx1"/>
                </a:solidFill>
                <a:ea typeface="Calibri" panose="020F0502020204030204" pitchFamily="34" charset="0"/>
                <a:cs typeface="Calibri" panose="020F0502020204030204" pitchFamily="34" charset="0"/>
              </a:rPr>
              <a:t>JURO LÍQUIDO = 20 € – 5,6 € = 14,4 €</a:t>
            </a:r>
          </a:p>
          <a:p>
            <a:pPr algn="ctr">
              <a:lnSpc>
                <a:spcPct val="114000"/>
              </a:lnSpc>
              <a:spcAft>
                <a:spcPts val="1000"/>
              </a:spcAft>
            </a:pPr>
            <a:endParaRPr lang="pt-PT" sz="1600" dirty="0">
              <a:solidFill>
                <a:schemeClr val="tx1"/>
              </a:solidFill>
              <a:ea typeface="Calibri" panose="020F0502020204030204" pitchFamily="34" charset="0"/>
              <a:cs typeface="Calibri" panose="020F0502020204030204" pitchFamily="34" charset="0"/>
            </a:endParaRPr>
          </a:p>
          <a:p>
            <a:pPr>
              <a:lnSpc>
                <a:spcPct val="114000"/>
              </a:lnSpc>
              <a:spcAft>
                <a:spcPts val="1000"/>
              </a:spcAft>
            </a:pPr>
            <a:r>
              <a:rPr lang="pt-PT" sz="1600" b="1" dirty="0">
                <a:solidFill>
                  <a:schemeClr val="tx2"/>
                </a:solidFill>
                <a:ea typeface="Calibri" panose="020F0502020204030204" pitchFamily="34" charset="0"/>
                <a:cs typeface="Calibri" panose="020F0502020204030204" pitchFamily="34" charset="0"/>
              </a:rPr>
              <a:t>Ou, utilizando a TANL calculada anteriormente (1,44%):</a:t>
            </a:r>
          </a:p>
          <a:p>
            <a:pPr algn="ctr">
              <a:lnSpc>
                <a:spcPct val="114000"/>
              </a:lnSpc>
              <a:spcAft>
                <a:spcPts val="1000"/>
              </a:spcAft>
            </a:pPr>
            <a:r>
              <a:rPr lang="pt-PT" sz="1600" dirty="0">
                <a:solidFill>
                  <a:schemeClr val="tx1"/>
                </a:solidFill>
                <a:ea typeface="Calibri" panose="020F0502020204030204" pitchFamily="34" charset="0"/>
                <a:cs typeface="Calibri" panose="020F0502020204030204" pitchFamily="34" charset="0"/>
              </a:rPr>
              <a:t>JURO LÍQUIDO = 1000 € X 1,44% = 14,4 €</a:t>
            </a:r>
          </a:p>
        </p:txBody>
      </p:sp>
      <p:sp>
        <p:nvSpPr>
          <p:cNvPr id="3" name="Text Placeholder 12">
            <a:extLst>
              <a:ext uri="{FF2B5EF4-FFF2-40B4-BE49-F238E27FC236}">
                <a16:creationId xmlns:a16="http://schemas.microsoft.com/office/drawing/2014/main" id="{77B13586-5A7D-E8F4-E636-AF927F481902}"/>
              </a:ext>
            </a:extLst>
          </p:cNvPr>
          <p:cNvSpPr txBox="1">
            <a:spLocks/>
          </p:cNvSpPr>
          <p:nvPr/>
        </p:nvSpPr>
        <p:spPr>
          <a:xfrm>
            <a:off x="632915" y="1139441"/>
            <a:ext cx="10623736" cy="131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1000"/>
              </a:spcAft>
              <a:buNone/>
            </a:pPr>
            <a:r>
              <a:rPr lang="pt-PT" sz="2000" b="1" dirty="0">
                <a:solidFill>
                  <a:schemeClr val="tx2"/>
                </a:solidFill>
                <a:ea typeface="Calibri" panose="020F0502020204030204" pitchFamily="34" charset="0"/>
                <a:cs typeface="Calibri" panose="020F0502020204030204" pitchFamily="34" charset="0"/>
              </a:rPr>
              <a:t>Remuneração do depósito a prazo</a:t>
            </a:r>
            <a:br>
              <a:rPr lang="pt-PT" sz="2000" b="1" dirty="0">
                <a:solidFill>
                  <a:schemeClr val="tx2"/>
                </a:solidFill>
                <a:ea typeface="Calibri" panose="020F0502020204030204" pitchFamily="34" charset="0"/>
                <a:cs typeface="Calibri" panose="020F0502020204030204" pitchFamily="34" charset="0"/>
              </a:rPr>
            </a:br>
            <a:endParaRPr lang="pt-PT" sz="2000" b="1" dirty="0">
              <a:solidFill>
                <a:schemeClr val="tx2"/>
              </a:solidFill>
              <a:ea typeface="Calibri" panose="020F0502020204030204" pitchFamily="34" charset="0"/>
              <a:cs typeface="Calibri" panose="020F0502020204030204" pitchFamily="34" charset="0"/>
            </a:endParaRPr>
          </a:p>
          <a:p>
            <a:pPr marL="0" indent="0">
              <a:lnSpc>
                <a:spcPct val="114000"/>
              </a:lnSpc>
              <a:spcAft>
                <a:spcPts val="1000"/>
              </a:spcAft>
              <a:buNone/>
            </a:pPr>
            <a:endParaRPr lang="pt-PT" sz="2000" dirty="0">
              <a:solidFill>
                <a:schemeClr val="tx2"/>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277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A587E-648A-9C63-A75B-390CC888094D}"/>
            </a:ext>
          </a:extLst>
        </p:cNvPr>
        <p:cNvGrpSpPr/>
        <p:nvPr/>
      </p:nvGrpSpPr>
      <p:grpSpPr>
        <a:xfrm>
          <a:off x="0" y="0"/>
          <a:ext cx="0" cy="0"/>
          <a:chOff x="0" y="0"/>
          <a:chExt cx="0" cy="0"/>
        </a:xfrm>
      </p:grpSpPr>
      <p:sp>
        <p:nvSpPr>
          <p:cNvPr id="2" name="Text Placeholder 12">
            <a:extLst>
              <a:ext uri="{FF2B5EF4-FFF2-40B4-BE49-F238E27FC236}">
                <a16:creationId xmlns:a16="http://schemas.microsoft.com/office/drawing/2014/main" id="{A85F9022-A308-23EB-8BBF-FB007BE49933}"/>
              </a:ext>
            </a:extLst>
          </p:cNvPr>
          <p:cNvSpPr txBox="1">
            <a:spLocks/>
          </p:cNvSpPr>
          <p:nvPr/>
        </p:nvSpPr>
        <p:spPr>
          <a:xfrm>
            <a:off x="646156" y="1237412"/>
            <a:ext cx="10623736" cy="131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1000"/>
              </a:spcAft>
              <a:buNone/>
            </a:pPr>
            <a:r>
              <a:rPr lang="pt-PT" sz="2000" b="1" dirty="0">
                <a:solidFill>
                  <a:schemeClr val="tx2"/>
                </a:solidFill>
                <a:ea typeface="Calibri" panose="020F0502020204030204" pitchFamily="34" charset="0"/>
                <a:cs typeface="Calibri" panose="020F0502020204030204" pitchFamily="34" charset="0"/>
              </a:rPr>
              <a:t>Juro simples e juro composto</a:t>
            </a:r>
            <a:br>
              <a:rPr lang="pt-PT" sz="2000" b="1" dirty="0">
                <a:solidFill>
                  <a:schemeClr val="tx2"/>
                </a:solidFill>
                <a:ea typeface="Calibri" panose="020F0502020204030204" pitchFamily="34" charset="0"/>
                <a:cs typeface="Calibri" panose="020F0502020204030204" pitchFamily="34" charset="0"/>
              </a:rPr>
            </a:br>
            <a:endParaRPr lang="pt-PT" sz="2000" b="1" dirty="0">
              <a:solidFill>
                <a:schemeClr val="tx2"/>
              </a:solidFill>
              <a:ea typeface="Calibri" panose="020F0502020204030204" pitchFamily="34" charset="0"/>
              <a:cs typeface="Calibri" panose="020F0502020204030204" pitchFamily="34" charset="0"/>
            </a:endParaRPr>
          </a:p>
          <a:p>
            <a:pPr marL="0" indent="0">
              <a:lnSpc>
                <a:spcPct val="114000"/>
              </a:lnSpc>
              <a:spcAft>
                <a:spcPts val="1000"/>
              </a:spcAft>
              <a:buNone/>
            </a:pPr>
            <a:endParaRPr lang="pt-PT" sz="2000" dirty="0">
              <a:solidFill>
                <a:schemeClr val="tx2"/>
              </a:solidFill>
              <a:ea typeface="Calibri" panose="020F0502020204030204" pitchFamily="34" charset="0"/>
              <a:cs typeface="Calibri" panose="020F0502020204030204" pitchFamily="34" charset="0"/>
            </a:endParaRPr>
          </a:p>
        </p:txBody>
      </p:sp>
      <p:sp>
        <p:nvSpPr>
          <p:cNvPr id="3" name="Text Placeholder 12">
            <a:extLst>
              <a:ext uri="{FF2B5EF4-FFF2-40B4-BE49-F238E27FC236}">
                <a16:creationId xmlns:a16="http://schemas.microsoft.com/office/drawing/2014/main" id="{9BA703E5-0EE2-2B74-D822-10100E675183}"/>
              </a:ext>
            </a:extLst>
          </p:cNvPr>
          <p:cNvSpPr txBox="1">
            <a:spLocks/>
          </p:cNvSpPr>
          <p:nvPr/>
        </p:nvSpPr>
        <p:spPr>
          <a:xfrm>
            <a:off x="646156" y="1734739"/>
            <a:ext cx="10760914" cy="3388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rgbClr val="4B0D2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cap="all" spc="200" baseline="0">
                <a:solidFill>
                  <a:srgbClr val="4B0D2F"/>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spc="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400" kern="1200" spc="100" baseline="0">
                <a:solidFill>
                  <a:schemeClr val="tx1"/>
                </a:solidFill>
                <a:latin typeface="+mn-lt"/>
                <a:ea typeface="+mn-ea"/>
                <a:cs typeface="+mn-cs"/>
              </a:defRPr>
            </a:lvl4pPr>
            <a:lvl5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Aft>
                <a:spcPts val="1000"/>
              </a:spcAft>
            </a:pPr>
            <a:r>
              <a:rPr lang="pt-PT" sz="1800" dirty="0">
                <a:solidFill>
                  <a:schemeClr val="tx1"/>
                </a:solidFill>
                <a:ea typeface="Calibri" panose="020F0502020204030204" pitchFamily="34" charset="0"/>
                <a:cs typeface="Calibri" panose="020F0502020204030204" pitchFamily="34" charset="0"/>
              </a:rPr>
              <a:t>O pagamento de juros pode ocorrer apenas no fim do prazo ou periodicamente (mensal, trimestral, anualmente)</a:t>
            </a:r>
          </a:p>
          <a:p>
            <a:pPr>
              <a:lnSpc>
                <a:spcPct val="114000"/>
              </a:lnSpc>
              <a:spcAft>
                <a:spcPts val="1000"/>
              </a:spcAft>
            </a:pPr>
            <a:r>
              <a:rPr lang="pt-PT" sz="1800" dirty="0">
                <a:solidFill>
                  <a:schemeClr val="tx1"/>
                </a:solidFill>
                <a:ea typeface="Calibri" panose="020F0502020204030204" pitchFamily="34" charset="0"/>
                <a:cs typeface="Calibri" panose="020F0502020204030204" pitchFamily="34" charset="0"/>
              </a:rPr>
              <a:t>Os juros podem permitir ou não a capitalização de juros:</a:t>
            </a:r>
          </a:p>
          <a:p>
            <a:pPr marL="285750" indent="-285750">
              <a:lnSpc>
                <a:spcPct val="114000"/>
              </a:lnSpc>
              <a:spcAft>
                <a:spcPts val="1000"/>
              </a:spcAft>
              <a:buFont typeface="Arial" panose="020B0604020202020204" pitchFamily="34" charset="0"/>
              <a:buChar char="•"/>
            </a:pPr>
            <a:r>
              <a:rPr lang="pt-PT" sz="1800" dirty="0">
                <a:solidFill>
                  <a:schemeClr val="tx1"/>
                </a:solidFill>
                <a:ea typeface="Calibri" panose="020F0502020204030204" pitchFamily="34" charset="0"/>
                <a:cs typeface="Calibri" panose="020F0502020204030204" pitchFamily="34" charset="0"/>
              </a:rPr>
              <a:t>Quando existe capitalização de juros (</a:t>
            </a:r>
            <a:r>
              <a:rPr lang="pt-PT" sz="1800" b="1" dirty="0">
                <a:solidFill>
                  <a:schemeClr val="tx2"/>
                </a:solidFill>
                <a:ea typeface="Calibri" panose="020F0502020204030204" pitchFamily="34" charset="0"/>
                <a:cs typeface="Calibri" panose="020F0502020204030204" pitchFamily="34" charset="0"/>
              </a:rPr>
              <a:t>juro composto</a:t>
            </a:r>
            <a:r>
              <a:rPr lang="pt-PT" sz="1800" dirty="0">
                <a:solidFill>
                  <a:schemeClr val="tx1"/>
                </a:solidFill>
                <a:ea typeface="Calibri" panose="020F0502020204030204" pitchFamily="34" charset="0"/>
                <a:cs typeface="Calibri" panose="020F0502020204030204" pitchFamily="34" charset="0"/>
              </a:rPr>
              <a:t>) significa que os juros pagos são acrescentados ao valor aplicado no depósito a prazo</a:t>
            </a:r>
          </a:p>
          <a:p>
            <a:pPr marL="285750" indent="-285750">
              <a:lnSpc>
                <a:spcPct val="114000"/>
              </a:lnSpc>
              <a:spcAft>
                <a:spcPts val="1000"/>
              </a:spcAft>
              <a:buFont typeface="Arial" panose="020B0604020202020204" pitchFamily="34" charset="0"/>
              <a:buChar char="•"/>
            </a:pPr>
            <a:r>
              <a:rPr lang="pt-PT" sz="1800" dirty="0">
                <a:solidFill>
                  <a:schemeClr val="tx1"/>
                </a:solidFill>
                <a:ea typeface="Calibri" panose="020F0502020204030204" pitchFamily="34" charset="0"/>
                <a:cs typeface="Calibri" panose="020F0502020204030204" pitchFamily="34" charset="0"/>
              </a:rPr>
              <a:t>Quando não há capitalização (</a:t>
            </a:r>
            <a:r>
              <a:rPr lang="pt-PT" sz="1800" b="1" dirty="0">
                <a:solidFill>
                  <a:schemeClr val="tx2"/>
                </a:solidFill>
                <a:ea typeface="Calibri" panose="020F0502020204030204" pitchFamily="34" charset="0"/>
                <a:cs typeface="Calibri" panose="020F0502020204030204" pitchFamily="34" charset="0"/>
              </a:rPr>
              <a:t>juro simples</a:t>
            </a:r>
            <a:r>
              <a:rPr lang="pt-PT" sz="1800" dirty="0">
                <a:solidFill>
                  <a:schemeClr val="tx1"/>
                </a:solidFill>
                <a:ea typeface="Calibri" panose="020F0502020204030204" pitchFamily="34" charset="0"/>
                <a:cs typeface="Calibri" panose="020F0502020204030204" pitchFamily="34" charset="0"/>
              </a:rPr>
              <a:t>), os juros são normalmente pagos na conta de depósito à ordem</a:t>
            </a:r>
          </a:p>
        </p:txBody>
      </p:sp>
      <p:grpSp>
        <p:nvGrpSpPr>
          <p:cNvPr id="4" name="Group 3">
            <a:extLst>
              <a:ext uri="{FF2B5EF4-FFF2-40B4-BE49-F238E27FC236}">
                <a16:creationId xmlns:a16="http://schemas.microsoft.com/office/drawing/2014/main" id="{ABA7396C-FBB9-FABD-9703-3721B09A088F}"/>
              </a:ext>
            </a:extLst>
          </p:cNvPr>
          <p:cNvGrpSpPr/>
          <p:nvPr/>
        </p:nvGrpSpPr>
        <p:grpSpPr>
          <a:xfrm>
            <a:off x="646155" y="5162996"/>
            <a:ext cx="10807907" cy="1133598"/>
            <a:chOff x="924282" y="5856919"/>
            <a:chExt cx="10771424" cy="1133598"/>
          </a:xfrm>
        </p:grpSpPr>
        <p:sp>
          <p:nvSpPr>
            <p:cNvPr id="5" name="Title 2">
              <a:extLst>
                <a:ext uri="{FF2B5EF4-FFF2-40B4-BE49-F238E27FC236}">
                  <a16:creationId xmlns:a16="http://schemas.microsoft.com/office/drawing/2014/main" id="{7ABFBD16-38E2-73DD-0849-D4A85475F9CE}"/>
                </a:ext>
              </a:extLst>
            </p:cNvPr>
            <p:cNvSpPr txBox="1">
              <a:spLocks/>
            </p:cNvSpPr>
            <p:nvPr/>
          </p:nvSpPr>
          <p:spPr>
            <a:xfrm>
              <a:off x="924282" y="5856920"/>
              <a:ext cx="10771424" cy="1133597"/>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1800" b="1" cap="none" spc="0" dirty="0">
                  <a:latin typeface="+mn-lt"/>
                  <a:ea typeface="Calibri" panose="020F0502020204030204" pitchFamily="34" charset="0"/>
                  <a:cs typeface="Calibri" panose="020F0502020204030204" pitchFamily="34" charset="0"/>
                </a:rPr>
                <a:t>Exemplo: Se aplicarmos 5000 € num depósito a 5 anos, com uma TANB de 2%, com pagamento trimestral de juros e taxa de imposto de 28%, qual o juro líquido no final do prazo? </a:t>
              </a:r>
              <a:endParaRPr lang="pt-PT" sz="1800" b="1" cap="none" spc="0" dirty="0">
                <a:solidFill>
                  <a:schemeClr val="tx1"/>
                </a:solidFill>
                <a:latin typeface="+mn-lt"/>
              </a:endParaRPr>
            </a:p>
          </p:txBody>
        </p:sp>
        <p:cxnSp>
          <p:nvCxnSpPr>
            <p:cNvPr id="6" name="Straight Connector 5">
              <a:extLst>
                <a:ext uri="{FF2B5EF4-FFF2-40B4-BE49-F238E27FC236}">
                  <a16:creationId xmlns:a16="http://schemas.microsoft.com/office/drawing/2014/main" id="{2DA67B57-C3A6-BD3E-E5C1-DABFDDF759FB}"/>
                </a:ext>
              </a:extLst>
            </p:cNvPr>
            <p:cNvCxnSpPr>
              <a:cxnSpLocks/>
            </p:cNvCxnSpPr>
            <p:nvPr/>
          </p:nvCxnSpPr>
          <p:spPr>
            <a:xfrm>
              <a:off x="11648873" y="5856919"/>
              <a:ext cx="7586" cy="113359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535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B6FE8-2EA2-6A68-2016-06655C4EAB05}"/>
            </a:ext>
          </a:extLst>
        </p:cNvPr>
        <p:cNvGrpSpPr/>
        <p:nvPr/>
      </p:nvGrpSpPr>
      <p:grpSpPr>
        <a:xfrm>
          <a:off x="0" y="0"/>
          <a:ext cx="0" cy="0"/>
          <a:chOff x="0" y="0"/>
          <a:chExt cx="0" cy="0"/>
        </a:xfrm>
      </p:grpSpPr>
      <p:sp>
        <p:nvSpPr>
          <p:cNvPr id="2" name="Text Placeholder 12">
            <a:extLst>
              <a:ext uri="{FF2B5EF4-FFF2-40B4-BE49-F238E27FC236}">
                <a16:creationId xmlns:a16="http://schemas.microsoft.com/office/drawing/2014/main" id="{61453316-CC7B-8416-C4F1-FD5D6236DDCF}"/>
              </a:ext>
            </a:extLst>
          </p:cNvPr>
          <p:cNvSpPr txBox="1">
            <a:spLocks/>
          </p:cNvSpPr>
          <p:nvPr/>
        </p:nvSpPr>
        <p:spPr>
          <a:xfrm>
            <a:off x="646156" y="1248298"/>
            <a:ext cx="10623736" cy="1318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Aft>
                <a:spcPts val="1000"/>
              </a:spcAft>
              <a:buNone/>
            </a:pPr>
            <a:r>
              <a:rPr lang="pt-PT" sz="2000" b="1" dirty="0">
                <a:solidFill>
                  <a:schemeClr val="tx2"/>
                </a:solidFill>
                <a:ea typeface="Calibri" panose="020F0502020204030204" pitchFamily="34" charset="0"/>
                <a:cs typeface="Calibri" panose="020F0502020204030204" pitchFamily="34" charset="0"/>
              </a:rPr>
              <a:t>Juro simples e juro composto</a:t>
            </a:r>
            <a:br>
              <a:rPr lang="pt-PT" sz="2000" b="1" dirty="0">
                <a:solidFill>
                  <a:schemeClr val="tx2"/>
                </a:solidFill>
                <a:ea typeface="Calibri" panose="020F0502020204030204" pitchFamily="34" charset="0"/>
                <a:cs typeface="Calibri" panose="020F0502020204030204" pitchFamily="34" charset="0"/>
              </a:rPr>
            </a:br>
            <a:endParaRPr lang="pt-PT" sz="2000" b="1" dirty="0">
              <a:solidFill>
                <a:schemeClr val="tx2"/>
              </a:solidFill>
              <a:ea typeface="Calibri" panose="020F0502020204030204" pitchFamily="34" charset="0"/>
              <a:cs typeface="Calibri" panose="020F0502020204030204" pitchFamily="34" charset="0"/>
            </a:endParaRPr>
          </a:p>
          <a:p>
            <a:pPr marL="0" indent="0">
              <a:lnSpc>
                <a:spcPct val="114000"/>
              </a:lnSpc>
              <a:spcAft>
                <a:spcPts val="1000"/>
              </a:spcAft>
              <a:buNone/>
            </a:pPr>
            <a:endParaRPr lang="pt-PT" sz="2000" dirty="0">
              <a:solidFill>
                <a:schemeClr val="tx2"/>
              </a:solidFill>
              <a:ea typeface="Calibri" panose="020F0502020204030204" pitchFamily="34" charset="0"/>
              <a:cs typeface="Calibri" panose="020F0502020204030204" pitchFamily="34" charset="0"/>
            </a:endParaRPr>
          </a:p>
        </p:txBody>
      </p:sp>
      <p:sp>
        <p:nvSpPr>
          <p:cNvPr id="3" name="Text Placeholder 12">
            <a:extLst>
              <a:ext uri="{FF2B5EF4-FFF2-40B4-BE49-F238E27FC236}">
                <a16:creationId xmlns:a16="http://schemas.microsoft.com/office/drawing/2014/main" id="{662B7ECA-36C3-69FB-EE8B-1D4177B877F8}"/>
              </a:ext>
            </a:extLst>
          </p:cNvPr>
          <p:cNvSpPr txBox="1">
            <a:spLocks/>
          </p:cNvSpPr>
          <p:nvPr/>
        </p:nvSpPr>
        <p:spPr>
          <a:xfrm>
            <a:off x="646156" y="2103518"/>
            <a:ext cx="5529318" cy="33885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rgbClr val="4B0D2F"/>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cap="all" spc="200" baseline="0">
                <a:solidFill>
                  <a:srgbClr val="4B0D2F"/>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800" kern="1200" spc="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400" kern="1200" spc="100" baseline="0">
                <a:solidFill>
                  <a:schemeClr val="tx1"/>
                </a:solidFill>
                <a:latin typeface="+mn-lt"/>
                <a:ea typeface="+mn-ea"/>
                <a:cs typeface="+mn-cs"/>
              </a:defRPr>
            </a:lvl4pPr>
            <a:lvl5pPr marL="180000" indent="-1800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360000" indent="-180000"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000"/>
              </a:spcAft>
            </a:pPr>
            <a:r>
              <a:rPr lang="pt-PT" sz="1600" b="1" dirty="0">
                <a:solidFill>
                  <a:schemeClr val="tx2"/>
                </a:solidFill>
                <a:ea typeface="Calibri" panose="020F0502020204030204" pitchFamily="34" charset="0"/>
                <a:cs typeface="Calibri" panose="020F0502020204030204" pitchFamily="34" charset="0"/>
              </a:rPr>
              <a:t>Sem capitalização de juros:</a:t>
            </a:r>
          </a:p>
          <a:p>
            <a:pPr>
              <a:lnSpc>
                <a:spcPct val="100000"/>
              </a:lnSpc>
              <a:spcAft>
                <a:spcPts val="1000"/>
              </a:spcAft>
            </a:pPr>
            <a:r>
              <a:rPr lang="pt-PT" sz="1600" dirty="0">
                <a:solidFill>
                  <a:schemeClr val="tx1"/>
                </a:solidFill>
                <a:ea typeface="Calibri" panose="020F0502020204030204" pitchFamily="34" charset="0"/>
                <a:cs typeface="Calibri" panose="020F0502020204030204" pitchFamily="34" charset="0"/>
              </a:rPr>
              <a:t>Juro bruto trimestral = 5000 x 2% x (3/12) = </a:t>
            </a:r>
            <a:r>
              <a:rPr lang="pt-PT" sz="1600" b="1" dirty="0">
                <a:solidFill>
                  <a:schemeClr val="tx1"/>
                </a:solidFill>
                <a:ea typeface="Calibri" panose="020F0502020204030204" pitchFamily="34" charset="0"/>
                <a:cs typeface="Calibri" panose="020F0502020204030204" pitchFamily="34" charset="0"/>
              </a:rPr>
              <a:t>25</a:t>
            </a:r>
          </a:p>
          <a:p>
            <a:pPr>
              <a:lnSpc>
                <a:spcPct val="100000"/>
              </a:lnSpc>
              <a:spcAft>
                <a:spcPts val="1000"/>
              </a:spcAft>
            </a:pPr>
            <a:r>
              <a:rPr lang="pt-PT" sz="1600" dirty="0">
                <a:solidFill>
                  <a:schemeClr val="tx1"/>
                </a:solidFill>
                <a:ea typeface="Calibri" panose="020F0502020204030204" pitchFamily="34" charset="0"/>
                <a:cs typeface="Calibri" panose="020F0502020204030204" pitchFamily="34" charset="0"/>
              </a:rPr>
              <a:t>Imposto = 25 x 28% = 7</a:t>
            </a:r>
          </a:p>
          <a:p>
            <a:pPr>
              <a:lnSpc>
                <a:spcPct val="100000"/>
              </a:lnSpc>
              <a:spcAft>
                <a:spcPts val="1000"/>
              </a:spcAft>
            </a:pPr>
            <a:r>
              <a:rPr lang="pt-PT" sz="1600" dirty="0">
                <a:solidFill>
                  <a:schemeClr val="tx1"/>
                </a:solidFill>
                <a:ea typeface="Calibri" panose="020F0502020204030204" pitchFamily="34" charset="0"/>
                <a:cs typeface="Calibri" panose="020F0502020204030204" pitchFamily="34" charset="0"/>
              </a:rPr>
              <a:t>Juro líquido trimestral = 25 - 7 = </a:t>
            </a:r>
            <a:r>
              <a:rPr lang="pt-PT" sz="1600" b="1" dirty="0">
                <a:solidFill>
                  <a:schemeClr val="tx1"/>
                </a:solidFill>
                <a:ea typeface="Calibri" panose="020F0502020204030204" pitchFamily="34" charset="0"/>
                <a:cs typeface="Calibri" panose="020F0502020204030204" pitchFamily="34" charset="0"/>
              </a:rPr>
              <a:t>18</a:t>
            </a:r>
          </a:p>
          <a:p>
            <a:pPr>
              <a:lnSpc>
                <a:spcPct val="100000"/>
              </a:lnSpc>
              <a:spcAft>
                <a:spcPts val="1000"/>
              </a:spcAft>
            </a:pPr>
            <a:r>
              <a:rPr lang="pt-PT" sz="1600" b="1" dirty="0">
                <a:solidFill>
                  <a:schemeClr val="tx1"/>
                </a:solidFill>
                <a:ea typeface="Calibri" panose="020F0502020204030204" pitchFamily="34" charset="0"/>
                <a:cs typeface="Calibri" panose="020F0502020204030204" pitchFamily="34" charset="0"/>
              </a:rPr>
              <a:t>Total de juros brutos (5 anos) = (25 x 4) x 5 = 500 €</a:t>
            </a:r>
          </a:p>
          <a:p>
            <a:pPr>
              <a:lnSpc>
                <a:spcPct val="100000"/>
              </a:lnSpc>
              <a:spcAft>
                <a:spcPts val="1000"/>
              </a:spcAft>
            </a:pPr>
            <a:r>
              <a:rPr lang="pt-PT" sz="1600" b="1" dirty="0">
                <a:solidFill>
                  <a:schemeClr val="tx1"/>
                </a:solidFill>
                <a:ea typeface="Calibri" panose="020F0502020204030204" pitchFamily="34" charset="0"/>
                <a:cs typeface="Calibri" panose="020F0502020204030204" pitchFamily="34" charset="0"/>
              </a:rPr>
              <a:t>Total de juros líquidos (5 anos) = (18 x 4) x 5 = 360 €</a:t>
            </a:r>
          </a:p>
        </p:txBody>
      </p:sp>
      <p:grpSp>
        <p:nvGrpSpPr>
          <p:cNvPr id="4" name="Group 3">
            <a:extLst>
              <a:ext uri="{FF2B5EF4-FFF2-40B4-BE49-F238E27FC236}">
                <a16:creationId xmlns:a16="http://schemas.microsoft.com/office/drawing/2014/main" id="{5191A91B-3E6F-D89C-9C18-5E3512C2636D}"/>
              </a:ext>
            </a:extLst>
          </p:cNvPr>
          <p:cNvGrpSpPr/>
          <p:nvPr/>
        </p:nvGrpSpPr>
        <p:grpSpPr>
          <a:xfrm>
            <a:off x="646156" y="5390371"/>
            <a:ext cx="10807907" cy="741192"/>
            <a:chOff x="924282" y="5856919"/>
            <a:chExt cx="10771424" cy="1133598"/>
          </a:xfrm>
        </p:grpSpPr>
        <p:sp>
          <p:nvSpPr>
            <p:cNvPr id="5" name="Title 2">
              <a:extLst>
                <a:ext uri="{FF2B5EF4-FFF2-40B4-BE49-F238E27FC236}">
                  <a16:creationId xmlns:a16="http://schemas.microsoft.com/office/drawing/2014/main" id="{59FDB325-8B2C-D4AE-D842-D2D5144D3773}"/>
                </a:ext>
              </a:extLst>
            </p:cNvPr>
            <p:cNvSpPr txBox="1">
              <a:spLocks/>
            </p:cNvSpPr>
            <p:nvPr/>
          </p:nvSpPr>
          <p:spPr>
            <a:xfrm>
              <a:off x="924282" y="5856920"/>
              <a:ext cx="10771424" cy="1133597"/>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1600" b="1" cap="none" spc="0" dirty="0">
                  <a:latin typeface="+mn-lt"/>
                  <a:ea typeface="Calibri" panose="020F0502020204030204" pitchFamily="34" charset="0"/>
                  <a:cs typeface="Calibri" panose="020F0502020204030204" pitchFamily="34" charset="0"/>
                </a:rPr>
                <a:t>Regime de juros compostos face ao regime de juro simples:  +17,48 € (juro bruto); +12,58 € (juro líquido) </a:t>
              </a:r>
            </a:p>
          </p:txBody>
        </p:sp>
        <p:cxnSp>
          <p:nvCxnSpPr>
            <p:cNvPr id="6" name="Straight Connector 5">
              <a:extLst>
                <a:ext uri="{FF2B5EF4-FFF2-40B4-BE49-F238E27FC236}">
                  <a16:creationId xmlns:a16="http://schemas.microsoft.com/office/drawing/2014/main" id="{14649B3E-FF19-7395-497F-F4303D3B3231}"/>
                </a:ext>
              </a:extLst>
            </p:cNvPr>
            <p:cNvCxnSpPr>
              <a:cxnSpLocks/>
            </p:cNvCxnSpPr>
            <p:nvPr/>
          </p:nvCxnSpPr>
          <p:spPr>
            <a:xfrm>
              <a:off x="11648873" y="5856919"/>
              <a:ext cx="7586" cy="113359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50CB5C1E-52B7-67E1-FD44-E1B2A5325B60}"/>
              </a:ext>
            </a:extLst>
          </p:cNvPr>
          <p:cNvSpPr txBox="1"/>
          <p:nvPr/>
        </p:nvSpPr>
        <p:spPr>
          <a:xfrm>
            <a:off x="7074530" y="2103518"/>
            <a:ext cx="4107092" cy="369332"/>
          </a:xfrm>
          <a:prstGeom prst="rect">
            <a:avLst/>
          </a:prstGeom>
          <a:noFill/>
        </p:spPr>
        <p:txBody>
          <a:bodyPr wrap="square">
            <a:spAutoFit/>
          </a:bodyPr>
          <a:lstStyle/>
          <a:p>
            <a:pPr>
              <a:lnSpc>
                <a:spcPct val="100000"/>
              </a:lnSpc>
              <a:spcAft>
                <a:spcPts val="1000"/>
              </a:spcAft>
            </a:pPr>
            <a:r>
              <a:rPr lang="pt-PT" b="1" dirty="0">
                <a:solidFill>
                  <a:schemeClr val="tx2"/>
                </a:solidFill>
                <a:ea typeface="Calibri" panose="020F0502020204030204" pitchFamily="34" charset="0"/>
                <a:cs typeface="Calibri" panose="020F0502020204030204" pitchFamily="34" charset="0"/>
              </a:rPr>
              <a:t>Com</a:t>
            </a:r>
            <a:r>
              <a:rPr lang="pt-PT" sz="1800" b="1" dirty="0">
                <a:solidFill>
                  <a:schemeClr val="tx2"/>
                </a:solidFill>
                <a:ea typeface="Calibri" panose="020F0502020204030204" pitchFamily="34" charset="0"/>
                <a:cs typeface="Calibri" panose="020F0502020204030204" pitchFamily="34" charset="0"/>
              </a:rPr>
              <a:t> capitalização de juros:</a:t>
            </a:r>
          </a:p>
        </p:txBody>
      </p:sp>
      <p:graphicFrame>
        <p:nvGraphicFramePr>
          <p:cNvPr id="9" name="Marcador de Posição de Conteúdo 8">
            <a:extLst>
              <a:ext uri="{FF2B5EF4-FFF2-40B4-BE49-F238E27FC236}">
                <a16:creationId xmlns:a16="http://schemas.microsoft.com/office/drawing/2014/main" id="{38C7C25F-E26A-23C0-6A16-BDA1BC9023BB}"/>
              </a:ext>
            </a:extLst>
          </p:cNvPr>
          <p:cNvGraphicFramePr>
            <a:graphicFrameLocks/>
          </p:cNvGraphicFramePr>
          <p:nvPr>
            <p:extLst>
              <p:ext uri="{D42A27DB-BD31-4B8C-83A1-F6EECF244321}">
                <p14:modId xmlns:p14="http://schemas.microsoft.com/office/powerpoint/2010/main" val="3253097861"/>
              </p:ext>
            </p:extLst>
          </p:nvPr>
        </p:nvGraphicFramePr>
        <p:xfrm>
          <a:off x="7074530" y="2743041"/>
          <a:ext cx="4333339" cy="1987260"/>
        </p:xfrm>
        <a:graphic>
          <a:graphicData uri="http://schemas.openxmlformats.org/drawingml/2006/table">
            <a:tbl>
              <a:tblPr firstRow="1" firstCol="1" bandRow="1">
                <a:tableStyleId>{68D230F3-CF80-4859-8CE7-A43EE81993B5}</a:tableStyleId>
              </a:tblPr>
              <a:tblGrid>
                <a:gridCol w="717754">
                  <a:extLst>
                    <a:ext uri="{9D8B030D-6E8A-4147-A177-3AD203B41FA5}">
                      <a16:colId xmlns:a16="http://schemas.microsoft.com/office/drawing/2014/main" val="20000"/>
                    </a:ext>
                  </a:extLst>
                </a:gridCol>
                <a:gridCol w="1140673">
                  <a:extLst>
                    <a:ext uri="{9D8B030D-6E8A-4147-A177-3AD203B41FA5}">
                      <a16:colId xmlns:a16="http://schemas.microsoft.com/office/drawing/2014/main" val="1249724860"/>
                    </a:ext>
                  </a:extLst>
                </a:gridCol>
                <a:gridCol w="1295440">
                  <a:extLst>
                    <a:ext uri="{9D8B030D-6E8A-4147-A177-3AD203B41FA5}">
                      <a16:colId xmlns:a16="http://schemas.microsoft.com/office/drawing/2014/main" val="2100883000"/>
                    </a:ext>
                  </a:extLst>
                </a:gridCol>
                <a:gridCol w="1179472">
                  <a:extLst>
                    <a:ext uri="{9D8B030D-6E8A-4147-A177-3AD203B41FA5}">
                      <a16:colId xmlns:a16="http://schemas.microsoft.com/office/drawing/2014/main" val="3047039570"/>
                    </a:ext>
                  </a:extLst>
                </a:gridCol>
              </a:tblGrid>
              <a:tr h="280054">
                <a:tc>
                  <a:txBody>
                    <a:bodyPr/>
                    <a:lstStyle/>
                    <a:p>
                      <a:pPr algn="ctr">
                        <a:spcAft>
                          <a:spcPts val="0"/>
                        </a:spcAft>
                      </a:pPr>
                      <a:r>
                        <a:rPr lang="pt-PT" sz="1400" dirty="0" err="1">
                          <a:solidFill>
                            <a:schemeClr val="tx1"/>
                          </a:solidFill>
                          <a:effectLst/>
                        </a:rPr>
                        <a:t>Trim</a:t>
                      </a:r>
                      <a:r>
                        <a:rPr lang="pt-PT" sz="1400" dirty="0">
                          <a:solidFill>
                            <a:schemeClr val="tx1"/>
                          </a:solidFill>
                          <a:effectLst/>
                        </a:rPr>
                        <a:t>.</a:t>
                      </a:r>
                      <a:endParaRPr lang="pt-PT" sz="140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spcAft>
                          <a:spcPts val="0"/>
                        </a:spcAft>
                      </a:pPr>
                      <a:r>
                        <a:rPr lang="pt-PT" sz="1400" dirty="0">
                          <a:solidFill>
                            <a:schemeClr val="tx1"/>
                          </a:solidFill>
                          <a:effectLst/>
                        </a:rPr>
                        <a:t>Capital</a:t>
                      </a:r>
                      <a:endParaRPr lang="pt-PT" sz="140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spcAft>
                          <a:spcPts val="0"/>
                        </a:spcAft>
                      </a:pPr>
                      <a:r>
                        <a:rPr lang="pt-PT" sz="1400" dirty="0">
                          <a:solidFill>
                            <a:schemeClr val="tx1"/>
                          </a:solidFill>
                          <a:effectLst/>
                        </a:rPr>
                        <a:t>Juro</a:t>
                      </a:r>
                      <a:r>
                        <a:rPr lang="pt-PT" sz="1400" baseline="0" dirty="0">
                          <a:solidFill>
                            <a:schemeClr val="tx1"/>
                          </a:solidFill>
                          <a:effectLst/>
                        </a:rPr>
                        <a:t> bruto</a:t>
                      </a:r>
                      <a:endParaRPr lang="pt-PT" sz="140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spcAft>
                          <a:spcPts val="0"/>
                        </a:spcAft>
                      </a:pPr>
                      <a:r>
                        <a:rPr lang="pt-PT" sz="1400" dirty="0">
                          <a:solidFill>
                            <a:schemeClr val="tx1"/>
                          </a:solidFill>
                          <a:effectLst/>
                        </a:rPr>
                        <a:t>Juro líquido</a:t>
                      </a:r>
                      <a:endParaRPr lang="pt-PT" sz="140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extLst>
                  <a:ext uri="{0D108BD9-81ED-4DB2-BD59-A6C34878D82A}">
                    <a16:rowId xmlns:a16="http://schemas.microsoft.com/office/drawing/2014/main" val="10000"/>
                  </a:ext>
                </a:extLst>
              </a:tr>
              <a:tr h="288000">
                <a:tc>
                  <a:txBody>
                    <a:bodyPr/>
                    <a:lstStyle/>
                    <a:p>
                      <a:pPr algn="ctr">
                        <a:spcAft>
                          <a:spcPts val="0"/>
                        </a:spcAft>
                      </a:pPr>
                      <a:r>
                        <a:rPr lang="pt-PT" sz="1400" b="0" dirty="0">
                          <a:solidFill>
                            <a:schemeClr val="tx1"/>
                          </a:solidFill>
                          <a:effectLst/>
                        </a:rPr>
                        <a:t>1</a:t>
                      </a:r>
                      <a:endParaRPr lang="pt-PT"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r>
                        <a:rPr lang="pt-PT" sz="1400" dirty="0">
                          <a:solidFill>
                            <a:schemeClr val="tx1"/>
                          </a:solidFill>
                        </a:rPr>
                        <a:t>5.000,00 €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algn="ctr"/>
                      <a:r>
                        <a:rPr lang="pt-PT" sz="1400" dirty="0">
                          <a:solidFill>
                            <a:schemeClr val="tx1"/>
                          </a:solidFill>
                        </a:rPr>
                        <a:t>25,00 €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algn="ctr"/>
                      <a:r>
                        <a:rPr lang="pt-PT" sz="1400" dirty="0">
                          <a:solidFill>
                            <a:schemeClr val="tx1"/>
                          </a:solidFill>
                        </a:rPr>
                        <a:t>18,00 €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3"/>
                  </a:ext>
                </a:extLst>
              </a:tr>
              <a:tr h="288000">
                <a:tc>
                  <a:txBody>
                    <a:bodyPr/>
                    <a:lstStyle/>
                    <a:p>
                      <a:pPr marL="0" lvl="0" indent="0" algn="ctr">
                        <a:spcAft>
                          <a:spcPts val="0"/>
                        </a:spcAft>
                        <a:buFont typeface="Symbol" panose="05050102010706020507" pitchFamily="18" charset="2"/>
                        <a:buNone/>
                      </a:pPr>
                      <a:r>
                        <a:rPr lang="pt-PT" sz="1400" b="0" dirty="0">
                          <a:solidFill>
                            <a:schemeClr val="tx1"/>
                          </a:solidFill>
                          <a:effectLst/>
                        </a:rPr>
                        <a:t>2</a:t>
                      </a:r>
                      <a:endParaRPr lang="pt-PT" sz="1400" b="0" dirty="0">
                        <a:solidFill>
                          <a:schemeClr val="tx1"/>
                        </a:solidFill>
                        <a:effectLst/>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algn="ctr"/>
                      <a:r>
                        <a:rPr lang="pt-PT" sz="1400" dirty="0">
                          <a:solidFill>
                            <a:schemeClr val="tx1"/>
                          </a:solidFill>
                        </a:rPr>
                        <a:t>5.018,00 €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dirty="0">
                          <a:solidFill>
                            <a:schemeClr val="tx1"/>
                          </a:solidFill>
                        </a:rPr>
                        <a:t>25,09 €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algn="ctr"/>
                      <a:r>
                        <a:rPr lang="pt-PT" sz="1400" dirty="0">
                          <a:solidFill>
                            <a:schemeClr val="tx1"/>
                          </a:solidFill>
                        </a:rPr>
                        <a:t>18,06 €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288000">
                <a:tc gridSpan="4">
                  <a:txBody>
                    <a:bodyPr/>
                    <a:lstStyle/>
                    <a:p>
                      <a:pPr algn="ctr"/>
                      <a:r>
                        <a:rPr lang="pt-PT" sz="1400" b="0" dirty="0">
                          <a:solidFill>
                            <a:schemeClr val="tx1"/>
                          </a:solidFill>
                        </a:rPr>
                        <a:t>(…)</a:t>
                      </a:r>
                      <a:endParaRPr lang="pt-PT" sz="1400" b="0" dirty="0">
                        <a:solidFill>
                          <a:schemeClr val="tx1"/>
                        </a:solidFill>
                        <a:latin typeface="+mn-lt"/>
                        <a:ea typeface="Calibri" panose="020F0502020204030204" pitchFamily="34" charset="0"/>
                        <a:cs typeface="Calibri" panose="020F0502020204030204" pitchFamily="34" charset="0"/>
                      </a:endParaRPr>
                    </a:p>
                  </a:txBody>
                  <a:tcPr marL="68580" marR="68580" marT="36195" marB="36195"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288000">
                <a:tc>
                  <a:txBody>
                    <a:bodyPr/>
                    <a:lstStyle/>
                    <a:p>
                      <a:pPr algn="ctr"/>
                      <a:r>
                        <a:rPr lang="pt-PT" sz="1400" b="0" dirty="0">
                          <a:solidFill>
                            <a:schemeClr val="tx1"/>
                          </a:solidFill>
                        </a:rPr>
                        <a:t>20</a:t>
                      </a:r>
                      <a:endParaRPr lang="pt-PT" sz="1400" b="0" dirty="0">
                        <a:solidFill>
                          <a:schemeClr val="tx1"/>
                        </a:solidFill>
                        <a:latin typeface="+mn-lt"/>
                        <a:ea typeface="Calibri" panose="020F0502020204030204" pitchFamily="34" charset="0"/>
                        <a:cs typeface="Calibri" panose="020F0502020204030204" pitchFamily="34" charset="0"/>
                      </a:endParaRPr>
                    </a:p>
                  </a:txBody>
                  <a:tcPr marL="68580" marR="68580" marT="36195" marB="361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dirty="0">
                          <a:solidFill>
                            <a:schemeClr val="tx1"/>
                          </a:solidFill>
                        </a:rPr>
                        <a:t>5.353,31 €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dirty="0">
                          <a:solidFill>
                            <a:schemeClr val="tx1"/>
                          </a:solidFill>
                        </a:rPr>
                        <a:t>26,77 €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tc>
                  <a:txBody>
                    <a:bodyPr/>
                    <a:lstStyle/>
                    <a:p>
                      <a:pPr algn="ctr"/>
                      <a:r>
                        <a:rPr lang="pt-PT" sz="1400" dirty="0">
                          <a:solidFill>
                            <a:schemeClr val="tx1"/>
                          </a:solidFill>
                        </a:rPr>
                        <a:t>19,28 €</a:t>
                      </a:r>
                      <a:endParaRPr lang="pt-PT" sz="1400" dirty="0">
                        <a:solidFill>
                          <a:schemeClr val="tx1"/>
                        </a:solidFill>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72698148"/>
                  </a:ext>
                </a:extLst>
              </a:tr>
              <a:tr h="368938">
                <a:tc gridSpan="2">
                  <a:txBody>
                    <a:bodyPr/>
                    <a:lstStyle/>
                    <a:p>
                      <a:pPr algn="just">
                        <a:spcAft>
                          <a:spcPts val="0"/>
                        </a:spcAft>
                      </a:pPr>
                      <a:r>
                        <a:rPr lang="pt-PT" sz="1400" dirty="0">
                          <a:solidFill>
                            <a:schemeClr val="tx2"/>
                          </a:solidFill>
                          <a:effectLst/>
                        </a:rPr>
                        <a:t>Total de juros (5 anos)</a:t>
                      </a:r>
                      <a:endParaRPr lang="pt-PT" sz="1400" b="1" dirty="0">
                        <a:solidFill>
                          <a:schemeClr val="tx2"/>
                        </a:solidFill>
                        <a:effectLst/>
                        <a:latin typeface="+mn-lt"/>
                        <a:ea typeface="Calibri" panose="020F0502020204030204" pitchFamily="34" charset="0"/>
                        <a:cs typeface="Calibri" panose="020F0502020204030204" pitchFamily="34" charset="0"/>
                      </a:endParaRPr>
                    </a:p>
                  </a:txBody>
                  <a:tcPr marL="68580" marR="68580" marT="36195" marB="36195" anchor="ctr"/>
                </a:tc>
                <a:tc hMerge="1">
                  <a:txBody>
                    <a:bodyPr/>
                    <a:lstStyle/>
                    <a:p>
                      <a:endParaRPr lang="en-GB"/>
                    </a:p>
                  </a:txBody>
                  <a:tcPr/>
                </a:tc>
                <a:tc>
                  <a:txBody>
                    <a:bodyPr/>
                    <a:lstStyle/>
                    <a:p>
                      <a:pPr algn="ctr"/>
                      <a:r>
                        <a:rPr lang="pt-PT" sz="1400" b="1" dirty="0">
                          <a:solidFill>
                            <a:schemeClr val="tx2"/>
                          </a:solidFill>
                        </a:rPr>
                        <a:t>517,48 €</a:t>
                      </a:r>
                      <a:endParaRPr lang="pt-PT" sz="1400" b="1" dirty="0">
                        <a:solidFill>
                          <a:schemeClr val="tx2"/>
                        </a:solidFill>
                        <a:latin typeface="+mn-lt"/>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400" b="1" dirty="0">
                          <a:solidFill>
                            <a:schemeClr val="tx2"/>
                          </a:solidFill>
                        </a:rPr>
                        <a:t>372,58 €</a:t>
                      </a:r>
                      <a:endParaRPr lang="pt-PT" sz="1400" b="1" dirty="0">
                        <a:solidFill>
                          <a:schemeClr val="tx2"/>
                        </a:solidFill>
                        <a:latin typeface="+mn-lt"/>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178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C0159-8F97-9418-0ED5-4EA100911AF5}"/>
              </a:ext>
            </a:extLst>
          </p:cNvPr>
          <p:cNvSpPr>
            <a:spLocks noGrp="1"/>
          </p:cNvSpPr>
          <p:nvPr>
            <p:ph type="ctrTitle"/>
          </p:nvPr>
        </p:nvSpPr>
        <p:spPr/>
        <p:txBody>
          <a:bodyPr/>
          <a:lstStyle/>
          <a:p>
            <a:r>
              <a:rPr lang="pt-PT" b="1" dirty="0"/>
              <a:t>Desafios</a:t>
            </a:r>
          </a:p>
        </p:txBody>
      </p:sp>
    </p:spTree>
    <p:extLst>
      <p:ext uri="{BB962C8B-B14F-4D97-AF65-F5344CB8AC3E}">
        <p14:creationId xmlns:p14="http://schemas.microsoft.com/office/powerpoint/2010/main" val="2691664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2707B-B407-B072-DA68-F5BDC21C1836}"/>
            </a:ext>
          </a:extLst>
        </p:cNvPr>
        <p:cNvGrpSpPr/>
        <p:nvPr/>
      </p:nvGrpSpPr>
      <p:grpSpPr>
        <a:xfrm>
          <a:off x="0" y="0"/>
          <a:ext cx="0" cy="0"/>
          <a:chOff x="0" y="0"/>
          <a:chExt cx="0" cy="0"/>
        </a:xfrm>
      </p:grpSpPr>
      <p:grpSp>
        <p:nvGrpSpPr>
          <p:cNvPr id="5" name="Group 16">
            <a:extLst>
              <a:ext uri="{FF2B5EF4-FFF2-40B4-BE49-F238E27FC236}">
                <a16:creationId xmlns:a16="http://schemas.microsoft.com/office/drawing/2014/main" id="{5BB94030-7448-4AF0-5FBF-E3C187502FCC}"/>
              </a:ext>
            </a:extLst>
          </p:cNvPr>
          <p:cNvGrpSpPr/>
          <p:nvPr/>
        </p:nvGrpSpPr>
        <p:grpSpPr>
          <a:xfrm>
            <a:off x="9944929" y="1397147"/>
            <a:ext cx="2247071" cy="1286454"/>
            <a:chOff x="9944929" y="1388003"/>
            <a:chExt cx="2247071" cy="1286454"/>
          </a:xfrm>
        </p:grpSpPr>
        <p:pic>
          <p:nvPicPr>
            <p:cNvPr id="6" name="Picture 12">
              <a:extLst>
                <a:ext uri="{FF2B5EF4-FFF2-40B4-BE49-F238E27FC236}">
                  <a16:creationId xmlns:a16="http://schemas.microsoft.com/office/drawing/2014/main" id="{950BCD24-FDD1-6C83-A45D-DAA82B3E75A5}"/>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9944929" y="1420695"/>
              <a:ext cx="724042" cy="1253762"/>
            </a:xfrm>
            <a:prstGeom prst="rect">
              <a:avLst/>
            </a:prstGeom>
          </p:spPr>
        </p:pic>
        <p:pic>
          <p:nvPicPr>
            <p:cNvPr id="7" name="Picture 13">
              <a:extLst>
                <a:ext uri="{FF2B5EF4-FFF2-40B4-BE49-F238E27FC236}">
                  <a16:creationId xmlns:a16="http://schemas.microsoft.com/office/drawing/2014/main" id="{261A674C-9546-6F79-EDF0-D2C3B9F1245E}"/>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10626604" y="1409265"/>
              <a:ext cx="724042" cy="1253762"/>
            </a:xfrm>
            <a:prstGeom prst="rect">
              <a:avLst/>
            </a:prstGeom>
          </p:spPr>
        </p:pic>
        <p:pic>
          <p:nvPicPr>
            <p:cNvPr id="8" name="Picture 14">
              <a:extLst>
                <a:ext uri="{FF2B5EF4-FFF2-40B4-BE49-F238E27FC236}">
                  <a16:creationId xmlns:a16="http://schemas.microsoft.com/office/drawing/2014/main" id="{0BC073EF-72CF-77DB-0B8E-8D0053762901}"/>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b="76920"/>
            <a:stretch>
              <a:fillRect/>
            </a:stretch>
          </p:blipFill>
          <p:spPr>
            <a:xfrm>
              <a:off x="11332575" y="1397835"/>
              <a:ext cx="724042" cy="1253762"/>
            </a:xfrm>
            <a:prstGeom prst="rect">
              <a:avLst/>
            </a:prstGeom>
          </p:spPr>
        </p:pic>
        <p:pic>
          <p:nvPicPr>
            <p:cNvPr id="9" name="Picture 15">
              <a:extLst>
                <a:ext uri="{FF2B5EF4-FFF2-40B4-BE49-F238E27FC236}">
                  <a16:creationId xmlns:a16="http://schemas.microsoft.com/office/drawing/2014/main" id="{081BBFC4-EAF8-8462-C03D-A23C51A45CD0}"/>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93115" r="5312" b="76920"/>
            <a:stretch>
              <a:fillRect/>
            </a:stretch>
          </p:blipFill>
          <p:spPr>
            <a:xfrm>
              <a:off x="12026619" y="1388003"/>
              <a:ext cx="165381" cy="1253762"/>
            </a:xfrm>
            <a:prstGeom prst="rect">
              <a:avLst/>
            </a:prstGeom>
          </p:spPr>
        </p:pic>
      </p:grpSp>
      <p:pic>
        <p:nvPicPr>
          <p:cNvPr id="4" name="Picture 3">
            <a:extLst>
              <a:ext uri="{FF2B5EF4-FFF2-40B4-BE49-F238E27FC236}">
                <a16:creationId xmlns:a16="http://schemas.microsoft.com/office/drawing/2014/main" id="{4D42ECE5-7BD2-E7F1-E803-5A4FB7F00095}"/>
              </a:ext>
            </a:extLst>
          </p:cNvPr>
          <p:cNvPicPr>
            <a:picLocks noChangeAspect="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245804" y="1425677"/>
            <a:ext cx="10515599" cy="5432323"/>
          </a:xfrm>
          <a:prstGeom prst="rect">
            <a:avLst/>
          </a:prstGeom>
        </p:spPr>
      </p:pic>
      <p:sp>
        <p:nvSpPr>
          <p:cNvPr id="12" name="Rectangle 11">
            <a:extLst>
              <a:ext uri="{FF2B5EF4-FFF2-40B4-BE49-F238E27FC236}">
                <a16:creationId xmlns:a16="http://schemas.microsoft.com/office/drawing/2014/main" id="{7C6D4A15-F3C2-80C8-0CDD-C194B5969D68}"/>
              </a:ext>
            </a:extLst>
          </p:cNvPr>
          <p:cNvSpPr/>
          <p:nvPr/>
        </p:nvSpPr>
        <p:spPr>
          <a:xfrm>
            <a:off x="-245804" y="1425677"/>
            <a:ext cx="12437804" cy="5460853"/>
          </a:xfrm>
          <a:prstGeom prst="rect">
            <a:avLst/>
          </a:prstGeom>
          <a:solidFill>
            <a:srgbClr val="FFFFFF">
              <a:alpha val="7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ectangle: Rounded Corners 1">
            <a:extLst>
              <a:ext uri="{FF2B5EF4-FFF2-40B4-BE49-F238E27FC236}">
                <a16:creationId xmlns:a16="http://schemas.microsoft.com/office/drawing/2014/main" id="{229978E4-4F49-453F-6846-3156C0AEBA4A}"/>
              </a:ext>
            </a:extLst>
          </p:cNvPr>
          <p:cNvSpPr/>
          <p:nvPr/>
        </p:nvSpPr>
        <p:spPr>
          <a:xfrm>
            <a:off x="290747" y="1498764"/>
            <a:ext cx="11007003" cy="1518800"/>
          </a:xfrm>
          <a:prstGeom prst="roundRect">
            <a:avLst>
              <a:gd name="adj" fmla="val 50000"/>
            </a:avLst>
          </a:prstGeom>
          <a:solidFill>
            <a:srgbClr val="F2E6DA"/>
          </a:solidFill>
          <a:ln w="19050" cap="flat" cmpd="sng" algn="ctr">
            <a:noFill/>
            <a:prstDash val="solid"/>
            <a:miter lim="800000"/>
          </a:ln>
          <a:effectLst/>
        </p:spPr>
        <p:txBody>
          <a:bodyPr lIns="1548000" tIns="45720" rIns="91440" bIns="45720" rtlCol="0" anchor="ct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pt-PT" sz="1800" b="1"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rPr>
              <a:t>O Dia Mundial da Poupança</a:t>
            </a:r>
            <a:r>
              <a:rPr kumimoji="0" lang="pt-PT" sz="1800" b="0"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rPr>
              <a:t> marca a primeira etapa no trabalho a desenvolver na Dimensão Literacia e Empreendedorismo no âmbito do novo modelo de funcionamento da área curricular de Cidadania e Desenvolvimento</a:t>
            </a:r>
            <a:endParaRPr kumimoji="0" lang="pt-PT" sz="1800" b="1"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endParaRPr>
          </a:p>
        </p:txBody>
      </p:sp>
      <p:sp>
        <p:nvSpPr>
          <p:cNvPr id="3" name="Oval 2">
            <a:extLst>
              <a:ext uri="{FF2B5EF4-FFF2-40B4-BE49-F238E27FC236}">
                <a16:creationId xmlns:a16="http://schemas.microsoft.com/office/drawing/2014/main" id="{004A8649-F3C3-9B96-0D90-A78ECE05DC73}"/>
              </a:ext>
            </a:extLst>
          </p:cNvPr>
          <p:cNvSpPr>
            <a:spLocks noChangeAspect="1"/>
          </p:cNvSpPr>
          <p:nvPr/>
        </p:nvSpPr>
        <p:spPr>
          <a:xfrm>
            <a:off x="290747" y="1498752"/>
            <a:ext cx="1518545" cy="1518545"/>
          </a:xfrm>
          <a:prstGeom prst="ellipse">
            <a:avLst/>
          </a:prstGeom>
          <a:solidFill>
            <a:srgbClr val="FFD300"/>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80EE771F-BF23-285A-275B-6398D3F786B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66286" y="1674291"/>
            <a:ext cx="1167467" cy="1167467"/>
          </a:xfrm>
          <a:prstGeom prst="rect">
            <a:avLst/>
          </a:prstGeom>
        </p:spPr>
      </p:pic>
      <p:cxnSp>
        <p:nvCxnSpPr>
          <p:cNvPr id="11" name="Straight Connector 29">
            <a:extLst>
              <a:ext uri="{FF2B5EF4-FFF2-40B4-BE49-F238E27FC236}">
                <a16:creationId xmlns:a16="http://schemas.microsoft.com/office/drawing/2014/main" id="{C39BBA03-5605-EE0D-3103-BFE73A21B003}"/>
              </a:ext>
            </a:extLst>
          </p:cNvPr>
          <p:cNvCxnSpPr>
            <a:cxnSpLocks/>
          </p:cNvCxnSpPr>
          <p:nvPr/>
        </p:nvCxnSpPr>
        <p:spPr>
          <a:xfrm>
            <a:off x="993813" y="5365883"/>
            <a:ext cx="330508" cy="469"/>
          </a:xfrm>
          <a:prstGeom prst="line">
            <a:avLst/>
          </a:prstGeom>
          <a:solidFill>
            <a:srgbClr val="056847"/>
          </a:solidFill>
          <a:ln w="31750" cap="flat" cmpd="sng" algn="ctr">
            <a:solidFill>
              <a:srgbClr val="FFD300"/>
            </a:solidFill>
            <a:prstDash val="solid"/>
            <a:miter lim="800000"/>
            <a:tailEnd type="oval"/>
          </a:ln>
          <a:effectLst/>
        </p:spPr>
      </p:cxnSp>
      <p:cxnSp>
        <p:nvCxnSpPr>
          <p:cNvPr id="13" name="Straight Connector 12">
            <a:extLst>
              <a:ext uri="{FF2B5EF4-FFF2-40B4-BE49-F238E27FC236}">
                <a16:creationId xmlns:a16="http://schemas.microsoft.com/office/drawing/2014/main" id="{30AB50EB-E63D-9D1F-F3E0-5F3D6A033686}"/>
              </a:ext>
            </a:extLst>
          </p:cNvPr>
          <p:cNvCxnSpPr>
            <a:cxnSpLocks/>
          </p:cNvCxnSpPr>
          <p:nvPr/>
        </p:nvCxnSpPr>
        <p:spPr>
          <a:xfrm>
            <a:off x="1015713" y="3508547"/>
            <a:ext cx="330508" cy="469"/>
          </a:xfrm>
          <a:prstGeom prst="line">
            <a:avLst/>
          </a:prstGeom>
          <a:solidFill>
            <a:srgbClr val="056847"/>
          </a:solidFill>
          <a:ln w="31750" cap="flat" cmpd="sng" algn="ctr">
            <a:solidFill>
              <a:srgbClr val="FFD300"/>
            </a:solidFill>
            <a:prstDash val="solid"/>
            <a:miter lim="800000"/>
            <a:tailEnd type="oval"/>
          </a:ln>
          <a:effectLst/>
        </p:spPr>
      </p:cxnSp>
      <p:sp>
        <p:nvSpPr>
          <p:cNvPr id="14" name="Arrow: Bent 13">
            <a:extLst>
              <a:ext uri="{FF2B5EF4-FFF2-40B4-BE49-F238E27FC236}">
                <a16:creationId xmlns:a16="http://schemas.microsoft.com/office/drawing/2014/main" id="{6BD8F4A2-B58F-EE6B-2307-46D82AA956E5}"/>
              </a:ext>
            </a:extLst>
          </p:cNvPr>
          <p:cNvSpPr/>
          <p:nvPr/>
        </p:nvSpPr>
        <p:spPr>
          <a:xfrm rot="10800000" flipH="1">
            <a:off x="995834" y="2997668"/>
            <a:ext cx="330507" cy="2952000"/>
          </a:xfrm>
          <a:prstGeom prst="bentArrow">
            <a:avLst>
              <a:gd name="adj1" fmla="val 11686"/>
              <a:gd name="adj2" fmla="val 25000"/>
              <a:gd name="adj3" fmla="val 0"/>
              <a:gd name="adj4" fmla="val 36204"/>
            </a:avLst>
          </a:prstGeom>
          <a:solidFill>
            <a:srgbClr val="FFD300"/>
          </a:solidFill>
          <a:ln w="19050" cap="flat" cmpd="sng" algn="ctr">
            <a:solidFill>
              <a:srgbClr val="FFD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FBDE1354-D92F-AA30-43C1-F50CFF027E71}"/>
              </a:ext>
            </a:extLst>
          </p:cNvPr>
          <p:cNvSpPr>
            <a:spLocks noChangeAspect="1"/>
          </p:cNvSpPr>
          <p:nvPr/>
        </p:nvSpPr>
        <p:spPr>
          <a:xfrm>
            <a:off x="1261854" y="5768947"/>
            <a:ext cx="188685" cy="188685"/>
          </a:xfrm>
          <a:prstGeom prst="ellipse">
            <a:avLst/>
          </a:prstGeom>
          <a:solidFill>
            <a:srgbClr val="FFD300"/>
          </a:solidFill>
          <a:ln w="19050" cap="flat" cmpd="sng" algn="ctr">
            <a:solidFill>
              <a:srgbClr val="FFD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2BED35C9-93AC-E792-2354-EC25025C23ED}"/>
              </a:ext>
            </a:extLst>
          </p:cNvPr>
          <p:cNvSpPr txBox="1"/>
          <p:nvPr/>
        </p:nvSpPr>
        <p:spPr>
          <a:xfrm>
            <a:off x="1470316" y="3276485"/>
            <a:ext cx="9827433" cy="40972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rial" panose="020B0604020202020204"/>
                <a:ea typeface="+mn-ea"/>
                <a:cs typeface="Portuguesa Sans" pitchFamily="2" charset="0"/>
              </a:rPr>
              <a:t>Aulas de Literacia Financeira com foco na poupança em todas as escolas do País…</a:t>
            </a:r>
          </a:p>
        </p:txBody>
      </p:sp>
      <p:sp>
        <p:nvSpPr>
          <p:cNvPr id="17" name="TextBox 16">
            <a:extLst>
              <a:ext uri="{FF2B5EF4-FFF2-40B4-BE49-F238E27FC236}">
                <a16:creationId xmlns:a16="http://schemas.microsoft.com/office/drawing/2014/main" id="{B532AF2C-BB03-F972-F8C8-5BBC637B8EEA}"/>
              </a:ext>
            </a:extLst>
          </p:cNvPr>
          <p:cNvSpPr txBox="1"/>
          <p:nvPr/>
        </p:nvSpPr>
        <p:spPr>
          <a:xfrm>
            <a:off x="1470316" y="5138642"/>
            <a:ext cx="9827433" cy="409728"/>
          </a:xfrm>
          <a:prstGeom prst="rect">
            <a:avLst/>
          </a:prstGeom>
          <a:noFill/>
        </p:spPr>
        <p:txBody>
          <a:bodyPr wrap="square">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rial" panose="020B0604020202020204"/>
                <a:ea typeface="+mn-ea"/>
                <a:cs typeface="Portuguesa Sans" pitchFamily="2" charset="0"/>
              </a:rPr>
              <a:t>Envolver os Estudantes das Instituições do Ensino Superior </a:t>
            </a:r>
          </a:p>
        </p:txBody>
      </p:sp>
      <p:sp>
        <p:nvSpPr>
          <p:cNvPr id="18" name="TextBox 17">
            <a:extLst>
              <a:ext uri="{FF2B5EF4-FFF2-40B4-BE49-F238E27FC236}">
                <a16:creationId xmlns:a16="http://schemas.microsoft.com/office/drawing/2014/main" id="{425D12CA-88C5-BE9B-848D-C91FA882C264}"/>
              </a:ext>
            </a:extLst>
          </p:cNvPr>
          <p:cNvSpPr txBox="1"/>
          <p:nvPr/>
        </p:nvSpPr>
        <p:spPr>
          <a:xfrm>
            <a:off x="1459683" y="5629014"/>
            <a:ext cx="9827433" cy="744948"/>
          </a:xfrm>
          <a:prstGeom prst="rect">
            <a:avLst/>
          </a:prstGeom>
          <a:noFill/>
        </p:spPr>
        <p:txBody>
          <a:bodyPr wrap="square">
            <a:spAutoFit/>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rial" panose="020B0604020202020204"/>
                <a:ea typeface="+mn-ea"/>
                <a:cs typeface="Portuguesa Sans" pitchFamily="2" charset="0"/>
              </a:rPr>
              <a:t>Conferências e outros eventos envolvendo professores das Instituições do Ensino Superior e outras entidades, incluindo as Autoridades de Supervisão</a:t>
            </a:r>
          </a:p>
        </p:txBody>
      </p:sp>
      <p:sp>
        <p:nvSpPr>
          <p:cNvPr id="20" name="Rectangle 7">
            <a:extLst>
              <a:ext uri="{FF2B5EF4-FFF2-40B4-BE49-F238E27FC236}">
                <a16:creationId xmlns:a16="http://schemas.microsoft.com/office/drawing/2014/main" id="{E81247F3-1B29-BEF5-05F4-38FC940FDBE4}"/>
              </a:ext>
            </a:extLst>
          </p:cNvPr>
          <p:cNvSpPr/>
          <p:nvPr/>
        </p:nvSpPr>
        <p:spPr>
          <a:xfrm>
            <a:off x="3538890" y="4040013"/>
            <a:ext cx="6146850" cy="744257"/>
          </a:xfrm>
          <a:prstGeom prst="rect">
            <a:avLst/>
          </a:prstGeom>
          <a:solidFill>
            <a:srgbClr val="FFD300"/>
          </a:solidFill>
          <a:ln w="1905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rPr>
              <a:t>… </a:t>
            </a:r>
            <a:r>
              <a:rPr kumimoji="0" lang="pt-PT" sz="1400" b="0" i="0" u="none" strike="noStrike" kern="0" cap="none" spc="0" normalizeH="0" baseline="0" noProof="0" dirty="0">
                <a:ln>
                  <a:noFill/>
                </a:ln>
                <a:solidFill>
                  <a:sysClr val="windowText" lastClr="000000"/>
                </a:solidFill>
                <a:effectLst/>
                <a:uLnTx/>
                <a:uFillTx/>
                <a:latin typeface="Arial" panose="020B0604020202020204"/>
                <a:ea typeface="+mn-ea"/>
                <a:cs typeface="+mn-cs"/>
              </a:rPr>
              <a:t>dinamizada por estudantes das Instituições do Ensino Superior  em formato sala de aula em colaboração com o Coordenador/Professor de Cidadania e Desenvolvimento</a:t>
            </a:r>
            <a:endParaRPr kumimoji="0" lang="en-GB" sz="1400" b="0" i="0" u="none" strike="noStrike" kern="0" cap="none" spc="0" normalizeH="0" baseline="0" noProof="0" dirty="0">
              <a:ln>
                <a:noFill/>
              </a:ln>
              <a:solidFill>
                <a:sysClr val="windowText" lastClr="000000"/>
              </a:solidFill>
              <a:effectLst/>
              <a:uLnTx/>
              <a:uFillTx/>
              <a:latin typeface="Arial" panose="020B0604020202020204"/>
              <a:ea typeface="+mn-ea"/>
              <a:cs typeface="Portuguesa Sans" pitchFamily="2" charset="0"/>
            </a:endParaRPr>
          </a:p>
        </p:txBody>
      </p:sp>
      <p:pic>
        <p:nvPicPr>
          <p:cNvPr id="21" name="Graphic 10" descr="User with solid fill">
            <a:extLst>
              <a:ext uri="{FF2B5EF4-FFF2-40B4-BE49-F238E27FC236}">
                <a16:creationId xmlns:a16="http://schemas.microsoft.com/office/drawing/2014/main" id="{401ABACB-C758-581C-D0BA-FD3043CF0F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8885" y="4349968"/>
            <a:ext cx="381238" cy="376743"/>
          </a:xfrm>
          <a:prstGeom prst="rect">
            <a:avLst/>
          </a:prstGeom>
        </p:spPr>
      </p:pic>
      <p:pic>
        <p:nvPicPr>
          <p:cNvPr id="22" name="Graphic 12" descr="User with solid fill">
            <a:extLst>
              <a:ext uri="{FF2B5EF4-FFF2-40B4-BE49-F238E27FC236}">
                <a16:creationId xmlns:a16="http://schemas.microsoft.com/office/drawing/2014/main" id="{84E46C7B-03A2-1BC3-BA72-8B2A082345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3599" y="4349968"/>
            <a:ext cx="381238" cy="376743"/>
          </a:xfrm>
          <a:prstGeom prst="rect">
            <a:avLst/>
          </a:prstGeom>
        </p:spPr>
      </p:pic>
      <p:pic>
        <p:nvPicPr>
          <p:cNvPr id="23" name="Graphic 13" descr="User with solid fill">
            <a:extLst>
              <a:ext uri="{FF2B5EF4-FFF2-40B4-BE49-F238E27FC236}">
                <a16:creationId xmlns:a16="http://schemas.microsoft.com/office/drawing/2014/main" id="{54C1D4D5-9A6E-53B2-B917-686F03CE1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4172" y="4349968"/>
            <a:ext cx="381238" cy="376743"/>
          </a:xfrm>
          <a:prstGeom prst="rect">
            <a:avLst/>
          </a:prstGeom>
        </p:spPr>
      </p:pic>
      <p:pic>
        <p:nvPicPr>
          <p:cNvPr id="24" name="Graphic 23" descr="User with solid fill">
            <a:extLst>
              <a:ext uri="{FF2B5EF4-FFF2-40B4-BE49-F238E27FC236}">
                <a16:creationId xmlns:a16="http://schemas.microsoft.com/office/drawing/2014/main" id="{DF115A45-D4F3-0B67-8B33-B02D9ACB9A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01528" y="4065813"/>
            <a:ext cx="381238" cy="376743"/>
          </a:xfrm>
          <a:prstGeom prst="rect">
            <a:avLst/>
          </a:prstGeom>
        </p:spPr>
      </p:pic>
      <p:pic>
        <p:nvPicPr>
          <p:cNvPr id="25" name="Graphic 24" descr="User with solid fill">
            <a:extLst>
              <a:ext uri="{FF2B5EF4-FFF2-40B4-BE49-F238E27FC236}">
                <a16:creationId xmlns:a16="http://schemas.microsoft.com/office/drawing/2014/main" id="{4E331A28-3301-1830-DAE6-AFD296902E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6242" y="4065813"/>
            <a:ext cx="381238" cy="376743"/>
          </a:xfrm>
          <a:prstGeom prst="rect">
            <a:avLst/>
          </a:prstGeom>
        </p:spPr>
      </p:pic>
      <p:sp>
        <p:nvSpPr>
          <p:cNvPr id="26" name="Oval 25">
            <a:extLst>
              <a:ext uri="{FF2B5EF4-FFF2-40B4-BE49-F238E27FC236}">
                <a16:creationId xmlns:a16="http://schemas.microsoft.com/office/drawing/2014/main" id="{36B1959F-32A0-8CF8-635D-AF96758D2413}"/>
              </a:ext>
            </a:extLst>
          </p:cNvPr>
          <p:cNvSpPr>
            <a:spLocks noChangeAspect="1"/>
          </p:cNvSpPr>
          <p:nvPr/>
        </p:nvSpPr>
        <p:spPr>
          <a:xfrm>
            <a:off x="1277094" y="5290411"/>
            <a:ext cx="188685" cy="188685"/>
          </a:xfrm>
          <a:prstGeom prst="ellipse">
            <a:avLst/>
          </a:prstGeom>
          <a:solidFill>
            <a:srgbClr val="FFD300"/>
          </a:solidFill>
          <a:ln w="19050" cap="flat" cmpd="sng" algn="ctr">
            <a:solidFill>
              <a:srgbClr val="FFD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088E7C72-91D0-8D49-2386-B7B8DDA8C022}"/>
              </a:ext>
            </a:extLst>
          </p:cNvPr>
          <p:cNvSpPr>
            <a:spLocks noChangeAspect="1"/>
          </p:cNvSpPr>
          <p:nvPr/>
        </p:nvSpPr>
        <p:spPr>
          <a:xfrm>
            <a:off x="1267589" y="3417184"/>
            <a:ext cx="188685" cy="188685"/>
          </a:xfrm>
          <a:prstGeom prst="ellipse">
            <a:avLst/>
          </a:prstGeom>
          <a:solidFill>
            <a:srgbClr val="FFD300"/>
          </a:solidFill>
          <a:ln w="19050" cap="flat" cmpd="sng" algn="ctr">
            <a:solidFill>
              <a:srgbClr val="FFD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PT" sz="1200" b="1" i="0" u="none" strike="noStrike" kern="0" cap="none" spc="0" normalizeH="0" baseline="0" noProof="0">
              <a:ln>
                <a:noFill/>
              </a:ln>
              <a:solidFill>
                <a:srgbClr val="3A3A3A"/>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6567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43CDB94E-2CBF-3FB2-317C-49644E803F38}"/>
              </a:ext>
            </a:extLst>
          </p:cNvPr>
          <p:cNvGrpSpPr/>
          <p:nvPr/>
        </p:nvGrpSpPr>
        <p:grpSpPr>
          <a:xfrm>
            <a:off x="720000" y="1606313"/>
            <a:ext cx="10800000" cy="618728"/>
            <a:chOff x="762700" y="2346782"/>
            <a:chExt cx="5166000" cy="309364"/>
          </a:xfrm>
          <a:solidFill>
            <a:schemeClr val="bg2"/>
          </a:solidFill>
        </p:grpSpPr>
        <p:sp>
          <p:nvSpPr>
            <p:cNvPr id="3" name="Title 2">
              <a:extLst>
                <a:ext uri="{FF2B5EF4-FFF2-40B4-BE49-F238E27FC236}">
                  <a16:creationId xmlns:a16="http://schemas.microsoft.com/office/drawing/2014/main" id="{6028504D-A488-B2B3-6F10-819168B987A2}"/>
                </a:ext>
              </a:extLst>
            </p:cNvPr>
            <p:cNvSpPr txBox="1">
              <a:spLocks/>
            </p:cNvSpPr>
            <p:nvPr/>
          </p:nvSpPr>
          <p:spPr>
            <a:xfrm>
              <a:off x="762700" y="2346782"/>
              <a:ext cx="5166000" cy="309364"/>
            </a:xfrm>
            <a:prstGeom prst="rect">
              <a:avLst/>
            </a:prstGeom>
            <a:grp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A poupança é importante para: </a:t>
              </a:r>
            </a:p>
          </p:txBody>
        </p:sp>
        <p:cxnSp>
          <p:nvCxnSpPr>
            <p:cNvPr id="4" name="Straight Connector 8">
              <a:extLst>
                <a:ext uri="{FF2B5EF4-FFF2-40B4-BE49-F238E27FC236}">
                  <a16:creationId xmlns:a16="http://schemas.microsoft.com/office/drawing/2014/main" id="{3F473366-46F8-ECD1-7F91-1C3D30470F25}"/>
                </a:ext>
              </a:extLst>
            </p:cNvPr>
            <p:cNvCxnSpPr>
              <a:cxnSpLocks/>
            </p:cNvCxnSpPr>
            <p:nvPr/>
          </p:nvCxnSpPr>
          <p:spPr>
            <a:xfrm>
              <a:off x="5928700" y="2346782"/>
              <a:ext cx="0" cy="299204"/>
            </a:xfrm>
            <a:prstGeom prst="line">
              <a:avLst/>
            </a:prstGeom>
            <a:grpFill/>
            <a:ln w="50800">
              <a:solidFill>
                <a:srgbClr val="2A77C4"/>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96539094-158C-AC14-DCB4-1093AABFF5B4}"/>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Enfrentar situações imprevistas que levem a um aumento de rendimentos</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F16DD8D6-535A-DE2D-760E-01DAE5AE8B4A}"/>
              </a:ext>
            </a:extLst>
          </p:cNvPr>
          <p:cNvSpPr txBox="1">
            <a:spLocks/>
          </p:cNvSpPr>
          <p:nvPr/>
        </p:nvSpPr>
        <p:spPr>
          <a:xfrm>
            <a:off x="720000" y="393101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Fazer face a despesas mensais regulares</a:t>
            </a:r>
          </a:p>
        </p:txBody>
      </p:sp>
      <p:sp>
        <p:nvSpPr>
          <p:cNvPr id="7" name="Title 4">
            <a:extLst>
              <a:ext uri="{FF2B5EF4-FFF2-40B4-BE49-F238E27FC236}">
                <a16:creationId xmlns:a16="http://schemas.microsoft.com/office/drawing/2014/main" id="{37C76DB9-04AC-1C74-311F-BB5908BFCEB2}"/>
              </a:ext>
            </a:extLst>
          </p:cNvPr>
          <p:cNvSpPr txBox="1">
            <a:spLocks/>
          </p:cNvSpPr>
          <p:nvPr/>
        </p:nvSpPr>
        <p:spPr>
          <a:xfrm>
            <a:off x="720000" y="32158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B</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Enfrentar situações imprevistas que levem a um aumento de despesas</a:t>
            </a:r>
          </a:p>
        </p:txBody>
      </p:sp>
      <p:sp>
        <p:nvSpPr>
          <p:cNvPr id="8" name="Title 4">
            <a:extLst>
              <a:ext uri="{FF2B5EF4-FFF2-40B4-BE49-F238E27FC236}">
                <a16:creationId xmlns:a16="http://schemas.microsoft.com/office/drawing/2014/main" id="{B5191AA0-69FF-2931-ECCC-6C5D564A5CCC}"/>
              </a:ext>
            </a:extLst>
          </p:cNvPr>
          <p:cNvSpPr txBox="1">
            <a:spLocks/>
          </p:cNvSpPr>
          <p:nvPr/>
        </p:nvSpPr>
        <p:spPr>
          <a:xfrm>
            <a:off x="720000" y="4646176"/>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Não termos que nos preocupar com o planeamento do orçamento familiar</a:t>
            </a:r>
          </a:p>
        </p:txBody>
      </p:sp>
    </p:spTree>
    <p:extLst>
      <p:ext uri="{BB962C8B-B14F-4D97-AF65-F5344CB8AC3E}">
        <p14:creationId xmlns:p14="http://schemas.microsoft.com/office/powerpoint/2010/main" val="3932494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BD116-BD2D-A460-401B-4E75FDD3DC53}"/>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A4CB0410-BC86-54A9-525D-0C074008C97C}"/>
              </a:ext>
            </a:extLst>
          </p:cNvPr>
          <p:cNvGrpSpPr/>
          <p:nvPr/>
        </p:nvGrpSpPr>
        <p:grpSpPr>
          <a:xfrm>
            <a:off x="720000" y="1606313"/>
            <a:ext cx="10800000" cy="618728"/>
            <a:chOff x="762700" y="2346782"/>
            <a:chExt cx="5166000" cy="309364"/>
          </a:xfrm>
          <a:solidFill>
            <a:schemeClr val="bg2"/>
          </a:solidFill>
        </p:grpSpPr>
        <p:sp>
          <p:nvSpPr>
            <p:cNvPr id="3" name="Title 2">
              <a:extLst>
                <a:ext uri="{FF2B5EF4-FFF2-40B4-BE49-F238E27FC236}">
                  <a16:creationId xmlns:a16="http://schemas.microsoft.com/office/drawing/2014/main" id="{B4518E1B-78F3-309C-451E-74938DC6E84F}"/>
                </a:ext>
              </a:extLst>
            </p:cNvPr>
            <p:cNvSpPr txBox="1">
              <a:spLocks/>
            </p:cNvSpPr>
            <p:nvPr/>
          </p:nvSpPr>
          <p:spPr>
            <a:xfrm>
              <a:off x="762700" y="2346782"/>
              <a:ext cx="5166000" cy="309364"/>
            </a:xfrm>
            <a:prstGeom prst="rect">
              <a:avLst/>
            </a:prstGeom>
            <a:grp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A poupança é importante para: </a:t>
              </a:r>
            </a:p>
          </p:txBody>
        </p:sp>
        <p:cxnSp>
          <p:nvCxnSpPr>
            <p:cNvPr id="4" name="Straight Connector 8">
              <a:extLst>
                <a:ext uri="{FF2B5EF4-FFF2-40B4-BE49-F238E27FC236}">
                  <a16:creationId xmlns:a16="http://schemas.microsoft.com/office/drawing/2014/main" id="{A354531F-B8EE-E288-50B9-2DA99A1AF1AA}"/>
                </a:ext>
              </a:extLst>
            </p:cNvPr>
            <p:cNvCxnSpPr>
              <a:cxnSpLocks/>
            </p:cNvCxnSpPr>
            <p:nvPr/>
          </p:nvCxnSpPr>
          <p:spPr>
            <a:xfrm>
              <a:off x="5928700" y="2346782"/>
              <a:ext cx="0" cy="299204"/>
            </a:xfrm>
            <a:prstGeom prst="line">
              <a:avLst/>
            </a:prstGeom>
            <a:grpFill/>
            <a:ln w="50800">
              <a:solidFill>
                <a:srgbClr val="2A77C4"/>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7F5F831B-0914-845F-112B-91F779E1BEBC}"/>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Enfrentar situações imprevistas que levem a um aumento de rendimentos</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802F0B06-714F-B54A-453D-35CE6C8B2246}"/>
              </a:ext>
            </a:extLst>
          </p:cNvPr>
          <p:cNvSpPr txBox="1">
            <a:spLocks/>
          </p:cNvSpPr>
          <p:nvPr/>
        </p:nvSpPr>
        <p:spPr>
          <a:xfrm>
            <a:off x="720000" y="393101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Fazer face a despesas mensais regulares</a:t>
            </a:r>
          </a:p>
        </p:txBody>
      </p:sp>
      <p:sp>
        <p:nvSpPr>
          <p:cNvPr id="7" name="Title 4">
            <a:extLst>
              <a:ext uri="{FF2B5EF4-FFF2-40B4-BE49-F238E27FC236}">
                <a16:creationId xmlns:a16="http://schemas.microsoft.com/office/drawing/2014/main" id="{7D190B8F-8223-80AE-910F-96A43B705F18}"/>
              </a:ext>
            </a:extLst>
          </p:cNvPr>
          <p:cNvSpPr txBox="1">
            <a:spLocks/>
          </p:cNvSpPr>
          <p:nvPr/>
        </p:nvSpPr>
        <p:spPr>
          <a:xfrm>
            <a:off x="720000" y="32158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b="1" cap="none" spc="200" dirty="0">
                <a:solidFill>
                  <a:srgbClr val="215F9A"/>
                </a:solidFill>
                <a:latin typeface="+mn-lt"/>
                <a:ea typeface="Open Sans Extrabold" panose="020B0906030804020204" pitchFamily="34" charset="0"/>
                <a:cs typeface="Open Sans Extrabold" panose="020B0906030804020204" pitchFamily="34" charset="0"/>
              </a:rPr>
              <a:t>B	</a:t>
            </a:r>
            <a:r>
              <a:rPr lang="pt-PT" sz="1800" b="1" cap="none" spc="100" dirty="0">
                <a:solidFill>
                  <a:srgbClr val="215F9A"/>
                </a:solidFill>
                <a:latin typeface="+mn-lt"/>
              </a:rPr>
              <a:t>Enfrentar situações imprevistas que levem a um aumento de despesas</a:t>
            </a:r>
          </a:p>
        </p:txBody>
      </p:sp>
      <p:sp>
        <p:nvSpPr>
          <p:cNvPr id="8" name="Title 4">
            <a:extLst>
              <a:ext uri="{FF2B5EF4-FFF2-40B4-BE49-F238E27FC236}">
                <a16:creationId xmlns:a16="http://schemas.microsoft.com/office/drawing/2014/main" id="{77D8C376-80F7-0563-576A-71594423E614}"/>
              </a:ext>
            </a:extLst>
          </p:cNvPr>
          <p:cNvSpPr txBox="1">
            <a:spLocks/>
          </p:cNvSpPr>
          <p:nvPr/>
        </p:nvSpPr>
        <p:spPr>
          <a:xfrm>
            <a:off x="720000" y="4646176"/>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Não termos que nos preocupar com o planeamento do orçamento familiar</a:t>
            </a:r>
          </a:p>
        </p:txBody>
      </p:sp>
    </p:spTree>
    <p:extLst>
      <p:ext uri="{BB962C8B-B14F-4D97-AF65-F5344CB8AC3E}">
        <p14:creationId xmlns:p14="http://schemas.microsoft.com/office/powerpoint/2010/main" val="3682805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39B5FE74-F546-9909-3793-531D52D00814}"/>
              </a:ext>
            </a:extLst>
          </p:cNvPr>
          <p:cNvGrpSpPr/>
          <p:nvPr/>
        </p:nvGrpSpPr>
        <p:grpSpPr>
          <a:xfrm>
            <a:off x="720000" y="1606313"/>
            <a:ext cx="10800000" cy="732848"/>
            <a:chOff x="762700" y="2346782"/>
            <a:chExt cx="5166000" cy="366424"/>
          </a:xfrm>
        </p:grpSpPr>
        <p:sp>
          <p:nvSpPr>
            <p:cNvPr id="3" name="Title 2">
              <a:extLst>
                <a:ext uri="{FF2B5EF4-FFF2-40B4-BE49-F238E27FC236}">
                  <a16:creationId xmlns:a16="http://schemas.microsoft.com/office/drawing/2014/main" id="{B8836172-7A5D-8738-9783-C414900A9BAC}"/>
                </a:ext>
              </a:extLst>
            </p:cNvPr>
            <p:cNvSpPr txBox="1">
              <a:spLocks/>
            </p:cNvSpPr>
            <p:nvPr/>
          </p:nvSpPr>
          <p:spPr>
            <a:xfrm>
              <a:off x="762700" y="2346782"/>
              <a:ext cx="5166000" cy="366424"/>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Se a inflação for de 4% ao longo deste ano e não aplicares a tua poupança, no final do ano:</a:t>
              </a:r>
            </a:p>
          </p:txBody>
        </p:sp>
        <p:cxnSp>
          <p:nvCxnSpPr>
            <p:cNvPr id="4" name="Straight Connector 8">
              <a:extLst>
                <a:ext uri="{FF2B5EF4-FFF2-40B4-BE49-F238E27FC236}">
                  <a16:creationId xmlns:a16="http://schemas.microsoft.com/office/drawing/2014/main" id="{E9AA8DC1-8A20-3CA6-7B67-4CB0E3D69605}"/>
                </a:ext>
              </a:extLst>
            </p:cNvPr>
            <p:cNvCxnSpPr>
              <a:cxnSpLocks/>
            </p:cNvCxnSpPr>
            <p:nvPr/>
          </p:nvCxnSpPr>
          <p:spPr>
            <a:xfrm>
              <a:off x="5928700" y="2346782"/>
              <a:ext cx="0" cy="366424"/>
            </a:xfrm>
            <a:prstGeom prst="line">
              <a:avLst/>
            </a:prstGeom>
            <a:ln w="50800">
              <a:solidFill>
                <a:srgbClr val="215F9A"/>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99E3FB70-1F33-7BF9-DA71-2DC44D6EB6EE}"/>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mais bens e serviços</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7F98EA0A-9DF2-5231-F317-51BB8A5EBAAA}"/>
              </a:ext>
            </a:extLst>
          </p:cNvPr>
          <p:cNvSpPr txBox="1">
            <a:spLocks/>
          </p:cNvSpPr>
          <p:nvPr/>
        </p:nvSpPr>
        <p:spPr>
          <a:xfrm>
            <a:off x="720000" y="393101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menos bens e serviços</a:t>
            </a:r>
          </a:p>
        </p:txBody>
      </p:sp>
      <p:sp>
        <p:nvSpPr>
          <p:cNvPr id="7" name="Title 4">
            <a:extLst>
              <a:ext uri="{FF2B5EF4-FFF2-40B4-BE49-F238E27FC236}">
                <a16:creationId xmlns:a16="http://schemas.microsoft.com/office/drawing/2014/main" id="{9D85E706-85FE-6EB9-C566-D5FDE42127F4}"/>
              </a:ext>
            </a:extLst>
          </p:cNvPr>
          <p:cNvSpPr txBox="1">
            <a:spLocks/>
          </p:cNvSpPr>
          <p:nvPr/>
        </p:nvSpPr>
        <p:spPr>
          <a:xfrm>
            <a:off x="720000" y="32158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B</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os mesmos bens e serviços</a:t>
            </a:r>
          </a:p>
        </p:txBody>
      </p:sp>
      <p:sp>
        <p:nvSpPr>
          <p:cNvPr id="8" name="Title 4">
            <a:extLst>
              <a:ext uri="{FF2B5EF4-FFF2-40B4-BE49-F238E27FC236}">
                <a16:creationId xmlns:a16="http://schemas.microsoft.com/office/drawing/2014/main" id="{861902DE-6529-0B6F-F215-97498940E1B4}"/>
              </a:ext>
            </a:extLst>
          </p:cNvPr>
          <p:cNvSpPr txBox="1">
            <a:spLocks/>
          </p:cNvSpPr>
          <p:nvPr/>
        </p:nvSpPr>
        <p:spPr>
          <a:xfrm>
            <a:off x="720000" y="4646176"/>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É impossível saber neste momento</a:t>
            </a:r>
          </a:p>
        </p:txBody>
      </p:sp>
    </p:spTree>
    <p:extLst>
      <p:ext uri="{BB962C8B-B14F-4D97-AF65-F5344CB8AC3E}">
        <p14:creationId xmlns:p14="http://schemas.microsoft.com/office/powerpoint/2010/main" val="3188304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BC823-8E49-20BB-1CEE-1F91232164D7}"/>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32C13FD6-80FC-5F08-6C04-C264660D2FC1}"/>
              </a:ext>
            </a:extLst>
          </p:cNvPr>
          <p:cNvGrpSpPr/>
          <p:nvPr/>
        </p:nvGrpSpPr>
        <p:grpSpPr>
          <a:xfrm>
            <a:off x="720000" y="1606313"/>
            <a:ext cx="10800000" cy="618728"/>
            <a:chOff x="762700" y="2346782"/>
            <a:chExt cx="5166000" cy="309364"/>
          </a:xfrm>
        </p:grpSpPr>
        <p:sp>
          <p:nvSpPr>
            <p:cNvPr id="3" name="Title 2">
              <a:extLst>
                <a:ext uri="{FF2B5EF4-FFF2-40B4-BE49-F238E27FC236}">
                  <a16:creationId xmlns:a16="http://schemas.microsoft.com/office/drawing/2014/main" id="{2B94AA1D-CCA5-BD19-1ACD-C6AF94708821}"/>
                </a:ext>
              </a:extLst>
            </p:cNvPr>
            <p:cNvSpPr txBox="1">
              <a:spLocks/>
            </p:cNvSpPr>
            <p:nvPr/>
          </p:nvSpPr>
          <p:spPr>
            <a:xfrm>
              <a:off x="762700" y="2346782"/>
              <a:ext cx="5166000" cy="309364"/>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rPr>
                <a:t>Se a inflação for de 4% ao longo deste ano e não aplicares a tua poupança, no final do ano:</a:t>
              </a:r>
            </a:p>
          </p:txBody>
        </p:sp>
        <p:cxnSp>
          <p:nvCxnSpPr>
            <p:cNvPr id="4" name="Straight Connector 8">
              <a:extLst>
                <a:ext uri="{FF2B5EF4-FFF2-40B4-BE49-F238E27FC236}">
                  <a16:creationId xmlns:a16="http://schemas.microsoft.com/office/drawing/2014/main" id="{0479486F-D670-4575-4570-BCC85904D18C}"/>
                </a:ext>
              </a:extLst>
            </p:cNvPr>
            <p:cNvCxnSpPr>
              <a:cxnSpLocks/>
            </p:cNvCxnSpPr>
            <p:nvPr/>
          </p:nvCxnSpPr>
          <p:spPr>
            <a:xfrm>
              <a:off x="5928700" y="2346782"/>
              <a:ext cx="0" cy="299204"/>
            </a:xfrm>
            <a:prstGeom prst="line">
              <a:avLst/>
            </a:prstGeom>
            <a:ln w="50800">
              <a:solidFill>
                <a:srgbClr val="215F9A"/>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B6C569B3-81C0-B2A5-8CFD-F842057ECE62}"/>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mais bens e serviços</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E31D3D8D-23E4-1770-FCBC-7D7ABDE68603}"/>
              </a:ext>
            </a:extLst>
          </p:cNvPr>
          <p:cNvSpPr txBox="1">
            <a:spLocks/>
          </p:cNvSpPr>
          <p:nvPr/>
        </p:nvSpPr>
        <p:spPr>
          <a:xfrm>
            <a:off x="720000" y="393101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b="1" cap="none" spc="200" dirty="0">
                <a:solidFill>
                  <a:srgbClr val="215F9A"/>
                </a:solidFill>
                <a:latin typeface="+mn-lt"/>
                <a:ea typeface="Open Sans Extrabold" panose="020B0906030804020204" pitchFamily="34" charset="0"/>
                <a:cs typeface="Open Sans Extrabold" panose="020B0906030804020204" pitchFamily="34" charset="0"/>
              </a:rPr>
              <a:t>C	</a:t>
            </a:r>
            <a:r>
              <a:rPr lang="pt-PT" sz="1800" b="1" cap="none" spc="100" dirty="0">
                <a:solidFill>
                  <a:srgbClr val="215F9A"/>
                </a:solidFill>
                <a:latin typeface="+mn-lt"/>
              </a:rPr>
              <a:t>Com a tua poupança, conseguirás comprar menos bens e serviços</a:t>
            </a:r>
          </a:p>
        </p:txBody>
      </p:sp>
      <p:sp>
        <p:nvSpPr>
          <p:cNvPr id="7" name="Title 4">
            <a:extLst>
              <a:ext uri="{FF2B5EF4-FFF2-40B4-BE49-F238E27FC236}">
                <a16:creationId xmlns:a16="http://schemas.microsoft.com/office/drawing/2014/main" id="{843DD6E9-4DBD-CDC7-70C1-CAB95DE36DD0}"/>
              </a:ext>
            </a:extLst>
          </p:cNvPr>
          <p:cNvSpPr txBox="1">
            <a:spLocks/>
          </p:cNvSpPr>
          <p:nvPr/>
        </p:nvSpPr>
        <p:spPr>
          <a:xfrm>
            <a:off x="720000" y="32158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B</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Com a tua poupança, conseguirás comprar os mesmos bens e serviços</a:t>
            </a:r>
          </a:p>
        </p:txBody>
      </p:sp>
      <p:sp>
        <p:nvSpPr>
          <p:cNvPr id="8" name="Title 4">
            <a:extLst>
              <a:ext uri="{FF2B5EF4-FFF2-40B4-BE49-F238E27FC236}">
                <a16:creationId xmlns:a16="http://schemas.microsoft.com/office/drawing/2014/main" id="{BB9F8BFF-E06A-A3F9-27EA-A6AFA39A150D}"/>
              </a:ext>
            </a:extLst>
          </p:cNvPr>
          <p:cNvSpPr txBox="1">
            <a:spLocks/>
          </p:cNvSpPr>
          <p:nvPr/>
        </p:nvSpPr>
        <p:spPr>
          <a:xfrm>
            <a:off x="720000" y="4646176"/>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É impossível saber neste momento</a:t>
            </a:r>
          </a:p>
        </p:txBody>
      </p:sp>
    </p:spTree>
    <p:extLst>
      <p:ext uri="{BB962C8B-B14F-4D97-AF65-F5344CB8AC3E}">
        <p14:creationId xmlns:p14="http://schemas.microsoft.com/office/powerpoint/2010/main" val="2837086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F42A9F3F-D2E9-8003-81DD-71F7BD1D5FA4}"/>
              </a:ext>
            </a:extLst>
          </p:cNvPr>
          <p:cNvGrpSpPr/>
          <p:nvPr/>
        </p:nvGrpSpPr>
        <p:grpSpPr>
          <a:xfrm>
            <a:off x="720000" y="1606313"/>
            <a:ext cx="10800000" cy="618728"/>
            <a:chOff x="762700" y="2346782"/>
            <a:chExt cx="5166000" cy="309364"/>
          </a:xfrm>
        </p:grpSpPr>
        <p:sp>
          <p:nvSpPr>
            <p:cNvPr id="3" name="Title 2">
              <a:extLst>
                <a:ext uri="{FF2B5EF4-FFF2-40B4-BE49-F238E27FC236}">
                  <a16:creationId xmlns:a16="http://schemas.microsoft.com/office/drawing/2014/main" id="{26ED6CDC-C220-0343-E944-9BC95C9A06B5}"/>
                </a:ext>
              </a:extLst>
            </p:cNvPr>
            <p:cNvSpPr txBox="1">
              <a:spLocks/>
            </p:cNvSpPr>
            <p:nvPr/>
          </p:nvSpPr>
          <p:spPr>
            <a:xfrm>
              <a:off x="762700" y="2346782"/>
              <a:ext cx="5166000" cy="309364"/>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Para minimizares os riscos financeiros deves:</a:t>
              </a:r>
            </a:p>
          </p:txBody>
        </p:sp>
        <p:cxnSp>
          <p:nvCxnSpPr>
            <p:cNvPr id="4" name="Straight Connector 8">
              <a:extLst>
                <a:ext uri="{FF2B5EF4-FFF2-40B4-BE49-F238E27FC236}">
                  <a16:creationId xmlns:a16="http://schemas.microsoft.com/office/drawing/2014/main" id="{56B706DC-3CDF-26A4-E66E-83C542BB6034}"/>
                </a:ext>
              </a:extLst>
            </p:cNvPr>
            <p:cNvCxnSpPr>
              <a:cxnSpLocks/>
            </p:cNvCxnSpPr>
            <p:nvPr/>
          </p:nvCxnSpPr>
          <p:spPr>
            <a:xfrm>
              <a:off x="5928700" y="2346782"/>
              <a:ext cx="0" cy="299204"/>
            </a:xfrm>
            <a:prstGeom prst="line">
              <a:avLst/>
            </a:prstGeom>
            <a:ln w="50800">
              <a:solidFill>
                <a:srgbClr val="215F9A"/>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65A1300-2012-310F-D4B7-4B28B9AE4CE2}"/>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Ap</a:t>
            </a:r>
            <a:r>
              <a:rPr lang="pt-PT" sz="1800" cap="none" spc="100" dirty="0">
                <a:solidFill>
                  <a:schemeClr val="tx1"/>
                </a:solidFill>
                <a:latin typeface="+mn-lt"/>
              </a:rPr>
              <a:t>licar toda a poupança num único produto.</a:t>
            </a:r>
            <a:endParaRPr lang="pt-PT" sz="1800" cap="none" spc="200" dirty="0">
              <a:solidFill>
                <a:schemeClr val="tx1"/>
              </a:solidFill>
              <a:latin typeface="+mn-lt"/>
            </a:endParaRPr>
          </a:p>
        </p:txBody>
      </p:sp>
      <p:sp>
        <p:nvSpPr>
          <p:cNvPr id="6" name="Title 4">
            <a:extLst>
              <a:ext uri="{FF2B5EF4-FFF2-40B4-BE49-F238E27FC236}">
                <a16:creationId xmlns:a16="http://schemas.microsoft.com/office/drawing/2014/main" id="{921F425D-57DA-3275-3860-4678D972390B}"/>
              </a:ext>
            </a:extLst>
          </p:cNvPr>
          <p:cNvSpPr txBox="1">
            <a:spLocks/>
          </p:cNvSpPr>
          <p:nvPr/>
        </p:nvSpPr>
        <p:spPr>
          <a:xfrm>
            <a:off x="720000" y="395133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ea typeface="Open Sans Extrabold" panose="020B0906030804020204" pitchFamily="34" charset="0"/>
                <a:cs typeface="Open Sans Extrabold" panose="020B0906030804020204" pitchFamily="34" charset="0"/>
              </a:rPr>
              <a:t>A</a:t>
            </a:r>
            <a:r>
              <a:rPr lang="pt-PT" sz="1800" cap="none" spc="100" dirty="0">
                <a:solidFill>
                  <a:schemeClr val="tx1"/>
                </a:solidFill>
                <a:latin typeface="+mn-lt"/>
              </a:rPr>
              <a:t>plicar a poupança em vários produtos, com prazos e riscos idênticos.</a:t>
            </a:r>
          </a:p>
        </p:txBody>
      </p:sp>
      <p:sp>
        <p:nvSpPr>
          <p:cNvPr id="7" name="Title 4">
            <a:extLst>
              <a:ext uri="{FF2B5EF4-FFF2-40B4-BE49-F238E27FC236}">
                <a16:creationId xmlns:a16="http://schemas.microsoft.com/office/drawing/2014/main" id="{CA69D64B-2A27-E585-C1E7-DF0FCDFCC7AA}"/>
              </a:ext>
            </a:extLst>
          </p:cNvPr>
          <p:cNvSpPr txBox="1">
            <a:spLocks/>
          </p:cNvSpPr>
          <p:nvPr/>
        </p:nvSpPr>
        <p:spPr>
          <a:xfrm>
            <a:off x="720000" y="34190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B</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Diversificar as suas aplicações de poupança, investindo em produtos com prazos e riscos diferentes</a:t>
            </a:r>
          </a:p>
          <a:p>
            <a:pPr marL="450000" indent="-450000">
              <a:lnSpc>
                <a:spcPct val="100000"/>
              </a:lnSpc>
            </a:pPr>
            <a:endParaRPr lang="pt-PT" sz="1800" cap="none" spc="100" dirty="0">
              <a:solidFill>
                <a:schemeClr val="tx1"/>
              </a:solidFill>
              <a:latin typeface="+mn-lt"/>
            </a:endParaRPr>
          </a:p>
        </p:txBody>
      </p:sp>
      <p:sp>
        <p:nvSpPr>
          <p:cNvPr id="8" name="Title 4">
            <a:extLst>
              <a:ext uri="{FF2B5EF4-FFF2-40B4-BE49-F238E27FC236}">
                <a16:creationId xmlns:a16="http://schemas.microsoft.com/office/drawing/2014/main" id="{142523D4-0DAE-5466-881B-912E828614B9}"/>
              </a:ext>
            </a:extLst>
          </p:cNvPr>
          <p:cNvSpPr txBox="1">
            <a:spLocks/>
          </p:cNvSpPr>
          <p:nvPr/>
        </p:nvSpPr>
        <p:spPr>
          <a:xfrm>
            <a:off x="720000" y="467738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Utilizar a poupança para adquirir bens de consumo</a:t>
            </a:r>
          </a:p>
        </p:txBody>
      </p:sp>
    </p:spTree>
    <p:extLst>
      <p:ext uri="{BB962C8B-B14F-4D97-AF65-F5344CB8AC3E}">
        <p14:creationId xmlns:p14="http://schemas.microsoft.com/office/powerpoint/2010/main" val="1589138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6D5E6-B5E0-0F5B-D5ED-2B16F5EAE6E1}"/>
            </a:ext>
          </a:extLst>
        </p:cNvPr>
        <p:cNvGrpSpPr/>
        <p:nvPr/>
      </p:nvGrpSpPr>
      <p:grpSpPr>
        <a:xfrm>
          <a:off x="0" y="0"/>
          <a:ext cx="0" cy="0"/>
          <a:chOff x="0" y="0"/>
          <a:chExt cx="0" cy="0"/>
        </a:xfrm>
      </p:grpSpPr>
      <p:grpSp>
        <p:nvGrpSpPr>
          <p:cNvPr id="2" name="Group 9">
            <a:extLst>
              <a:ext uri="{FF2B5EF4-FFF2-40B4-BE49-F238E27FC236}">
                <a16:creationId xmlns:a16="http://schemas.microsoft.com/office/drawing/2014/main" id="{1596E857-193C-8C6B-D327-E4A5FA657DE1}"/>
              </a:ext>
            </a:extLst>
          </p:cNvPr>
          <p:cNvGrpSpPr/>
          <p:nvPr/>
        </p:nvGrpSpPr>
        <p:grpSpPr>
          <a:xfrm>
            <a:off x="720000" y="1606313"/>
            <a:ext cx="10800000" cy="618728"/>
            <a:chOff x="762700" y="2346782"/>
            <a:chExt cx="5166000" cy="309364"/>
          </a:xfrm>
        </p:grpSpPr>
        <p:sp>
          <p:nvSpPr>
            <p:cNvPr id="3" name="Title 2">
              <a:extLst>
                <a:ext uri="{FF2B5EF4-FFF2-40B4-BE49-F238E27FC236}">
                  <a16:creationId xmlns:a16="http://schemas.microsoft.com/office/drawing/2014/main" id="{E5B07C8F-B3D7-3890-5389-22BD90CA20DB}"/>
                </a:ext>
              </a:extLst>
            </p:cNvPr>
            <p:cNvSpPr txBox="1">
              <a:spLocks/>
            </p:cNvSpPr>
            <p:nvPr/>
          </p:nvSpPr>
          <p:spPr>
            <a:xfrm>
              <a:off x="762700" y="2346782"/>
              <a:ext cx="5166000" cy="309364"/>
            </a:xfrm>
            <a:prstGeom prst="rect">
              <a:avLst/>
            </a:prstGeom>
            <a:solidFill>
              <a:schemeClr val="bg2">
                <a:lumMod val="95000"/>
              </a:schemeClr>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2000" spc="0" dirty="0">
                  <a:solidFill>
                    <a:schemeClr val="tx1"/>
                  </a:solidFill>
                  <a:latin typeface="+mn-lt"/>
                </a:rPr>
                <a:t>Para minimizares os riscos financeiros deves:</a:t>
              </a:r>
            </a:p>
          </p:txBody>
        </p:sp>
        <p:cxnSp>
          <p:nvCxnSpPr>
            <p:cNvPr id="4" name="Straight Connector 8">
              <a:extLst>
                <a:ext uri="{FF2B5EF4-FFF2-40B4-BE49-F238E27FC236}">
                  <a16:creationId xmlns:a16="http://schemas.microsoft.com/office/drawing/2014/main" id="{6501DCAF-B760-893F-BF84-57945151F564}"/>
                </a:ext>
              </a:extLst>
            </p:cNvPr>
            <p:cNvCxnSpPr>
              <a:cxnSpLocks/>
            </p:cNvCxnSpPr>
            <p:nvPr/>
          </p:nvCxnSpPr>
          <p:spPr>
            <a:xfrm>
              <a:off x="5928700" y="2346782"/>
              <a:ext cx="0" cy="299204"/>
            </a:xfrm>
            <a:prstGeom prst="line">
              <a:avLst/>
            </a:prstGeom>
            <a:ln w="50800">
              <a:solidFill>
                <a:srgbClr val="215F9A"/>
              </a:solidFill>
            </a:ln>
          </p:spPr>
          <p:style>
            <a:lnRef idx="1">
              <a:schemeClr val="accent1"/>
            </a:lnRef>
            <a:fillRef idx="0">
              <a:schemeClr val="accent1"/>
            </a:fillRef>
            <a:effectRef idx="0">
              <a:schemeClr val="accent1"/>
            </a:effectRef>
            <a:fontRef idx="minor">
              <a:schemeClr val="tx1"/>
            </a:fontRef>
          </p:style>
        </p:cxnSp>
      </p:grpSp>
      <p:sp>
        <p:nvSpPr>
          <p:cNvPr id="9" name="Title 4">
            <a:extLst>
              <a:ext uri="{FF2B5EF4-FFF2-40B4-BE49-F238E27FC236}">
                <a16:creationId xmlns:a16="http://schemas.microsoft.com/office/drawing/2014/main" id="{A50627DB-752A-1766-0974-994B166F7CF1}"/>
              </a:ext>
            </a:extLst>
          </p:cNvPr>
          <p:cNvSpPr txBox="1">
            <a:spLocks/>
          </p:cNvSpPr>
          <p:nvPr/>
        </p:nvSpPr>
        <p:spPr>
          <a:xfrm>
            <a:off x="720000" y="250070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A</a:t>
            </a:r>
            <a:r>
              <a:rPr lang="pt-PT" sz="1800" cap="none" spc="200" dirty="0">
                <a:solidFill>
                  <a:schemeClr val="tx1"/>
                </a:solidFill>
                <a:latin typeface="+mn-lt"/>
                <a:ea typeface="Open Sans Extrabold" panose="020B0906030804020204" pitchFamily="34" charset="0"/>
                <a:cs typeface="Open Sans Extrabold" panose="020B0906030804020204" pitchFamily="34" charset="0"/>
              </a:rPr>
              <a:t>	Ap</a:t>
            </a:r>
            <a:r>
              <a:rPr lang="pt-PT" sz="1800" cap="none" spc="100" dirty="0">
                <a:solidFill>
                  <a:schemeClr val="tx1"/>
                </a:solidFill>
                <a:latin typeface="+mn-lt"/>
              </a:rPr>
              <a:t>licar toda a poupança num único produto</a:t>
            </a:r>
            <a:endParaRPr lang="pt-PT" sz="1800" cap="none" spc="200" dirty="0">
              <a:solidFill>
                <a:schemeClr val="tx1"/>
              </a:solidFill>
              <a:latin typeface="+mn-lt"/>
            </a:endParaRPr>
          </a:p>
        </p:txBody>
      </p:sp>
      <p:sp>
        <p:nvSpPr>
          <p:cNvPr id="10" name="Title 4">
            <a:extLst>
              <a:ext uri="{FF2B5EF4-FFF2-40B4-BE49-F238E27FC236}">
                <a16:creationId xmlns:a16="http://schemas.microsoft.com/office/drawing/2014/main" id="{CAF8B511-01BA-75DE-A296-5BC985D12313}"/>
              </a:ext>
            </a:extLst>
          </p:cNvPr>
          <p:cNvSpPr txBox="1">
            <a:spLocks/>
          </p:cNvSpPr>
          <p:nvPr/>
        </p:nvSpPr>
        <p:spPr>
          <a:xfrm>
            <a:off x="720000" y="3951338"/>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C</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ea typeface="Open Sans Extrabold" panose="020B0906030804020204" pitchFamily="34" charset="0"/>
                <a:cs typeface="Open Sans Extrabold" panose="020B0906030804020204" pitchFamily="34" charset="0"/>
              </a:rPr>
              <a:t>A</a:t>
            </a:r>
            <a:r>
              <a:rPr lang="pt-PT" sz="1800" cap="none" spc="100" dirty="0">
                <a:solidFill>
                  <a:schemeClr val="tx1"/>
                </a:solidFill>
                <a:latin typeface="+mn-lt"/>
              </a:rPr>
              <a:t>plicar a poupança em vários produtos, com prazos e riscos idênticos</a:t>
            </a:r>
          </a:p>
        </p:txBody>
      </p:sp>
      <p:sp>
        <p:nvSpPr>
          <p:cNvPr id="11" name="Title 4">
            <a:extLst>
              <a:ext uri="{FF2B5EF4-FFF2-40B4-BE49-F238E27FC236}">
                <a16:creationId xmlns:a16="http://schemas.microsoft.com/office/drawing/2014/main" id="{1824E8E6-4A2C-9AEF-2872-B1B08FA7F444}"/>
              </a:ext>
            </a:extLst>
          </p:cNvPr>
          <p:cNvSpPr txBox="1">
            <a:spLocks/>
          </p:cNvSpPr>
          <p:nvPr/>
        </p:nvSpPr>
        <p:spPr>
          <a:xfrm>
            <a:off x="720000" y="3419060"/>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b="1" cap="none" spc="200" dirty="0">
                <a:solidFill>
                  <a:srgbClr val="215F9A"/>
                </a:solidFill>
                <a:latin typeface="+mn-lt"/>
                <a:ea typeface="Open Sans Extrabold" panose="020B0906030804020204" pitchFamily="34" charset="0"/>
                <a:cs typeface="Open Sans Extrabold" panose="020B0906030804020204" pitchFamily="34" charset="0"/>
              </a:rPr>
              <a:t>B	</a:t>
            </a:r>
            <a:r>
              <a:rPr lang="pt-PT" sz="1800" b="1" cap="none" spc="100" dirty="0">
                <a:solidFill>
                  <a:srgbClr val="215F9A"/>
                </a:solidFill>
                <a:latin typeface="+mn-lt"/>
              </a:rPr>
              <a:t>Diversificar as suas aplicações de poupança, investindo em produtos com prazos e riscos diferentes</a:t>
            </a:r>
          </a:p>
          <a:p>
            <a:pPr marL="450000" indent="-450000">
              <a:lnSpc>
                <a:spcPct val="100000"/>
              </a:lnSpc>
            </a:pPr>
            <a:endParaRPr lang="pt-PT" sz="1800" cap="none" spc="100" dirty="0">
              <a:solidFill>
                <a:schemeClr val="tx1"/>
              </a:solidFill>
              <a:latin typeface="+mn-lt"/>
            </a:endParaRPr>
          </a:p>
        </p:txBody>
      </p:sp>
      <p:sp>
        <p:nvSpPr>
          <p:cNvPr id="12" name="Title 4">
            <a:extLst>
              <a:ext uri="{FF2B5EF4-FFF2-40B4-BE49-F238E27FC236}">
                <a16:creationId xmlns:a16="http://schemas.microsoft.com/office/drawing/2014/main" id="{2E7CCB8F-82ED-1E82-DAEE-31EC29DD6FAD}"/>
              </a:ext>
            </a:extLst>
          </p:cNvPr>
          <p:cNvSpPr txBox="1">
            <a:spLocks/>
          </p:cNvSpPr>
          <p:nvPr/>
        </p:nvSpPr>
        <p:spPr>
          <a:xfrm>
            <a:off x="720000" y="4677382"/>
            <a:ext cx="10800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indent="-450000">
              <a:lnSpc>
                <a:spcPct val="100000"/>
              </a:lnSpc>
            </a:pPr>
            <a:r>
              <a:rPr lang="pt-PT" sz="1800" cap="none" spc="200" dirty="0">
                <a:solidFill>
                  <a:srgbClr val="215F9A"/>
                </a:solidFill>
                <a:latin typeface="+mn-lt"/>
                <a:ea typeface="Open Sans Extrabold" panose="020B0906030804020204" pitchFamily="34" charset="0"/>
                <a:cs typeface="Open Sans Extrabold" panose="020B0906030804020204" pitchFamily="34" charset="0"/>
              </a:rPr>
              <a:t>D</a:t>
            </a:r>
            <a:r>
              <a:rPr lang="pt-PT" sz="1800" cap="none" spc="200" dirty="0">
                <a:solidFill>
                  <a:schemeClr val="accent2"/>
                </a:solidFill>
                <a:latin typeface="+mn-lt"/>
                <a:ea typeface="Open Sans Extrabold" panose="020B0906030804020204" pitchFamily="34" charset="0"/>
                <a:cs typeface="Open Sans Extrabold" panose="020B0906030804020204" pitchFamily="34" charset="0"/>
              </a:rPr>
              <a:t>	</a:t>
            </a:r>
            <a:r>
              <a:rPr lang="pt-PT" sz="1800" cap="none" spc="100" dirty="0">
                <a:solidFill>
                  <a:schemeClr val="tx1"/>
                </a:solidFill>
                <a:latin typeface="+mn-lt"/>
              </a:rPr>
              <a:t>Utilizar a poupança para adquirir bens de consumo</a:t>
            </a:r>
          </a:p>
        </p:txBody>
      </p:sp>
    </p:spTree>
    <p:extLst>
      <p:ext uri="{BB962C8B-B14F-4D97-AF65-F5344CB8AC3E}">
        <p14:creationId xmlns:p14="http://schemas.microsoft.com/office/powerpoint/2010/main" val="243516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56F5E-103F-8391-554F-3774911EE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3237B9-C19F-1E96-A6CA-AE59D0FE3867}"/>
              </a:ext>
            </a:extLst>
          </p:cNvPr>
          <p:cNvSpPr>
            <a:spLocks noGrp="1"/>
          </p:cNvSpPr>
          <p:nvPr>
            <p:ph type="ctrTitle"/>
          </p:nvPr>
        </p:nvSpPr>
        <p:spPr/>
        <p:txBody>
          <a:bodyPr/>
          <a:lstStyle/>
          <a:p>
            <a:r>
              <a:rPr lang="pt-PT" b="1" dirty="0">
                <a:solidFill>
                  <a:schemeClr val="tx2"/>
                </a:solidFill>
              </a:rPr>
              <a:t>Onde encontrar mais informação</a:t>
            </a:r>
          </a:p>
        </p:txBody>
      </p:sp>
    </p:spTree>
    <p:extLst>
      <p:ext uri="{BB962C8B-B14F-4D97-AF65-F5344CB8AC3E}">
        <p14:creationId xmlns:p14="http://schemas.microsoft.com/office/powerpoint/2010/main" val="2686821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F7CCD-D1B3-0767-9DCF-B73CD170E12D}"/>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8808F6-CAF1-6461-0EF6-A60A67A64E7C}"/>
              </a:ext>
            </a:extLst>
          </p:cNvPr>
          <p:cNvSpPr txBox="1">
            <a:spLocks/>
          </p:cNvSpPr>
          <p:nvPr/>
        </p:nvSpPr>
        <p:spPr>
          <a:xfrm>
            <a:off x="257086" y="1209475"/>
            <a:ext cx="10515600" cy="446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1" i="0" u="none" strike="noStrike" kern="1200" cap="none" spc="0" normalizeH="0" baseline="0" noProof="0" dirty="0">
                <a:ln>
                  <a:noFill/>
                </a:ln>
                <a:effectLst/>
                <a:uLnTx/>
                <a:uFillTx/>
                <a:latin typeface="Arial" panose="020B0604020202020204"/>
                <a:ea typeface="+mn-ea"/>
                <a:cs typeface="+mn-cs"/>
              </a:rPr>
              <a:t>ONDE ENCONTRAR MAIS INFORMAÇÃO</a:t>
            </a:r>
          </a:p>
        </p:txBody>
      </p:sp>
      <p:grpSp>
        <p:nvGrpSpPr>
          <p:cNvPr id="7" name="Group 6">
            <a:extLst>
              <a:ext uri="{FF2B5EF4-FFF2-40B4-BE49-F238E27FC236}">
                <a16:creationId xmlns:a16="http://schemas.microsoft.com/office/drawing/2014/main" id="{ABA7ADA9-36EE-2C59-8942-ADCA1463979E}"/>
              </a:ext>
            </a:extLst>
          </p:cNvPr>
          <p:cNvGrpSpPr/>
          <p:nvPr/>
        </p:nvGrpSpPr>
        <p:grpSpPr>
          <a:xfrm>
            <a:off x="386405" y="1954244"/>
            <a:ext cx="5575977" cy="3066717"/>
            <a:chOff x="622562" y="2414573"/>
            <a:chExt cx="5263889" cy="2775785"/>
          </a:xfrm>
        </p:grpSpPr>
        <p:pic>
          <p:nvPicPr>
            <p:cNvPr id="8" name="Picture 7">
              <a:extLst>
                <a:ext uri="{FF2B5EF4-FFF2-40B4-BE49-F238E27FC236}">
                  <a16:creationId xmlns:a16="http://schemas.microsoft.com/office/drawing/2014/main" id="{314A23FA-A331-F83B-C53A-2073BF4CBB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562" y="2414573"/>
              <a:ext cx="5263889" cy="2775785"/>
            </a:xfrm>
            <a:prstGeom prst="rect">
              <a:avLst/>
            </a:prstGeom>
          </p:spPr>
        </p:pic>
        <p:pic>
          <p:nvPicPr>
            <p:cNvPr id="9" name="Picture 8">
              <a:extLst>
                <a:ext uri="{FF2B5EF4-FFF2-40B4-BE49-F238E27FC236}">
                  <a16:creationId xmlns:a16="http://schemas.microsoft.com/office/drawing/2014/main" id="{2A6DCA50-EA10-6452-E3F6-A6345B5AA2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07809" y="2522340"/>
              <a:ext cx="3842785" cy="2454206"/>
            </a:xfrm>
            <a:prstGeom prst="rect">
              <a:avLst/>
            </a:prstGeom>
          </p:spPr>
        </p:pic>
      </p:grpSp>
      <p:sp>
        <p:nvSpPr>
          <p:cNvPr id="10" name="Title 4">
            <a:extLst>
              <a:ext uri="{FF2B5EF4-FFF2-40B4-BE49-F238E27FC236}">
                <a16:creationId xmlns:a16="http://schemas.microsoft.com/office/drawing/2014/main" id="{15F18C9C-33B4-2DE3-FB59-C700E9A3102A}"/>
              </a:ext>
            </a:extLst>
          </p:cNvPr>
          <p:cNvSpPr txBox="1">
            <a:spLocks/>
          </p:cNvSpPr>
          <p:nvPr/>
        </p:nvSpPr>
        <p:spPr>
          <a:xfrm>
            <a:off x="1563368" y="5057759"/>
            <a:ext cx="2520000" cy="90000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400" b="0" i="0" u="none" strike="noStrike" kern="1200" cap="all"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Portal Todos Contam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0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https://www.todoscontam.pt</a:t>
            </a:r>
            <a:r>
              <a:rPr kumimoji="0" lang="pt-PT" sz="10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1" name="Picture 10">
            <a:extLst>
              <a:ext uri="{FF2B5EF4-FFF2-40B4-BE49-F238E27FC236}">
                <a16:creationId xmlns:a16="http://schemas.microsoft.com/office/drawing/2014/main" id="{A11E3A75-4DD3-3D99-15D2-65C86DF02B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6000" y="1963671"/>
            <a:ext cx="5803216" cy="3060186"/>
          </a:xfrm>
          <a:prstGeom prst="rect">
            <a:avLst/>
          </a:prstGeom>
        </p:spPr>
      </p:pic>
      <p:sp>
        <p:nvSpPr>
          <p:cNvPr id="12" name="Title 4">
            <a:extLst>
              <a:ext uri="{FF2B5EF4-FFF2-40B4-BE49-F238E27FC236}">
                <a16:creationId xmlns:a16="http://schemas.microsoft.com/office/drawing/2014/main" id="{497A6C8C-F3A2-F632-2AAF-F91BB46F17BD}"/>
              </a:ext>
            </a:extLst>
          </p:cNvPr>
          <p:cNvSpPr txBox="1">
            <a:spLocks/>
          </p:cNvSpPr>
          <p:nvPr/>
        </p:nvSpPr>
        <p:spPr>
          <a:xfrm>
            <a:off x="6636702" y="5039815"/>
            <a:ext cx="4792737" cy="900000"/>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400" b="0" i="0" u="none" strike="noStrike" kern="1200" cap="all"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Plataforma de </a:t>
            </a:r>
            <a:r>
              <a:rPr kumimoji="0" lang="pt-PT" sz="1400" b="0" i="1" u="none" strike="noStrike" kern="1200" cap="all"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kumimoji="0" lang="pt-PT" sz="1400" b="0" i="1" u="none" strike="noStrike" kern="1200" cap="all"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learning</a:t>
            </a:r>
            <a:r>
              <a:rPr kumimoji="0" lang="pt-PT" sz="1400" b="0" i="0" u="none" strike="noStrike" kern="1200" cap="all"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Todos Contam</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PT" sz="10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https://elearning.todoscontam.pt/</a:t>
            </a:r>
            <a:r>
              <a:rPr kumimoji="0" lang="pt-PT" sz="1000" b="0" i="0" u="none" strike="noStrike" kern="1200" cap="none" spc="1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3" name="Picture Placeholder 20">
            <a:extLst>
              <a:ext uri="{FF2B5EF4-FFF2-40B4-BE49-F238E27FC236}">
                <a16:creationId xmlns:a16="http://schemas.microsoft.com/office/drawing/2014/main" id="{F21BC56D-D1D2-AE7C-7FDC-2C07208345A4}"/>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6807862" y="2054099"/>
            <a:ext cx="4233618" cy="2705735"/>
          </a:xfrm>
          <a:prstGeom prst="rect">
            <a:avLst/>
          </a:prstGeom>
        </p:spPr>
      </p:pic>
    </p:spTree>
    <p:extLst>
      <p:ext uri="{BB962C8B-B14F-4D97-AF65-F5344CB8AC3E}">
        <p14:creationId xmlns:p14="http://schemas.microsoft.com/office/powerpoint/2010/main" val="717576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662D7-71A8-287C-C517-FF6B499D8CE3}"/>
              </a:ext>
            </a:extLst>
          </p:cNvPr>
          <p:cNvPicPr>
            <a:picLocks noChangeAspect="1"/>
          </p:cNvPicPr>
          <p:nvPr/>
        </p:nvPicPr>
        <p:blipFill>
          <a:blip r:embed="rId3"/>
          <a:stretch>
            <a:fillRect/>
          </a:stretch>
        </p:blipFill>
        <p:spPr>
          <a:xfrm>
            <a:off x="457206" y="1980725"/>
            <a:ext cx="2415469" cy="349651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F782BACF-55B8-6912-237B-43F3ADD15C02}"/>
              </a:ext>
            </a:extLst>
          </p:cNvPr>
          <p:cNvPicPr>
            <a:picLocks noChangeAspect="1"/>
          </p:cNvPicPr>
          <p:nvPr/>
        </p:nvPicPr>
        <p:blipFill rotWithShape="1">
          <a:blip r:embed="rId4"/>
          <a:srcRect l="17690"/>
          <a:stretch/>
        </p:blipFill>
        <p:spPr>
          <a:xfrm>
            <a:off x="2955708" y="2386291"/>
            <a:ext cx="1399805" cy="2658457"/>
          </a:xfrm>
          <a:prstGeom prst="rect">
            <a:avLst/>
          </a:prstGeom>
        </p:spPr>
      </p:pic>
      <p:pic>
        <p:nvPicPr>
          <p:cNvPr id="5" name="Picture 4">
            <a:extLst>
              <a:ext uri="{FF2B5EF4-FFF2-40B4-BE49-F238E27FC236}">
                <a16:creationId xmlns:a16="http://schemas.microsoft.com/office/drawing/2014/main" id="{2A3A654E-32D5-5FD4-F064-468C4B78AF9F}"/>
              </a:ext>
            </a:extLst>
          </p:cNvPr>
          <p:cNvPicPr>
            <a:picLocks noChangeAspect="1"/>
          </p:cNvPicPr>
          <p:nvPr/>
        </p:nvPicPr>
        <p:blipFill rotWithShape="1">
          <a:blip r:embed="rId5"/>
          <a:srcRect l="15982"/>
          <a:stretch/>
        </p:blipFill>
        <p:spPr>
          <a:xfrm>
            <a:off x="4403760" y="2377983"/>
            <a:ext cx="1551095" cy="2658456"/>
          </a:xfrm>
          <a:prstGeom prst="rect">
            <a:avLst/>
          </a:prstGeom>
        </p:spPr>
      </p:pic>
      <p:pic>
        <p:nvPicPr>
          <p:cNvPr id="6" name="Picture 5">
            <a:extLst>
              <a:ext uri="{FF2B5EF4-FFF2-40B4-BE49-F238E27FC236}">
                <a16:creationId xmlns:a16="http://schemas.microsoft.com/office/drawing/2014/main" id="{F1683CB2-8AA0-0EA6-DF76-19248D4E57E3}"/>
              </a:ext>
            </a:extLst>
          </p:cNvPr>
          <p:cNvPicPr>
            <a:picLocks noChangeAspect="1"/>
          </p:cNvPicPr>
          <p:nvPr/>
        </p:nvPicPr>
        <p:blipFill rotWithShape="1">
          <a:blip r:embed="rId6"/>
          <a:srcRect l="15556" b="5294"/>
          <a:stretch/>
        </p:blipFill>
        <p:spPr>
          <a:xfrm>
            <a:off x="6003102" y="2386292"/>
            <a:ext cx="1479780" cy="2650147"/>
          </a:xfrm>
          <a:prstGeom prst="rect">
            <a:avLst/>
          </a:prstGeom>
        </p:spPr>
      </p:pic>
      <p:pic>
        <p:nvPicPr>
          <p:cNvPr id="7" name="Picture 6">
            <a:extLst>
              <a:ext uri="{FF2B5EF4-FFF2-40B4-BE49-F238E27FC236}">
                <a16:creationId xmlns:a16="http://schemas.microsoft.com/office/drawing/2014/main" id="{7A8C3C4F-8023-3141-8D39-84E258BA9E72}"/>
              </a:ext>
            </a:extLst>
          </p:cNvPr>
          <p:cNvPicPr>
            <a:picLocks noChangeAspect="1"/>
          </p:cNvPicPr>
          <p:nvPr/>
        </p:nvPicPr>
        <p:blipFill rotWithShape="1">
          <a:blip r:embed="rId7"/>
          <a:srcRect l="14522"/>
          <a:stretch/>
        </p:blipFill>
        <p:spPr>
          <a:xfrm>
            <a:off x="7544697" y="2394601"/>
            <a:ext cx="1406597" cy="2650147"/>
          </a:xfrm>
          <a:prstGeom prst="rect">
            <a:avLst/>
          </a:prstGeom>
        </p:spPr>
      </p:pic>
      <p:pic>
        <p:nvPicPr>
          <p:cNvPr id="8" name="Picture 7">
            <a:extLst>
              <a:ext uri="{FF2B5EF4-FFF2-40B4-BE49-F238E27FC236}">
                <a16:creationId xmlns:a16="http://schemas.microsoft.com/office/drawing/2014/main" id="{B4D879E4-2ED6-7E17-E420-E0C2BCA28E46}"/>
              </a:ext>
            </a:extLst>
          </p:cNvPr>
          <p:cNvPicPr>
            <a:picLocks noChangeAspect="1"/>
          </p:cNvPicPr>
          <p:nvPr/>
        </p:nvPicPr>
        <p:blipFill rotWithShape="1">
          <a:blip r:embed="rId8"/>
          <a:srcRect l="14298"/>
          <a:stretch/>
        </p:blipFill>
        <p:spPr>
          <a:xfrm>
            <a:off x="8996015" y="2399756"/>
            <a:ext cx="1479780" cy="2658456"/>
          </a:xfrm>
          <a:prstGeom prst="rect">
            <a:avLst/>
          </a:prstGeom>
        </p:spPr>
      </p:pic>
      <p:pic>
        <p:nvPicPr>
          <p:cNvPr id="9" name="Picture 8">
            <a:extLst>
              <a:ext uri="{FF2B5EF4-FFF2-40B4-BE49-F238E27FC236}">
                <a16:creationId xmlns:a16="http://schemas.microsoft.com/office/drawing/2014/main" id="{2CE43E11-9630-C38F-2C04-60F53D63314C}"/>
              </a:ext>
            </a:extLst>
          </p:cNvPr>
          <p:cNvPicPr>
            <a:picLocks noChangeAspect="1"/>
          </p:cNvPicPr>
          <p:nvPr/>
        </p:nvPicPr>
        <p:blipFill rotWithShape="1">
          <a:blip r:embed="rId9"/>
          <a:srcRect l="14169" r="-4116"/>
          <a:stretch/>
        </p:blipFill>
        <p:spPr>
          <a:xfrm>
            <a:off x="10513156" y="2404876"/>
            <a:ext cx="1421758" cy="2659575"/>
          </a:xfrm>
          <a:prstGeom prst="rect">
            <a:avLst/>
          </a:prstGeom>
        </p:spPr>
      </p:pic>
      <p:sp>
        <p:nvSpPr>
          <p:cNvPr id="10" name="TextBox 9">
            <a:extLst>
              <a:ext uri="{FF2B5EF4-FFF2-40B4-BE49-F238E27FC236}">
                <a16:creationId xmlns:a16="http://schemas.microsoft.com/office/drawing/2014/main" id="{170229B6-EC1B-D62A-8040-C9359FC200F8}"/>
              </a:ext>
            </a:extLst>
          </p:cNvPr>
          <p:cNvSpPr txBox="1"/>
          <p:nvPr/>
        </p:nvSpPr>
        <p:spPr>
          <a:xfrm>
            <a:off x="442008" y="5606787"/>
            <a:ext cx="5512847" cy="261610"/>
          </a:xfrm>
          <a:prstGeom prst="rect">
            <a:avLst/>
          </a:prstGeom>
          <a:noFill/>
        </p:spPr>
        <p:txBody>
          <a:bodyPr wrap="square">
            <a:spAutoFit/>
          </a:bodyPr>
          <a:lstStyle/>
          <a:p>
            <a:r>
              <a:rPr lang="pt-PT" sz="1100" dirty="0">
                <a:hlinkClick r:id="rId10"/>
              </a:rPr>
              <a:t>https://www.todoscontam.pt/pt-pt/caderno-de-educacao-financeira-4</a:t>
            </a:r>
            <a:r>
              <a:rPr lang="pt-PT" sz="1100" dirty="0"/>
              <a:t> </a:t>
            </a:r>
          </a:p>
        </p:txBody>
      </p:sp>
      <p:sp>
        <p:nvSpPr>
          <p:cNvPr id="21" name="Content Placeholder 5">
            <a:extLst>
              <a:ext uri="{FF2B5EF4-FFF2-40B4-BE49-F238E27FC236}">
                <a16:creationId xmlns:a16="http://schemas.microsoft.com/office/drawing/2014/main" id="{9E73EFB1-DD25-A520-1142-AADDB8D49AB8}"/>
              </a:ext>
            </a:extLst>
          </p:cNvPr>
          <p:cNvSpPr txBox="1">
            <a:spLocks/>
          </p:cNvSpPr>
          <p:nvPr/>
        </p:nvSpPr>
        <p:spPr>
          <a:xfrm>
            <a:off x="278858" y="1274791"/>
            <a:ext cx="10515600" cy="446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1" i="0" u="none" strike="noStrike" kern="1200" cap="none" spc="0" normalizeH="0" baseline="0" noProof="0" dirty="0">
                <a:ln>
                  <a:noFill/>
                </a:ln>
                <a:effectLst/>
                <a:uLnTx/>
                <a:uFillTx/>
                <a:latin typeface="Arial" panose="020B0604020202020204"/>
                <a:ea typeface="+mn-ea"/>
                <a:cs typeface="+mn-cs"/>
              </a:rPr>
              <a:t>CADERNO DE EDUCAÇÃO FINANCEIRA 4</a:t>
            </a:r>
          </a:p>
        </p:txBody>
      </p:sp>
    </p:spTree>
    <p:extLst>
      <p:ext uri="{BB962C8B-B14F-4D97-AF65-F5344CB8AC3E}">
        <p14:creationId xmlns:p14="http://schemas.microsoft.com/office/powerpoint/2010/main" val="3833172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6888-424F-A244-2EC0-7DDFB649AA03}"/>
              </a:ext>
            </a:extLst>
          </p:cNvPr>
          <p:cNvSpPr txBox="1">
            <a:spLocks/>
          </p:cNvSpPr>
          <p:nvPr/>
        </p:nvSpPr>
        <p:spPr>
          <a:xfrm>
            <a:off x="642390" y="2561585"/>
            <a:ext cx="11427690" cy="27916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8800" b="1" dirty="0">
                <a:solidFill>
                  <a:schemeClr val="tx2"/>
                </a:solidFill>
              </a:rPr>
              <a:t>ANEXO</a:t>
            </a:r>
          </a:p>
          <a:p>
            <a:r>
              <a:rPr lang="pt-PT" sz="2800" i="1" dirty="0">
                <a:solidFill>
                  <a:schemeClr val="tx2"/>
                </a:solidFill>
              </a:rPr>
              <a:t>[DETALHE SOBRE OS PRODUTOS DE APLICAÇÃO DE POUPANÇA] </a:t>
            </a:r>
          </a:p>
        </p:txBody>
      </p:sp>
    </p:spTree>
    <p:extLst>
      <p:ext uri="{BB962C8B-B14F-4D97-AF65-F5344CB8AC3E}">
        <p14:creationId xmlns:p14="http://schemas.microsoft.com/office/powerpoint/2010/main" val="1309577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5ACCC-F39D-BE3D-8EAD-C4552C3C45BF}"/>
            </a:ext>
          </a:extLst>
        </p:cNvPr>
        <p:cNvGrpSpPr/>
        <p:nvPr/>
      </p:nvGrpSpPr>
      <p:grpSpPr>
        <a:xfrm>
          <a:off x="0" y="0"/>
          <a:ext cx="0" cy="0"/>
          <a:chOff x="0" y="0"/>
          <a:chExt cx="0" cy="0"/>
        </a:xfrm>
      </p:grpSpPr>
      <p:sp>
        <p:nvSpPr>
          <p:cNvPr id="38" name="Title 2">
            <a:extLst>
              <a:ext uri="{FF2B5EF4-FFF2-40B4-BE49-F238E27FC236}">
                <a16:creationId xmlns:a16="http://schemas.microsoft.com/office/drawing/2014/main" id="{1FBB4DCB-13DA-6E05-5145-D22CCB0B1E31}"/>
              </a:ext>
            </a:extLst>
          </p:cNvPr>
          <p:cNvSpPr>
            <a:spLocks noGrp="1"/>
          </p:cNvSpPr>
          <p:nvPr>
            <p:ph type="title"/>
          </p:nvPr>
        </p:nvSpPr>
        <p:spPr>
          <a:xfrm>
            <a:off x="719999" y="1898999"/>
            <a:ext cx="10751997" cy="3060000"/>
          </a:xfrm>
          <a:solidFill>
            <a:srgbClr val="FFD300">
              <a:alpha val="20000"/>
            </a:srgbClr>
          </a:solidFill>
        </p:spPr>
        <p:txBody>
          <a:bodyPr>
            <a:noAutofit/>
          </a:bodyPr>
          <a:lstStyle/>
          <a:p>
            <a:r>
              <a:rPr lang="pt-PT" sz="2800" i="1" dirty="0"/>
              <a:t>Saber </a:t>
            </a:r>
            <a:r>
              <a:rPr lang="pt-PT" sz="2800" b="1" i="1" dirty="0"/>
              <a:t>gerir dinheiro</a:t>
            </a:r>
            <a:r>
              <a:rPr lang="pt-PT" sz="2800" i="1" dirty="0"/>
              <a:t>, </a:t>
            </a:r>
            <a:r>
              <a:rPr lang="pt-PT" sz="2800" b="1" i="1" dirty="0"/>
              <a:t>compreender decisões económicas </a:t>
            </a:r>
            <a:r>
              <a:rPr lang="pt-PT" sz="2800" i="1" dirty="0"/>
              <a:t>e fazer </a:t>
            </a:r>
            <a:r>
              <a:rPr lang="pt-PT" sz="2800" b="1" i="1" dirty="0"/>
              <a:t>escolhas conscientes</a:t>
            </a:r>
            <a:r>
              <a:rPr lang="pt-PT" sz="2800" i="1" dirty="0"/>
              <a:t>, com o olhar no futuro, são </a:t>
            </a:r>
            <a:r>
              <a:rPr lang="pt-PT" sz="2800" b="1" i="1" dirty="0"/>
              <a:t>competências fundamentais </a:t>
            </a:r>
            <a:r>
              <a:rPr lang="pt-PT" sz="2800" i="1" dirty="0"/>
              <a:t>para a vida adulta e em sociedade. </a:t>
            </a:r>
            <a:br>
              <a:rPr lang="pt-PT" sz="2800" dirty="0"/>
            </a:br>
            <a:br>
              <a:rPr lang="pt-PT" sz="2800" dirty="0"/>
            </a:br>
            <a:r>
              <a:rPr lang="pt-PT" sz="2800" i="1" dirty="0"/>
              <a:t>Quanto mais cedo começarmos a desenvolvê-las, mais preparados estaremos para </a:t>
            </a:r>
            <a:r>
              <a:rPr lang="pt-PT" sz="2800" b="1" i="1" dirty="0"/>
              <a:t>enfrentar os desafios do futuro</a:t>
            </a:r>
            <a:r>
              <a:rPr lang="pt-PT" sz="2800" i="1" dirty="0"/>
              <a:t> e </a:t>
            </a:r>
            <a:r>
              <a:rPr lang="pt-PT" sz="2800" b="1" i="1" dirty="0"/>
              <a:t>contribuir para uma sociedade mais equilibrada e sustentável</a:t>
            </a:r>
            <a:r>
              <a:rPr lang="pt-PT" sz="2800" i="1" dirty="0"/>
              <a:t>. </a:t>
            </a:r>
          </a:p>
        </p:txBody>
      </p:sp>
      <p:sp>
        <p:nvSpPr>
          <p:cNvPr id="37" name="TextBox 36">
            <a:extLst>
              <a:ext uri="{FF2B5EF4-FFF2-40B4-BE49-F238E27FC236}">
                <a16:creationId xmlns:a16="http://schemas.microsoft.com/office/drawing/2014/main" id="{0AD7F42D-848A-51E5-91EF-158DEC8EF884}"/>
              </a:ext>
            </a:extLst>
          </p:cNvPr>
          <p:cNvSpPr txBox="1"/>
          <p:nvPr/>
        </p:nvSpPr>
        <p:spPr>
          <a:xfrm>
            <a:off x="719999" y="5177798"/>
            <a:ext cx="89314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latin typeface="Arial" panose="020B0604020202020204"/>
                <a:ea typeface="+mn-ea"/>
                <a:cs typeface="+mn-cs"/>
              </a:rPr>
              <a:t>Ministro da Educação, Ciência e Inovação, Professor Doutor Fernando Alexandre</a:t>
            </a:r>
          </a:p>
        </p:txBody>
      </p:sp>
      <p:cxnSp>
        <p:nvCxnSpPr>
          <p:cNvPr id="39" name="Straight Connector 38">
            <a:extLst>
              <a:ext uri="{FF2B5EF4-FFF2-40B4-BE49-F238E27FC236}">
                <a16:creationId xmlns:a16="http://schemas.microsoft.com/office/drawing/2014/main" id="{F2896469-B4D6-1628-89C0-D9A5BE484BFC}"/>
              </a:ext>
            </a:extLst>
          </p:cNvPr>
          <p:cNvCxnSpPr>
            <a:cxnSpLocks/>
          </p:cNvCxnSpPr>
          <p:nvPr/>
        </p:nvCxnSpPr>
        <p:spPr>
          <a:xfrm rot="5400000">
            <a:off x="-810000" y="3428999"/>
            <a:ext cx="3060000" cy="0"/>
          </a:xfrm>
          <a:prstGeom prst="line">
            <a:avLst/>
          </a:prstGeom>
          <a:ln w="50800">
            <a:solidFill>
              <a:srgbClr val="FFD300"/>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345710B-4822-C292-460F-D6388A9BA581}"/>
              </a:ext>
            </a:extLst>
          </p:cNvPr>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65303" y="1680200"/>
            <a:ext cx="777405" cy="540000"/>
          </a:xfrm>
          <a:prstGeom prst="rect">
            <a:avLst/>
          </a:prstGeom>
          <a:ln>
            <a:noFill/>
          </a:ln>
        </p:spPr>
      </p:pic>
    </p:spTree>
    <p:extLst>
      <p:ext uri="{BB962C8B-B14F-4D97-AF65-F5344CB8AC3E}">
        <p14:creationId xmlns:p14="http://schemas.microsoft.com/office/powerpoint/2010/main" val="3487073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E9F23-FEE3-A601-70BB-35F2266254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5569D0F-AA1A-F3FF-4FDF-5DE749BE9A9C}"/>
              </a:ext>
            </a:extLst>
          </p:cNvPr>
          <p:cNvSpPr>
            <a:spLocks noGrp="1"/>
          </p:cNvSpPr>
          <p:nvPr>
            <p:ph type="ctrTitle"/>
          </p:nvPr>
        </p:nvSpPr>
        <p:spPr>
          <a:xfrm>
            <a:off x="616009" y="1926770"/>
            <a:ext cx="6867970" cy="2730687"/>
          </a:xfrm>
        </p:spPr>
        <p:txBody>
          <a:bodyPr>
            <a:noAutofit/>
          </a:bodyPr>
          <a:lstStyle/>
          <a:p>
            <a:r>
              <a:rPr lang="pt-PT" b="1" dirty="0"/>
              <a:t>Depósitos </a:t>
            </a:r>
            <a:br>
              <a:rPr lang="pt-PT" b="1" dirty="0"/>
            </a:br>
            <a:r>
              <a:rPr lang="pt-PT" b="1" dirty="0"/>
              <a:t>a prazo</a:t>
            </a:r>
          </a:p>
        </p:txBody>
      </p:sp>
    </p:spTree>
    <p:extLst>
      <p:ext uri="{BB962C8B-B14F-4D97-AF65-F5344CB8AC3E}">
        <p14:creationId xmlns:p14="http://schemas.microsoft.com/office/powerpoint/2010/main" val="1658791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DE1D1-024F-A129-E344-7C41DF628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40A07-BAD8-D348-0F0D-282BE5FABF2A}"/>
              </a:ext>
            </a:extLst>
          </p:cNvPr>
          <p:cNvSpPr>
            <a:spLocks noGrp="1"/>
          </p:cNvSpPr>
          <p:nvPr>
            <p:ph type="title"/>
          </p:nvPr>
        </p:nvSpPr>
        <p:spPr>
          <a:xfrm>
            <a:off x="616009" y="1181100"/>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2000" dirty="0">
                <a:latin typeface="+mn-lt"/>
              </a:rPr>
              <a:t>Um depósito a prazo consiste na entrega de dinheiro a uma instituição de crédito (por exemplo, banco), que fica obrigada a devolver esse dinheiro no fim do prazo acordado, acrescido de uma remuneração – </a:t>
            </a:r>
            <a:r>
              <a:rPr lang="pt-PT" sz="2000" b="1" dirty="0">
                <a:latin typeface="+mn-lt"/>
              </a:rPr>
              <a:t>juro</a:t>
            </a:r>
            <a:endParaRPr lang="pt-PT" sz="2000" dirty="0">
              <a:latin typeface="+mn-lt"/>
            </a:endParaRPr>
          </a:p>
        </p:txBody>
      </p:sp>
      <p:sp>
        <p:nvSpPr>
          <p:cNvPr id="3" name="Content Placeholder 2">
            <a:extLst>
              <a:ext uri="{FF2B5EF4-FFF2-40B4-BE49-F238E27FC236}">
                <a16:creationId xmlns:a16="http://schemas.microsoft.com/office/drawing/2014/main" id="{D4205035-DFA7-7A1D-5CCF-475246043595}"/>
              </a:ext>
            </a:extLst>
          </p:cNvPr>
          <p:cNvSpPr>
            <a:spLocks noGrp="1"/>
          </p:cNvSpPr>
          <p:nvPr>
            <p:ph sz="half" idx="1"/>
          </p:nvPr>
        </p:nvSpPr>
        <p:spPr>
          <a:xfrm>
            <a:off x="616009" y="2645229"/>
            <a:ext cx="5181600" cy="3505200"/>
          </a:xfrm>
          <a:solidFill>
            <a:schemeClr val="bg2"/>
          </a:solidFill>
        </p:spPr>
        <p:txBody>
          <a:bodyPr>
            <a:normAutofit fontScale="55000" lnSpcReduction="20000"/>
          </a:bodyPr>
          <a:lstStyle/>
          <a:p>
            <a:pPr marL="0" indent="0">
              <a:lnSpc>
                <a:spcPct val="150000"/>
              </a:lnSpc>
              <a:buNone/>
            </a:pPr>
            <a:r>
              <a:rPr lang="pt-PT" dirty="0">
                <a:solidFill>
                  <a:schemeClr val="accent2"/>
                </a:solidFill>
                <a:ea typeface="Calibri" panose="020F0502020204030204" pitchFamily="34" charset="0"/>
                <a:cs typeface="Calibri" panose="020F0502020204030204" pitchFamily="34" charset="0"/>
              </a:rPr>
              <a:t>Características:</a:t>
            </a:r>
            <a:endParaRPr lang="pt-PT" dirty="0">
              <a:solidFill>
                <a:srgbClr val="971E6A"/>
              </a:solidFill>
              <a:ea typeface="Calibri" panose="020F0502020204030204" pitchFamily="34" charset="0"/>
              <a:cs typeface="Calibri" panose="020F0502020204030204" pitchFamily="34" charset="0"/>
            </a:endParaRPr>
          </a:p>
          <a:p>
            <a:pPr marL="0" indent="0">
              <a:lnSpc>
                <a:spcPct val="150000"/>
              </a:lnSpc>
              <a:buNone/>
            </a:pPr>
            <a:r>
              <a:rPr lang="pt-PT" dirty="0">
                <a:solidFill>
                  <a:schemeClr val="accent2"/>
                </a:solidFill>
                <a:ea typeface="Calibri" panose="020F0502020204030204" pitchFamily="34" charset="0"/>
                <a:cs typeface="Calibri" panose="020F0502020204030204" pitchFamily="34" charset="0"/>
              </a:rPr>
              <a:t>Garantia de capital:  </a:t>
            </a:r>
            <a:r>
              <a:rPr lang="pt-PT" dirty="0">
                <a:ea typeface="Calibri" panose="020F0502020204030204" pitchFamily="34" charset="0"/>
                <a:cs typeface="Calibri" panose="020F0502020204030204" pitchFamily="34" charset="0"/>
              </a:rPr>
              <a:t>o banco assegura ao depositante o reembolso da totalidade do montante depositado</a:t>
            </a:r>
          </a:p>
          <a:p>
            <a:pPr marL="0" indent="0">
              <a:lnSpc>
                <a:spcPct val="150000"/>
              </a:lnSpc>
              <a:buNone/>
            </a:pPr>
            <a:r>
              <a:rPr lang="pt-PT" dirty="0">
                <a:ea typeface="Calibri" panose="020F0502020204030204" pitchFamily="34" charset="0"/>
                <a:cs typeface="Calibri" panose="020F0502020204030204" pitchFamily="34" charset="0"/>
              </a:rPr>
              <a:t>Em caso de insolvência do banco, o Fundo de Garantia de Depósitos cobre os montantes aplicados em depósitos (capital e juros corridos e não pagos) até</a:t>
            </a:r>
            <a:r>
              <a:rPr lang="pt-PT" dirty="0">
                <a:solidFill>
                  <a:schemeClr val="accent2"/>
                </a:solidFill>
                <a:ea typeface="Calibri" panose="020F0502020204030204" pitchFamily="34" charset="0"/>
                <a:cs typeface="Calibri" panose="020F0502020204030204" pitchFamily="34" charset="0"/>
              </a:rPr>
              <a:t> ao máximo de 100 000 €</a:t>
            </a:r>
            <a:r>
              <a:rPr lang="pt-PT" dirty="0">
                <a:ea typeface="Calibri" panose="020F0502020204030204" pitchFamily="34" charset="0"/>
                <a:cs typeface="Calibri" panose="020F0502020204030204" pitchFamily="34" charset="0"/>
              </a:rPr>
              <a:t>, por banco e por depositante</a:t>
            </a:r>
          </a:p>
          <a:p>
            <a:pPr marL="0" indent="0">
              <a:lnSpc>
                <a:spcPct val="100000"/>
              </a:lnSpc>
              <a:buNone/>
            </a:pPr>
            <a:endParaRPr lang="pt-PT" dirty="0">
              <a:ea typeface="Calibri" panose="020F0502020204030204" pitchFamily="34" charset="0"/>
              <a:cs typeface="Calibri" panose="020F0502020204030204" pitchFamily="34" charset="0"/>
            </a:endParaRPr>
          </a:p>
          <a:p>
            <a:pPr marL="0" indent="0">
              <a:lnSpc>
                <a:spcPct val="150000"/>
              </a:lnSpc>
              <a:buNone/>
            </a:pPr>
            <a:r>
              <a:rPr lang="pt-PT" dirty="0">
                <a:ea typeface="Calibri" panose="020F0502020204030204" pitchFamily="34" charset="0"/>
                <a:cs typeface="Calibri" panose="020F0502020204030204" pitchFamily="34" charset="0"/>
              </a:rPr>
              <a:t>Podem ter </a:t>
            </a:r>
            <a:r>
              <a:rPr lang="pt-PT" dirty="0">
                <a:solidFill>
                  <a:schemeClr val="accent2"/>
                </a:solidFill>
                <a:ea typeface="Calibri" panose="020F0502020204030204" pitchFamily="34" charset="0"/>
                <a:cs typeface="Calibri" panose="020F0502020204030204" pitchFamily="34" charset="0"/>
              </a:rPr>
              <a:t>taxa de juro fixa ou variável.</a:t>
            </a:r>
          </a:p>
          <a:p>
            <a:pPr marL="0" indent="0">
              <a:buNone/>
            </a:pPr>
            <a:endParaRPr lang="pt-PT" dirty="0"/>
          </a:p>
        </p:txBody>
      </p:sp>
      <p:sp>
        <p:nvSpPr>
          <p:cNvPr id="4" name="Content Placeholder 3">
            <a:extLst>
              <a:ext uri="{FF2B5EF4-FFF2-40B4-BE49-F238E27FC236}">
                <a16:creationId xmlns:a16="http://schemas.microsoft.com/office/drawing/2014/main" id="{9C1D71C9-2914-B7C3-06AC-EC7429486A07}"/>
              </a:ext>
            </a:extLst>
          </p:cNvPr>
          <p:cNvSpPr>
            <a:spLocks noGrp="1"/>
          </p:cNvSpPr>
          <p:nvPr>
            <p:ph sz="half" idx="2"/>
          </p:nvPr>
        </p:nvSpPr>
        <p:spPr>
          <a:xfrm>
            <a:off x="5950009" y="2645229"/>
            <a:ext cx="5360248" cy="2383971"/>
          </a:xfrm>
        </p:spPr>
        <p:txBody>
          <a:bodyPr>
            <a:normAutofit fontScale="55000" lnSpcReduction="20000"/>
          </a:bodyPr>
          <a:lstStyle/>
          <a:p>
            <a:pPr marL="0" indent="0">
              <a:buNone/>
            </a:pPr>
            <a:endParaRPr lang="pt-PT" b="1" dirty="0">
              <a:solidFill>
                <a:srgbClr val="A65A52"/>
              </a:solidFill>
              <a:ea typeface="Calibri" panose="020F0502020204030204" pitchFamily="34" charset="0"/>
              <a:cs typeface="Calibri" panose="020F0502020204030204" pitchFamily="34" charset="0"/>
            </a:endParaRPr>
          </a:p>
          <a:p>
            <a:pPr marL="0" indent="0">
              <a:buNone/>
            </a:pPr>
            <a:r>
              <a:rPr lang="pt-PT" b="1" dirty="0">
                <a:ea typeface="Calibri" panose="020F0502020204030204" pitchFamily="34" charset="0"/>
                <a:cs typeface="Calibri" panose="020F0502020204030204" pitchFamily="34" charset="0"/>
              </a:rPr>
              <a:t>TANB (Taxa Anual Nominal Bruta) </a:t>
            </a:r>
            <a:r>
              <a:rPr lang="pt-PT" dirty="0">
                <a:ea typeface="Calibri" panose="020F0502020204030204" pitchFamily="34" charset="0"/>
                <a:cs typeface="Calibri" panose="020F0502020204030204" pitchFamily="34" charset="0"/>
              </a:rPr>
              <a:t>é a taxa de juro que remunera os depósitos a prazo.</a:t>
            </a:r>
          </a:p>
          <a:p>
            <a:pPr marL="0" indent="0">
              <a:buNone/>
            </a:pPr>
            <a:endParaRPr lang="pt-PT" dirty="0">
              <a:ea typeface="Calibri" panose="020F0502020204030204" pitchFamily="34" charset="0"/>
              <a:cs typeface="Calibri" panose="020F0502020204030204" pitchFamily="34" charset="0"/>
            </a:endParaRPr>
          </a:p>
          <a:p>
            <a:pPr marL="0" indent="0">
              <a:lnSpc>
                <a:spcPct val="120000"/>
              </a:lnSpc>
              <a:buNone/>
            </a:pPr>
            <a:r>
              <a:rPr lang="pt-PT" b="1" dirty="0">
                <a:ea typeface="Calibri" panose="020F0502020204030204" pitchFamily="34" charset="0"/>
                <a:cs typeface="Calibri" panose="020F0502020204030204" pitchFamily="34" charset="0"/>
              </a:rPr>
              <a:t>TANL (Taxa Anual Nominal Líquida)</a:t>
            </a:r>
            <a:r>
              <a:rPr lang="pt-PT" dirty="0">
                <a:ea typeface="Calibri" panose="020F0502020204030204" pitchFamily="34" charset="0"/>
                <a:cs typeface="Calibri" panose="020F0502020204030204" pitchFamily="34" charset="0"/>
              </a:rPr>
              <a:t> equivale à TANB depois de pagos os impostos sobre os juros recebidos.</a:t>
            </a:r>
          </a:p>
          <a:p>
            <a:pPr marL="0" indent="0">
              <a:buNone/>
            </a:pPr>
            <a:endParaRPr lang="pt-PT" dirty="0">
              <a:ea typeface="Calibri" panose="020F0502020204030204" pitchFamily="34" charset="0"/>
              <a:cs typeface="Calibri" panose="020F0502020204030204" pitchFamily="34" charset="0"/>
            </a:endParaRPr>
          </a:p>
          <a:p>
            <a:pPr marL="0" indent="0">
              <a:buNone/>
            </a:pPr>
            <a:r>
              <a:rPr lang="pt-PT" b="1" dirty="0">
                <a:ea typeface="Calibri" panose="020F0502020204030204" pitchFamily="34" charset="0"/>
                <a:cs typeface="Calibri" panose="020F0502020204030204" pitchFamily="34" charset="0"/>
              </a:rPr>
              <a:t>Juro = Capital inicial x período de tempo x taxa de juro</a:t>
            </a:r>
          </a:p>
          <a:p>
            <a:pPr marL="0" indent="0">
              <a:buNone/>
            </a:pPr>
            <a:endParaRPr lang="pt-PT" dirty="0"/>
          </a:p>
        </p:txBody>
      </p:sp>
    </p:spTree>
    <p:extLst>
      <p:ext uri="{BB962C8B-B14F-4D97-AF65-F5344CB8AC3E}">
        <p14:creationId xmlns:p14="http://schemas.microsoft.com/office/powerpoint/2010/main" val="339601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6C182-97D7-AA06-B1FB-6932E4B04D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04F0CF-B266-4633-E9D5-18D093C59890}"/>
              </a:ext>
            </a:extLst>
          </p:cNvPr>
          <p:cNvSpPr>
            <a:spLocks noGrp="1"/>
          </p:cNvSpPr>
          <p:nvPr>
            <p:ph type="ctrTitle"/>
          </p:nvPr>
        </p:nvSpPr>
        <p:spPr>
          <a:xfrm>
            <a:off x="616009" y="1926770"/>
            <a:ext cx="6867970" cy="2730687"/>
          </a:xfrm>
        </p:spPr>
        <p:txBody>
          <a:bodyPr>
            <a:noAutofit/>
          </a:bodyPr>
          <a:lstStyle/>
          <a:p>
            <a:r>
              <a:rPr lang="pt-PT" b="1" dirty="0"/>
              <a:t>Certificados</a:t>
            </a:r>
            <a:br>
              <a:rPr lang="pt-PT" b="1" dirty="0"/>
            </a:br>
            <a:r>
              <a:rPr lang="pt-PT" b="1" dirty="0"/>
              <a:t>de aforro</a:t>
            </a:r>
          </a:p>
        </p:txBody>
      </p:sp>
    </p:spTree>
    <p:extLst>
      <p:ext uri="{BB962C8B-B14F-4D97-AF65-F5344CB8AC3E}">
        <p14:creationId xmlns:p14="http://schemas.microsoft.com/office/powerpoint/2010/main" val="630374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7756A-0A38-B505-FC4B-7156907A7F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657ADE-B23E-038B-A9D8-B7A099FC54AA}"/>
              </a:ext>
            </a:extLst>
          </p:cNvPr>
          <p:cNvSpPr>
            <a:spLocks noGrp="1"/>
          </p:cNvSpPr>
          <p:nvPr>
            <p:ph type="title"/>
          </p:nvPr>
        </p:nvSpPr>
        <p:spPr>
          <a:xfrm>
            <a:off x="616009" y="1883226"/>
            <a:ext cx="10694248" cy="1311728"/>
          </a:xfrm>
        </p:spPr>
        <p:txBody>
          <a:bodyPr>
            <a:noAutofit/>
          </a:bodyPr>
          <a:lstStyle/>
          <a:p>
            <a:r>
              <a:rPr lang="pt-PT" sz="2000" b="1" dirty="0">
                <a:solidFill>
                  <a:schemeClr val="accent2"/>
                </a:solidFill>
              </a:rPr>
              <a:t>COMO FUNCIONAM?</a:t>
            </a:r>
            <a:br>
              <a:rPr lang="pt-PT" sz="2000" b="1" dirty="0"/>
            </a:br>
            <a:r>
              <a:rPr lang="pt-PT" sz="2000" dirty="0">
                <a:ea typeface="Calibri" panose="020F0502020204030204" pitchFamily="34" charset="0"/>
                <a:cs typeface="Calibri" panose="020F0502020204030204" pitchFamily="34" charset="0"/>
              </a:rPr>
              <a:t>São produtos de dívida pública, o que significa que são formas de o Estado se financiar, ou seja, as pessoas emprestam dinheiro ao Estado, aplicando as suas poupanças nestes produtos e sendo depois remuneradas com um juro.</a:t>
            </a:r>
            <a:endParaRPr lang="pt-PT" sz="2000" dirty="0"/>
          </a:p>
        </p:txBody>
      </p:sp>
      <p:sp>
        <p:nvSpPr>
          <p:cNvPr id="3" name="Content Placeholder 2">
            <a:extLst>
              <a:ext uri="{FF2B5EF4-FFF2-40B4-BE49-F238E27FC236}">
                <a16:creationId xmlns:a16="http://schemas.microsoft.com/office/drawing/2014/main" id="{AEC15B48-8855-CD67-8F0B-F8CF7DD31BA4}"/>
              </a:ext>
            </a:extLst>
          </p:cNvPr>
          <p:cNvSpPr>
            <a:spLocks noGrp="1"/>
          </p:cNvSpPr>
          <p:nvPr>
            <p:ph sz="half" idx="1"/>
          </p:nvPr>
        </p:nvSpPr>
        <p:spPr>
          <a:xfrm>
            <a:off x="616009" y="3347356"/>
            <a:ext cx="5181600" cy="2536372"/>
          </a:xfrm>
          <a:solidFill>
            <a:schemeClr val="bg2"/>
          </a:solidFill>
        </p:spPr>
        <p:txBody>
          <a:bodyPr>
            <a:normAutofit fontScale="47500" lnSpcReduction="20000"/>
          </a:bodyPr>
          <a:lstStyle/>
          <a:p>
            <a:pPr marL="0" indent="0">
              <a:lnSpc>
                <a:spcPct val="150000"/>
              </a:lnSpc>
              <a:buNone/>
            </a:pPr>
            <a:r>
              <a:rPr lang="pt-PT" sz="3200" b="1" dirty="0">
                <a:solidFill>
                  <a:schemeClr val="accent2"/>
                </a:solidFill>
                <a:ea typeface="Calibri" panose="020F0502020204030204" pitchFamily="34" charset="0"/>
                <a:cs typeface="Calibri" panose="020F0502020204030204" pitchFamily="34" charset="0"/>
              </a:rPr>
              <a:t>Características:</a:t>
            </a:r>
          </a:p>
          <a:p>
            <a:pPr marL="0" indent="0">
              <a:lnSpc>
                <a:spcPct val="100000"/>
              </a:lnSpc>
              <a:buNone/>
            </a:pPr>
            <a:endParaRPr lang="pt-PT" sz="3200" b="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r>
              <a:rPr lang="pt-PT" sz="3200" b="1" dirty="0">
                <a:solidFill>
                  <a:schemeClr val="accent2"/>
                </a:solidFill>
                <a:ea typeface="Calibri" panose="020F0502020204030204" pitchFamily="34" charset="0"/>
                <a:cs typeface="Calibri" panose="020F0502020204030204" pitchFamily="34" charset="0"/>
              </a:rPr>
              <a:t>Risco muito baixo:  </a:t>
            </a:r>
            <a:r>
              <a:rPr lang="pt-PT" sz="3200" dirty="0">
                <a:ea typeface="Calibri" panose="020F0502020204030204" pitchFamily="34" charset="0"/>
                <a:cs typeface="Calibri" panose="020F0502020204030204" pitchFamily="34" charset="0"/>
              </a:rPr>
              <a:t>apenas em caso de falência do Estado é que poderá ocorrer a perda do capital ou dos juros. </a:t>
            </a:r>
          </a:p>
          <a:p>
            <a:pPr marL="0" indent="0">
              <a:lnSpc>
                <a:spcPct val="100000"/>
              </a:lnSpc>
              <a:buNone/>
            </a:pPr>
            <a:endParaRPr lang="pt-PT" sz="3200"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buNone/>
            </a:pPr>
            <a:r>
              <a:rPr lang="pt-PT" sz="3200" b="1" dirty="0">
                <a:solidFill>
                  <a:schemeClr val="accent2"/>
                </a:solidFill>
                <a:ea typeface="Calibri" panose="020F0502020204030204" pitchFamily="34" charset="0"/>
                <a:cs typeface="Calibri" panose="020F0502020204030204" pitchFamily="34" charset="0"/>
              </a:rPr>
              <a:t>Juros capitalizam trimestralmente: </a:t>
            </a:r>
            <a:r>
              <a:rPr lang="pt-PT" sz="3200" dirty="0">
                <a:ea typeface="Calibri" panose="020F0502020204030204" pitchFamily="34" charset="0"/>
                <a:cs typeface="Calibri" panose="020F0502020204030204" pitchFamily="34" charset="0"/>
              </a:rPr>
              <a:t>de  três em três meses, os juros obtidos são incorporados no capital acumulado - juros compostos.</a:t>
            </a:r>
          </a:p>
          <a:p>
            <a:pPr marL="0" indent="0">
              <a:buNone/>
            </a:pPr>
            <a:endParaRPr lang="pt-PT" dirty="0"/>
          </a:p>
        </p:txBody>
      </p:sp>
      <p:sp>
        <p:nvSpPr>
          <p:cNvPr id="4" name="Content Placeholder 3">
            <a:extLst>
              <a:ext uri="{FF2B5EF4-FFF2-40B4-BE49-F238E27FC236}">
                <a16:creationId xmlns:a16="http://schemas.microsoft.com/office/drawing/2014/main" id="{EA47D75D-91C7-6D0C-DA88-25D6892F89DB}"/>
              </a:ext>
            </a:extLst>
          </p:cNvPr>
          <p:cNvSpPr>
            <a:spLocks noGrp="1"/>
          </p:cNvSpPr>
          <p:nvPr>
            <p:ph sz="half" idx="2"/>
          </p:nvPr>
        </p:nvSpPr>
        <p:spPr>
          <a:xfrm>
            <a:off x="5963133" y="3554187"/>
            <a:ext cx="5360248" cy="2329541"/>
          </a:xfrm>
        </p:spPr>
        <p:txBody>
          <a:bodyPr>
            <a:normAutofit fontScale="47500" lnSpcReduction="20000"/>
          </a:bodyPr>
          <a:lstStyle/>
          <a:p>
            <a:pPr marL="0" indent="0">
              <a:buNone/>
            </a:pPr>
            <a:endParaRPr lang="pt-PT" b="1" dirty="0">
              <a:solidFill>
                <a:srgbClr val="A65A52"/>
              </a:solidFill>
              <a:ea typeface="Calibri" panose="020F0502020204030204" pitchFamily="34" charset="0"/>
              <a:cs typeface="Calibri" panose="020F0502020204030204" pitchFamily="34" charset="0"/>
            </a:endParaRPr>
          </a:p>
          <a:p>
            <a:pPr marL="0" indent="0" algn="ctr">
              <a:buNone/>
            </a:pPr>
            <a:r>
              <a:rPr lang="pt-PT" sz="3200" b="1" dirty="0">
                <a:ea typeface="Calibri" panose="020F0502020204030204" pitchFamily="34" charset="0"/>
                <a:cs typeface="Calibri" panose="020F0502020204030204" pitchFamily="34" charset="0"/>
              </a:rPr>
              <a:t>Remuneração é variável:</a:t>
            </a:r>
          </a:p>
          <a:p>
            <a:pPr marL="0" indent="0">
              <a:buNone/>
            </a:pPr>
            <a:endParaRPr lang="pt-PT" sz="3200" b="1" dirty="0">
              <a:ea typeface="Calibri" panose="020F0502020204030204" pitchFamily="34" charset="0"/>
              <a:cs typeface="Calibri" panose="020F0502020204030204" pitchFamily="34" charset="0"/>
            </a:endParaRPr>
          </a:p>
          <a:p>
            <a:pPr marL="0" indent="0" algn="ctr">
              <a:buNone/>
            </a:pPr>
            <a:r>
              <a:rPr lang="pt-PT" sz="3200" dirty="0">
                <a:ea typeface="Calibri" panose="020F0502020204030204" pitchFamily="34" charset="0"/>
                <a:cs typeface="Calibri" panose="020F0502020204030204" pitchFamily="34" charset="0"/>
              </a:rPr>
              <a:t>Taxa Euribor + Prémio de permanência</a:t>
            </a:r>
          </a:p>
          <a:p>
            <a:pPr marL="0" indent="0">
              <a:buNone/>
            </a:pPr>
            <a:endParaRPr lang="pt-PT" sz="3200" dirty="0">
              <a:ea typeface="Calibri" panose="020F0502020204030204" pitchFamily="34" charset="0"/>
              <a:cs typeface="Calibri" panose="020F0502020204030204" pitchFamily="34" charset="0"/>
            </a:endParaRPr>
          </a:p>
          <a:p>
            <a:pPr marL="0" indent="0">
              <a:buNone/>
            </a:pPr>
            <a:r>
              <a:rPr lang="pt-PT" sz="3200" dirty="0">
                <a:ea typeface="Calibri" panose="020F0502020204030204" pitchFamily="34" charset="0"/>
                <a:cs typeface="Calibri" panose="020F0502020204030204" pitchFamily="34" charset="0"/>
              </a:rPr>
              <a:t>Depende da evolução das taxas de juro e tende a aumentar quanto maior for o período em que o investimento é mantido.</a:t>
            </a:r>
          </a:p>
          <a:p>
            <a:pPr marL="0" indent="0">
              <a:buNone/>
            </a:pPr>
            <a:endParaRPr lang="pt-PT" dirty="0"/>
          </a:p>
        </p:txBody>
      </p:sp>
    </p:spTree>
    <p:extLst>
      <p:ext uri="{BB962C8B-B14F-4D97-AF65-F5344CB8AC3E}">
        <p14:creationId xmlns:p14="http://schemas.microsoft.com/office/powerpoint/2010/main" val="2419652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A0791-C7D8-D129-D61E-592CA7F453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667689-7DBA-1200-ACD4-45152ECF8FC8}"/>
              </a:ext>
            </a:extLst>
          </p:cNvPr>
          <p:cNvSpPr>
            <a:spLocks noGrp="1"/>
          </p:cNvSpPr>
          <p:nvPr>
            <p:ph type="ctrTitle"/>
          </p:nvPr>
        </p:nvSpPr>
        <p:spPr>
          <a:xfrm>
            <a:off x="616009" y="1926770"/>
            <a:ext cx="6867970" cy="2730687"/>
          </a:xfrm>
        </p:spPr>
        <p:txBody>
          <a:bodyPr>
            <a:noAutofit/>
          </a:bodyPr>
          <a:lstStyle/>
          <a:p>
            <a:r>
              <a:rPr lang="pt-PT" b="1" dirty="0"/>
              <a:t>Planos</a:t>
            </a:r>
            <a:br>
              <a:rPr lang="pt-PT" b="1" dirty="0"/>
            </a:br>
            <a:r>
              <a:rPr lang="pt-PT" b="1" dirty="0"/>
              <a:t>de poupança</a:t>
            </a:r>
          </a:p>
        </p:txBody>
      </p:sp>
    </p:spTree>
    <p:extLst>
      <p:ext uri="{BB962C8B-B14F-4D97-AF65-F5344CB8AC3E}">
        <p14:creationId xmlns:p14="http://schemas.microsoft.com/office/powerpoint/2010/main" val="793524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1714A-6EB9-87B0-6507-7BB59789B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62603-A03F-1A32-4B7B-C6E901ED7A98}"/>
              </a:ext>
            </a:extLst>
          </p:cNvPr>
          <p:cNvSpPr>
            <a:spLocks noGrp="1"/>
          </p:cNvSpPr>
          <p:nvPr>
            <p:ph type="title"/>
          </p:nvPr>
        </p:nvSpPr>
        <p:spPr>
          <a:xfrm>
            <a:off x="616009" y="1181100"/>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1800" dirty="0">
                <a:latin typeface="+mn-lt"/>
              </a:rPr>
              <a:t>Os planos de poupança são produtos vocacionados para a poupança de médio ou longo prazo. Estes produtos financeiros podem contribuir para complementar a reforma ou ser usadas para financiar a educação do participante ou de outro elemento do seu agregado familiar.</a:t>
            </a:r>
            <a:endParaRPr lang="pt-PT" sz="2000" dirty="0">
              <a:latin typeface="+mn-lt"/>
            </a:endParaRPr>
          </a:p>
        </p:txBody>
      </p:sp>
      <p:sp>
        <p:nvSpPr>
          <p:cNvPr id="3" name="Content Placeholder 2">
            <a:extLst>
              <a:ext uri="{FF2B5EF4-FFF2-40B4-BE49-F238E27FC236}">
                <a16:creationId xmlns:a16="http://schemas.microsoft.com/office/drawing/2014/main" id="{76A6A701-B3E5-7125-996D-2A83F2D415C6}"/>
              </a:ext>
            </a:extLst>
          </p:cNvPr>
          <p:cNvSpPr>
            <a:spLocks noGrp="1"/>
          </p:cNvSpPr>
          <p:nvPr>
            <p:ph sz="half" idx="1"/>
          </p:nvPr>
        </p:nvSpPr>
        <p:spPr>
          <a:xfrm>
            <a:off x="616009" y="2645228"/>
            <a:ext cx="5181600" cy="3385458"/>
          </a:xfrm>
          <a:solidFill>
            <a:schemeClr val="bg2"/>
          </a:solidFill>
        </p:spPr>
        <p:txBody>
          <a:bodyPr>
            <a:normAutofit fontScale="47500" lnSpcReduction="20000"/>
          </a:bodyPr>
          <a:lstStyle/>
          <a:p>
            <a:pPr marL="0" indent="0">
              <a:lnSpc>
                <a:spcPct val="150000"/>
              </a:lnSpc>
              <a:buNone/>
            </a:pPr>
            <a:r>
              <a:rPr lang="pt-PT" sz="3200" b="1" dirty="0">
                <a:solidFill>
                  <a:schemeClr val="accent2"/>
                </a:solidFill>
                <a:ea typeface="Calibri" panose="020F0502020204030204" pitchFamily="34" charset="0"/>
                <a:cs typeface="Calibri" panose="020F0502020204030204" pitchFamily="34" charset="0"/>
              </a:rPr>
              <a:t>Tipos de planos:</a:t>
            </a:r>
            <a:endParaRPr lang="pt-PT" sz="3200" dirty="0">
              <a:solidFill>
                <a:schemeClr val="accent2"/>
              </a:solidFill>
              <a:ea typeface="Calibri" panose="020F0502020204030204" pitchFamily="34" charset="0"/>
              <a:cs typeface="Calibri" panose="020F0502020204030204" pitchFamily="34" charset="0"/>
            </a:endParaRPr>
          </a:p>
          <a:p>
            <a:pPr marL="0" indent="0">
              <a:lnSpc>
                <a:spcPct val="150000"/>
              </a:lnSpc>
              <a:buNone/>
            </a:pPr>
            <a:r>
              <a:rPr lang="pt-PT" sz="3200" dirty="0">
                <a:ea typeface="Calibri" panose="020F0502020204030204" pitchFamily="34" charset="0"/>
                <a:cs typeface="Calibri" panose="020F0502020204030204" pitchFamily="34" charset="0"/>
              </a:rPr>
              <a:t>PPR (planos de poupança-reforma)</a:t>
            </a:r>
          </a:p>
          <a:p>
            <a:pPr marL="0" indent="0">
              <a:lnSpc>
                <a:spcPct val="150000"/>
              </a:lnSpc>
              <a:buNone/>
            </a:pPr>
            <a:r>
              <a:rPr lang="pt-PT" sz="3200" dirty="0">
                <a:ea typeface="Calibri" panose="020F0502020204030204" pitchFamily="34" charset="0"/>
                <a:cs typeface="Calibri" panose="020F0502020204030204" pitchFamily="34" charset="0"/>
              </a:rPr>
              <a:t>PPE (planos de poupança-educação)</a:t>
            </a:r>
          </a:p>
          <a:p>
            <a:pPr marL="0" indent="0">
              <a:lnSpc>
                <a:spcPct val="150000"/>
              </a:lnSpc>
              <a:buNone/>
            </a:pPr>
            <a:r>
              <a:rPr lang="pt-PT" sz="3200" dirty="0">
                <a:ea typeface="Calibri" panose="020F0502020204030204" pitchFamily="34" charset="0"/>
                <a:cs typeface="Calibri" panose="020F0502020204030204" pitchFamily="34" charset="0"/>
              </a:rPr>
              <a:t>PPR/E (planos de poupança-reforma/educação)</a:t>
            </a:r>
          </a:p>
          <a:p>
            <a:pPr marL="0" indent="0">
              <a:lnSpc>
                <a:spcPct val="150000"/>
              </a:lnSpc>
              <a:buNone/>
            </a:pPr>
            <a:r>
              <a:rPr lang="pt-PT" sz="3200" b="1" dirty="0">
                <a:solidFill>
                  <a:schemeClr val="accent2"/>
                </a:solidFill>
                <a:ea typeface="Calibri" panose="020F0502020204030204" pitchFamily="34" charset="0"/>
                <a:cs typeface="Calibri" panose="020F0502020204030204" pitchFamily="34" charset="0"/>
              </a:rPr>
              <a:t>Fundos de poupança podem ser:</a:t>
            </a:r>
            <a:endParaRPr lang="pt-PT" sz="3200" dirty="0">
              <a:solidFill>
                <a:schemeClr val="accent2"/>
              </a:solidFill>
              <a:ea typeface="Calibri" panose="020F0502020204030204" pitchFamily="34" charset="0"/>
              <a:cs typeface="Calibri" panose="020F0502020204030204" pitchFamily="34" charset="0"/>
            </a:endParaRPr>
          </a:p>
          <a:p>
            <a:pPr marL="0" indent="0">
              <a:lnSpc>
                <a:spcPct val="150000"/>
              </a:lnSpc>
              <a:buNone/>
            </a:pPr>
            <a:r>
              <a:rPr lang="pt-PT" sz="3200" dirty="0">
                <a:ea typeface="Calibri" panose="020F0502020204030204" pitchFamily="34" charset="0"/>
                <a:cs typeface="Calibri" panose="020F0502020204030204" pitchFamily="34" charset="0"/>
              </a:rPr>
              <a:t>Fundos de pensões</a:t>
            </a:r>
          </a:p>
          <a:p>
            <a:pPr marL="0" indent="0">
              <a:lnSpc>
                <a:spcPct val="150000"/>
              </a:lnSpc>
              <a:buNone/>
            </a:pPr>
            <a:r>
              <a:rPr lang="pt-PT" sz="3200" dirty="0">
                <a:ea typeface="Calibri" panose="020F0502020204030204" pitchFamily="34" charset="0"/>
                <a:cs typeface="Calibri" panose="020F0502020204030204" pitchFamily="34" charset="0"/>
              </a:rPr>
              <a:t>Fundos autónomos de seguro do ramo Vida</a:t>
            </a:r>
          </a:p>
          <a:p>
            <a:pPr marL="0" indent="0">
              <a:lnSpc>
                <a:spcPct val="150000"/>
              </a:lnSpc>
              <a:buNone/>
            </a:pPr>
            <a:r>
              <a:rPr lang="pt-PT" sz="3200" dirty="0">
                <a:ea typeface="Calibri" panose="020F0502020204030204" pitchFamily="34" charset="0"/>
                <a:cs typeface="Calibri" panose="020F0502020204030204" pitchFamily="34" charset="0"/>
              </a:rPr>
              <a:t>Fundos de investimento mobiliários</a:t>
            </a:r>
          </a:p>
          <a:p>
            <a:pPr marL="0" indent="0">
              <a:buNone/>
            </a:pPr>
            <a:endParaRPr lang="pt-PT" dirty="0"/>
          </a:p>
        </p:txBody>
      </p:sp>
      <p:sp>
        <p:nvSpPr>
          <p:cNvPr id="4" name="Content Placeholder 3">
            <a:extLst>
              <a:ext uri="{FF2B5EF4-FFF2-40B4-BE49-F238E27FC236}">
                <a16:creationId xmlns:a16="http://schemas.microsoft.com/office/drawing/2014/main" id="{F9189447-033C-0937-34C8-635ECFB1D8A0}"/>
              </a:ext>
            </a:extLst>
          </p:cNvPr>
          <p:cNvSpPr>
            <a:spLocks noGrp="1"/>
          </p:cNvSpPr>
          <p:nvPr>
            <p:ph sz="half" idx="2"/>
          </p:nvPr>
        </p:nvSpPr>
        <p:spPr>
          <a:xfrm>
            <a:off x="5963133" y="3178628"/>
            <a:ext cx="5360248" cy="2318658"/>
          </a:xfrm>
        </p:spPr>
        <p:txBody>
          <a:bodyPr>
            <a:normAutofit fontScale="47500" lnSpcReduction="20000"/>
          </a:bodyPr>
          <a:lstStyle/>
          <a:p>
            <a:pPr marL="0" indent="0">
              <a:buNone/>
            </a:pPr>
            <a:endParaRPr lang="pt-PT" b="1" dirty="0">
              <a:solidFill>
                <a:srgbClr val="A65A52"/>
              </a:solidFill>
              <a:ea typeface="Calibri" panose="020F0502020204030204" pitchFamily="34" charset="0"/>
              <a:cs typeface="Calibri" panose="020F0502020204030204" pitchFamily="34" charset="0"/>
            </a:endParaRPr>
          </a:p>
          <a:p>
            <a:pPr marL="0" indent="0">
              <a:buNone/>
            </a:pPr>
            <a:r>
              <a:rPr lang="pt-PT" sz="3200" b="1" dirty="0"/>
              <a:t>Principais riscos:</a:t>
            </a:r>
          </a:p>
          <a:p>
            <a:pPr marL="0" indent="0">
              <a:buNone/>
            </a:pPr>
            <a:r>
              <a:rPr lang="pt-PT" sz="3200" b="1" dirty="0"/>
              <a:t>Garantia de capital</a:t>
            </a:r>
            <a:r>
              <a:rPr lang="pt-PT" sz="3200" dirty="0"/>
              <a:t>: alguns planos garantem o capital aplicado, noutros existe possibilidade de perda parcial ou total.</a:t>
            </a:r>
          </a:p>
          <a:p>
            <a:pPr marL="0" indent="0">
              <a:buNone/>
            </a:pPr>
            <a:r>
              <a:rPr lang="pt-PT" sz="3200" b="1" dirty="0"/>
              <a:t>Remuneração</a:t>
            </a:r>
            <a:r>
              <a:rPr lang="pt-PT" sz="3200" dirty="0"/>
              <a:t>: existem planos com remuneração fixa garantida e outros com remuneração variável, onde o rendimento pode ser inferior ao esperado.</a:t>
            </a:r>
          </a:p>
          <a:p>
            <a:pPr marL="0" indent="0">
              <a:buNone/>
            </a:pPr>
            <a:r>
              <a:rPr lang="pt-PT" sz="3200" b="1" dirty="0"/>
              <a:t>Liquidez</a:t>
            </a:r>
            <a:r>
              <a:rPr lang="pt-PT" sz="3200" dirty="0"/>
              <a:t>: o levantamento antecipado está sujeito a penalizações fiscais e contratuais.</a:t>
            </a:r>
          </a:p>
        </p:txBody>
      </p:sp>
    </p:spTree>
    <p:extLst>
      <p:ext uri="{BB962C8B-B14F-4D97-AF65-F5344CB8AC3E}">
        <p14:creationId xmlns:p14="http://schemas.microsoft.com/office/powerpoint/2010/main" val="171468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A36EC-A8D8-9159-38ED-46342063AB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B5042F-53F3-2546-C76D-C183B0B795FF}"/>
              </a:ext>
            </a:extLst>
          </p:cNvPr>
          <p:cNvSpPr>
            <a:spLocks noGrp="1"/>
          </p:cNvSpPr>
          <p:nvPr>
            <p:ph type="ctrTitle"/>
          </p:nvPr>
        </p:nvSpPr>
        <p:spPr>
          <a:xfrm>
            <a:off x="616009" y="1926770"/>
            <a:ext cx="6867970" cy="2730687"/>
          </a:xfrm>
        </p:spPr>
        <p:txBody>
          <a:bodyPr>
            <a:noAutofit/>
          </a:bodyPr>
          <a:lstStyle/>
          <a:p>
            <a:r>
              <a:rPr lang="pt-PT" b="1" dirty="0"/>
              <a:t>Fundos de pensões</a:t>
            </a:r>
          </a:p>
        </p:txBody>
      </p:sp>
    </p:spTree>
    <p:extLst>
      <p:ext uri="{BB962C8B-B14F-4D97-AF65-F5344CB8AC3E}">
        <p14:creationId xmlns:p14="http://schemas.microsoft.com/office/powerpoint/2010/main" val="4194951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85F33-4304-F219-DBAE-A1CB04D71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91A69-4B91-FC99-396D-D5311FE4D402}"/>
              </a:ext>
            </a:extLst>
          </p:cNvPr>
          <p:cNvSpPr>
            <a:spLocks noGrp="1"/>
          </p:cNvSpPr>
          <p:nvPr>
            <p:ph type="title"/>
          </p:nvPr>
        </p:nvSpPr>
        <p:spPr>
          <a:xfrm>
            <a:off x="616009" y="1834246"/>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1800" dirty="0">
                <a:latin typeface="+mn-lt"/>
              </a:rPr>
              <a:t>Os fundos de pensões constituem um património autónomo que se destina exclusivamente ao financiamento de um ou mais planos de pensões e/ou planos de benefícios de saúde. Estão vocacionados para a poupança de longo prazo.</a:t>
            </a:r>
            <a:endParaRPr lang="pt-PT" sz="2000" dirty="0">
              <a:latin typeface="+mn-lt"/>
            </a:endParaRPr>
          </a:p>
        </p:txBody>
      </p:sp>
      <p:sp>
        <p:nvSpPr>
          <p:cNvPr id="3" name="Content Placeholder 2">
            <a:extLst>
              <a:ext uri="{FF2B5EF4-FFF2-40B4-BE49-F238E27FC236}">
                <a16:creationId xmlns:a16="http://schemas.microsoft.com/office/drawing/2014/main" id="{BBCBA486-28FC-1D5F-FD4F-33E56DE5DE3E}"/>
              </a:ext>
            </a:extLst>
          </p:cNvPr>
          <p:cNvSpPr>
            <a:spLocks noGrp="1"/>
          </p:cNvSpPr>
          <p:nvPr>
            <p:ph sz="half" idx="1"/>
          </p:nvPr>
        </p:nvSpPr>
        <p:spPr>
          <a:xfrm>
            <a:off x="616009" y="3298374"/>
            <a:ext cx="5181600" cy="2440671"/>
          </a:xfrm>
          <a:solidFill>
            <a:schemeClr val="bg2"/>
          </a:solidFill>
        </p:spPr>
        <p:txBody>
          <a:bodyPr>
            <a:normAutofit fontScale="47500" lnSpcReduction="20000"/>
          </a:bodyPr>
          <a:lstStyle/>
          <a:p>
            <a:pPr marL="0" indent="0">
              <a:lnSpc>
                <a:spcPct val="100000"/>
              </a:lnSpc>
              <a:buNone/>
            </a:pPr>
            <a:r>
              <a:rPr lang="pt-PT" sz="3200" b="1" dirty="0">
                <a:solidFill>
                  <a:schemeClr val="accent2"/>
                </a:solidFill>
                <a:ea typeface="Calibri" panose="020F0502020204030204" pitchFamily="34" charset="0"/>
                <a:cs typeface="Calibri" panose="020F0502020204030204" pitchFamily="34" charset="0"/>
              </a:rPr>
              <a:t>Tipos de fundos de pensões:</a:t>
            </a:r>
          </a:p>
          <a:p>
            <a:pPr marL="0" indent="0">
              <a:lnSpc>
                <a:spcPct val="100000"/>
              </a:lnSpc>
              <a:buNone/>
            </a:pPr>
            <a:r>
              <a:rPr lang="pt-PT" sz="3200" b="1" dirty="0">
                <a:ea typeface="Calibri" panose="020F0502020204030204" pitchFamily="34" charset="0"/>
                <a:cs typeface="Calibri" panose="020F0502020204030204" pitchFamily="34" charset="0"/>
              </a:rPr>
              <a:t>Abertos</a:t>
            </a:r>
            <a:r>
              <a:rPr lang="pt-PT" sz="3200" dirty="0">
                <a:ea typeface="Calibri" panose="020F0502020204030204" pitchFamily="34" charset="0"/>
                <a:cs typeface="Calibri" panose="020F0502020204030204" pitchFamily="34" charset="0"/>
              </a:rPr>
              <a:t> - financiamento de planos de pensões profissionais e planos de pensões de cariz individual. </a:t>
            </a:r>
            <a:br>
              <a:rPr lang="pt-PT" sz="3200" dirty="0">
                <a:ea typeface="Calibri" panose="020F0502020204030204" pitchFamily="34" charset="0"/>
                <a:cs typeface="Calibri" panose="020F0502020204030204" pitchFamily="34" charset="0"/>
              </a:rPr>
            </a:br>
            <a:r>
              <a:rPr lang="pt-PT" sz="3200" b="1" dirty="0">
                <a:ea typeface="Calibri" panose="020F0502020204030204" pitchFamily="34" charset="0"/>
                <a:cs typeface="Calibri" panose="020F0502020204030204" pitchFamily="34" charset="0"/>
              </a:rPr>
              <a:t>Fechados</a:t>
            </a:r>
            <a:r>
              <a:rPr lang="pt-PT" sz="3200" dirty="0">
                <a:ea typeface="Calibri" panose="020F0502020204030204" pitchFamily="34" charset="0"/>
                <a:cs typeface="Calibri" panose="020F0502020204030204" pitchFamily="34" charset="0"/>
              </a:rPr>
              <a:t> – financiamento de planos de pensões profissionais. </a:t>
            </a:r>
          </a:p>
          <a:p>
            <a:pPr marL="0" indent="0">
              <a:lnSpc>
                <a:spcPct val="100000"/>
              </a:lnSpc>
              <a:buNone/>
            </a:pPr>
            <a:br>
              <a:rPr lang="pt-PT" sz="3200" dirty="0">
                <a:ea typeface="Calibri" panose="020F0502020204030204" pitchFamily="34" charset="0"/>
                <a:cs typeface="Calibri" panose="020F0502020204030204" pitchFamily="34" charset="0"/>
              </a:rPr>
            </a:br>
            <a:r>
              <a:rPr lang="pt-PT" sz="3200" b="1" dirty="0">
                <a:solidFill>
                  <a:schemeClr val="accent2"/>
                </a:solidFill>
                <a:ea typeface="Calibri"/>
                <a:cs typeface="Calibri"/>
              </a:rPr>
              <a:t>Característica:</a:t>
            </a:r>
            <a:br>
              <a:rPr lang="pt-PT" sz="3200" dirty="0">
                <a:ea typeface="Calibri" panose="020F0502020204030204" pitchFamily="34" charset="0"/>
                <a:cs typeface="Calibri" panose="020F0502020204030204" pitchFamily="34" charset="0"/>
              </a:rPr>
            </a:br>
            <a:r>
              <a:rPr lang="pt-PT" sz="3200" dirty="0">
                <a:ea typeface="Calibri"/>
                <a:cs typeface="Calibri"/>
              </a:rPr>
              <a:t>Tem um regime jurídico muito específico que permite conferir um adequado nível de proteção e segurança aos participantes e beneficiários.</a:t>
            </a:r>
          </a:p>
        </p:txBody>
      </p:sp>
      <p:sp>
        <p:nvSpPr>
          <p:cNvPr id="4" name="Content Placeholder 3">
            <a:extLst>
              <a:ext uri="{FF2B5EF4-FFF2-40B4-BE49-F238E27FC236}">
                <a16:creationId xmlns:a16="http://schemas.microsoft.com/office/drawing/2014/main" id="{5E6790C6-124E-1002-88D6-C649D1AADA04}"/>
              </a:ext>
            </a:extLst>
          </p:cNvPr>
          <p:cNvSpPr>
            <a:spLocks noGrp="1"/>
          </p:cNvSpPr>
          <p:nvPr>
            <p:ph sz="half" idx="2"/>
          </p:nvPr>
        </p:nvSpPr>
        <p:spPr>
          <a:xfrm>
            <a:off x="5950009" y="3298374"/>
            <a:ext cx="5360248" cy="2318658"/>
          </a:xfrm>
        </p:spPr>
        <p:txBody>
          <a:bodyPr>
            <a:normAutofit fontScale="47500" lnSpcReduction="20000"/>
          </a:bodyPr>
          <a:lstStyle/>
          <a:p>
            <a:pPr marL="0" indent="0">
              <a:buNone/>
            </a:pPr>
            <a:endParaRPr lang="pt-PT" b="1" dirty="0">
              <a:solidFill>
                <a:srgbClr val="A65A52"/>
              </a:solidFill>
              <a:ea typeface="Calibri" panose="020F0502020204030204" pitchFamily="34" charset="0"/>
              <a:cs typeface="Calibri" panose="020F0502020204030204" pitchFamily="34" charset="0"/>
            </a:endParaRPr>
          </a:p>
          <a:p>
            <a:pPr marL="0" indent="0">
              <a:buNone/>
            </a:pPr>
            <a:r>
              <a:rPr lang="pt-PT" sz="3200" b="1" dirty="0">
                <a:ea typeface="Open Sans"/>
                <a:cs typeface="Open Sans"/>
              </a:rPr>
              <a:t>Principais riscos:</a:t>
            </a:r>
          </a:p>
          <a:p>
            <a:pPr marL="0" indent="0">
              <a:buNone/>
            </a:pPr>
            <a:endParaRPr lang="pt-PT" sz="3200" b="1" dirty="0"/>
          </a:p>
          <a:p>
            <a:pPr marL="0" indent="0">
              <a:buNone/>
            </a:pPr>
            <a:r>
              <a:rPr lang="pt-PT" sz="3200" b="1" dirty="0">
                <a:ea typeface="Open Sans"/>
                <a:cs typeface="Open Sans"/>
              </a:rPr>
              <a:t>Garantia de capital: </a:t>
            </a:r>
            <a:r>
              <a:rPr lang="pt-PT" sz="3200" dirty="0">
                <a:ea typeface="Open Sans"/>
                <a:cs typeface="Open Sans"/>
              </a:rPr>
              <a:t>nem todos os fundos de pensões têm o capital garantido, existindo também os que têm risco de perda de capital (risco de mercado).</a:t>
            </a:r>
          </a:p>
          <a:p>
            <a:pPr marL="0" indent="0">
              <a:buNone/>
            </a:pPr>
            <a:br>
              <a:rPr lang="pt-PT" sz="3200" dirty="0"/>
            </a:br>
            <a:r>
              <a:rPr lang="pt-PT" sz="3200" b="1" dirty="0">
                <a:ea typeface="Open Sans"/>
                <a:cs typeface="Open Sans"/>
              </a:rPr>
              <a:t>Risco de liquidez: </a:t>
            </a:r>
            <a:r>
              <a:rPr lang="pt-PT" sz="3200" dirty="0">
                <a:ea typeface="Open Sans"/>
                <a:cs typeface="Open Sans"/>
              </a:rPr>
              <a:t>possibilidade de levantamento antecipado está limitado aos casos legalmente previstos.</a:t>
            </a:r>
            <a:endParaRPr lang="pt-PT" sz="3200" dirty="0"/>
          </a:p>
        </p:txBody>
      </p:sp>
    </p:spTree>
    <p:extLst>
      <p:ext uri="{BB962C8B-B14F-4D97-AF65-F5344CB8AC3E}">
        <p14:creationId xmlns:p14="http://schemas.microsoft.com/office/powerpoint/2010/main" val="3426329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ECC9-86D2-A7D0-DCE0-8B2E59BBDC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C4979D-8906-C48C-296A-E98ADA216F24}"/>
              </a:ext>
            </a:extLst>
          </p:cNvPr>
          <p:cNvSpPr>
            <a:spLocks noGrp="1"/>
          </p:cNvSpPr>
          <p:nvPr>
            <p:ph type="ctrTitle"/>
          </p:nvPr>
        </p:nvSpPr>
        <p:spPr>
          <a:xfrm>
            <a:off x="616009" y="1926770"/>
            <a:ext cx="6867970" cy="2730687"/>
          </a:xfrm>
        </p:spPr>
        <p:txBody>
          <a:bodyPr>
            <a:noAutofit/>
          </a:bodyPr>
          <a:lstStyle/>
          <a:p>
            <a:r>
              <a:rPr lang="pt-PT" b="1" dirty="0"/>
              <a:t>Seguros de capitalização</a:t>
            </a:r>
          </a:p>
        </p:txBody>
      </p:sp>
    </p:spTree>
    <p:extLst>
      <p:ext uri="{BB962C8B-B14F-4D97-AF65-F5344CB8AC3E}">
        <p14:creationId xmlns:p14="http://schemas.microsoft.com/office/powerpoint/2010/main" val="892984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A02F5-85A1-423C-B127-7F68AEA29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83256-71C3-17AA-59E7-464EBC5359C6}"/>
              </a:ext>
            </a:extLst>
          </p:cNvPr>
          <p:cNvSpPr>
            <a:spLocks noGrp="1"/>
          </p:cNvSpPr>
          <p:nvPr>
            <p:ph type="title"/>
          </p:nvPr>
        </p:nvSpPr>
        <p:spPr>
          <a:xfrm>
            <a:off x="616009" y="1181100"/>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1800" dirty="0">
                <a:latin typeface="+mn-lt"/>
              </a:rPr>
              <a:t>São produtos destinados a poupança de médio prazo. São produtos muito flexíveis, através dos quais se fixa o valor a pagar (prémios), de forma a constituir a poupança desejada. Permitem, em regra, entregas únicas ou periódicas de valor relativamente reduzido. </a:t>
            </a:r>
            <a:endParaRPr lang="pt-PT" sz="2000" dirty="0">
              <a:latin typeface="+mn-lt"/>
            </a:endParaRPr>
          </a:p>
        </p:txBody>
      </p:sp>
      <p:sp>
        <p:nvSpPr>
          <p:cNvPr id="5" name="Title 2">
            <a:extLst>
              <a:ext uri="{FF2B5EF4-FFF2-40B4-BE49-F238E27FC236}">
                <a16:creationId xmlns:a16="http://schemas.microsoft.com/office/drawing/2014/main" id="{39FF212F-5ED1-2FF0-C023-E27D1AD533C9}"/>
              </a:ext>
            </a:extLst>
          </p:cNvPr>
          <p:cNvSpPr txBox="1">
            <a:spLocks/>
          </p:cNvSpPr>
          <p:nvPr/>
        </p:nvSpPr>
        <p:spPr>
          <a:xfrm>
            <a:off x="814195" y="5104973"/>
            <a:ext cx="5281805" cy="775153"/>
          </a:xfrm>
          <a:prstGeom prst="rect">
            <a:avLst/>
          </a:prstGeom>
          <a:no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pt-PT" sz="1500" cap="none" spc="0" dirty="0">
              <a:latin typeface="+mn-lt"/>
            </a:endParaRPr>
          </a:p>
        </p:txBody>
      </p:sp>
      <p:sp>
        <p:nvSpPr>
          <p:cNvPr id="11" name="TextBox 10">
            <a:extLst>
              <a:ext uri="{FF2B5EF4-FFF2-40B4-BE49-F238E27FC236}">
                <a16:creationId xmlns:a16="http://schemas.microsoft.com/office/drawing/2014/main" id="{187A9C12-7774-DB3A-0EC0-C8C846EAD0FF}"/>
              </a:ext>
            </a:extLst>
          </p:cNvPr>
          <p:cNvSpPr txBox="1"/>
          <p:nvPr/>
        </p:nvSpPr>
        <p:spPr>
          <a:xfrm>
            <a:off x="768409" y="2710540"/>
            <a:ext cx="5055448" cy="2054409"/>
          </a:xfrm>
          <a:prstGeom prst="rect">
            <a:avLst/>
          </a:prstGeom>
          <a:solidFill>
            <a:schemeClr val="bg2"/>
          </a:solidFill>
        </p:spPr>
        <p:txBody>
          <a:bodyPr wrap="square">
            <a:spAutoFit/>
          </a:bodyPr>
          <a:lstStyle/>
          <a:p>
            <a:pPr>
              <a:lnSpc>
                <a:spcPct val="150000"/>
              </a:lnSpc>
            </a:pPr>
            <a:r>
              <a:rPr lang="pt-PT" sz="1500" b="1" cap="none" spc="0" dirty="0">
                <a:solidFill>
                  <a:schemeClr val="tx2"/>
                </a:solidFill>
                <a:ea typeface="Calibri"/>
                <a:cs typeface="Calibri"/>
              </a:rPr>
              <a:t>Tipos de seguros de capitalização:</a:t>
            </a:r>
          </a:p>
          <a:p>
            <a:pPr marL="285750" indent="-285750">
              <a:lnSpc>
                <a:spcPct val="100000"/>
              </a:lnSpc>
              <a:spcBef>
                <a:spcPts val="1200"/>
              </a:spcBef>
              <a:buFont typeface="Arial" panose="020B0604020202020204" pitchFamily="34" charset="0"/>
              <a:buChar char="•"/>
            </a:pPr>
            <a:r>
              <a:rPr lang="pt-PT" sz="1500" cap="none" spc="0" dirty="0">
                <a:ea typeface="Calibri"/>
                <a:cs typeface="Calibri"/>
              </a:rPr>
              <a:t>Seguros ligados a fundos de investimento (</a:t>
            </a:r>
            <a:r>
              <a:rPr lang="pt-PT" sz="1500" i="1" cap="none" spc="0" dirty="0" err="1">
                <a:ea typeface="Calibri"/>
                <a:cs typeface="Calibri"/>
              </a:rPr>
              <a:t>Unit-Linked</a:t>
            </a:r>
            <a:r>
              <a:rPr lang="pt-PT" sz="1500" i="1" cap="none" spc="0" dirty="0">
                <a:ea typeface="Calibri"/>
                <a:cs typeface="Calibri"/>
              </a:rPr>
              <a:t>)</a:t>
            </a:r>
          </a:p>
          <a:p>
            <a:pPr marL="285750" indent="-285750">
              <a:lnSpc>
                <a:spcPct val="100000"/>
              </a:lnSpc>
              <a:spcBef>
                <a:spcPts val="1200"/>
              </a:spcBef>
              <a:buFont typeface="Arial" panose="020B0604020202020204" pitchFamily="34" charset="0"/>
              <a:buChar char="•"/>
            </a:pPr>
            <a:r>
              <a:rPr lang="pt-PT" sz="1500" cap="none" spc="0" dirty="0">
                <a:ea typeface="Calibri"/>
                <a:cs typeface="Calibri"/>
              </a:rPr>
              <a:t>Seguros não ligados com / sem participação nos resultados</a:t>
            </a:r>
          </a:p>
          <a:p>
            <a:pPr marL="285750" indent="-285750">
              <a:lnSpc>
                <a:spcPct val="100000"/>
              </a:lnSpc>
              <a:spcBef>
                <a:spcPts val="1200"/>
              </a:spcBef>
              <a:buFont typeface="Arial" panose="020B0604020202020204" pitchFamily="34" charset="0"/>
              <a:buChar char="•"/>
            </a:pPr>
            <a:r>
              <a:rPr lang="pt-PT" sz="1500" cap="none" spc="0" dirty="0">
                <a:ea typeface="Calibri"/>
                <a:cs typeface="Calibri"/>
              </a:rPr>
              <a:t>Seguros híbridos</a:t>
            </a:r>
            <a:endParaRPr lang="pt-PT" sz="1500" dirty="0"/>
          </a:p>
        </p:txBody>
      </p:sp>
      <p:sp>
        <p:nvSpPr>
          <p:cNvPr id="15" name="TextBox 14">
            <a:extLst>
              <a:ext uri="{FF2B5EF4-FFF2-40B4-BE49-F238E27FC236}">
                <a16:creationId xmlns:a16="http://schemas.microsoft.com/office/drawing/2014/main" id="{C1F6D067-4380-8813-48D5-F21BF32E5BD7}"/>
              </a:ext>
            </a:extLst>
          </p:cNvPr>
          <p:cNvSpPr txBox="1"/>
          <p:nvPr/>
        </p:nvSpPr>
        <p:spPr>
          <a:xfrm>
            <a:off x="6067814" y="2689001"/>
            <a:ext cx="5355776" cy="3093154"/>
          </a:xfrm>
          <a:prstGeom prst="rect">
            <a:avLst/>
          </a:prstGeom>
          <a:noFill/>
        </p:spPr>
        <p:txBody>
          <a:bodyPr wrap="square">
            <a:spAutoFit/>
          </a:bodyPr>
          <a:lstStyle/>
          <a:p>
            <a:r>
              <a:rPr lang="pt-PT" sz="1500" b="1" cap="none" spc="0" dirty="0"/>
              <a:t>Principais riscos:</a:t>
            </a:r>
            <a:br>
              <a:rPr lang="pt-PT" sz="1500" b="1" cap="none" spc="0" dirty="0"/>
            </a:br>
            <a:endParaRPr lang="pt-PT" sz="1500" b="1" cap="none" spc="0" dirty="0"/>
          </a:p>
          <a:p>
            <a:r>
              <a:rPr lang="pt-PT" sz="1500" b="1" i="1" cap="none" spc="0" dirty="0" err="1">
                <a:ea typeface="Calibri"/>
                <a:cs typeface="Calibri"/>
              </a:rPr>
              <a:t>Unit-linked</a:t>
            </a:r>
            <a:r>
              <a:rPr lang="pt-PT" sz="1500" b="1" i="1" cap="none" spc="0" dirty="0">
                <a:ea typeface="Calibri"/>
                <a:cs typeface="Calibri"/>
              </a:rPr>
              <a:t> - </a:t>
            </a:r>
            <a:r>
              <a:rPr lang="pt-PT" sz="1500" cap="none" spc="0" dirty="0">
                <a:ea typeface="Calibri"/>
                <a:cs typeface="Calibri"/>
              </a:rPr>
              <a:t>o</a:t>
            </a:r>
            <a:r>
              <a:rPr lang="pt-PT" sz="1500" cap="none" spc="0" dirty="0">
                <a:ea typeface="Open Sans"/>
                <a:cs typeface="Open Sans"/>
              </a:rPr>
              <a:t> risco de investimento é, em regra, assumido pelo tomador do seguro e encontra-se exposto às flutuações do mercado. </a:t>
            </a:r>
            <a:br>
              <a:rPr lang="pt-PT" sz="1500" cap="none" spc="0" dirty="0"/>
            </a:br>
            <a:br>
              <a:rPr lang="pt-PT" sz="1500" cap="none" spc="0" dirty="0"/>
            </a:br>
            <a:r>
              <a:rPr lang="pt-PT" sz="1500" b="1" cap="none" spc="0" dirty="0">
                <a:ea typeface="Open Sans"/>
                <a:cs typeface="Open Sans"/>
              </a:rPr>
              <a:t>Seguros não ligados – </a:t>
            </a:r>
            <a:r>
              <a:rPr lang="pt-PT" sz="1500" cap="none" spc="0" dirty="0">
                <a:ea typeface="Open Sans"/>
                <a:cs typeface="Open Sans"/>
              </a:rPr>
              <a:t>em função do reduzido risco são tendencialmente associados a menor perspetiva de rendimento. </a:t>
            </a:r>
            <a:endParaRPr lang="pt-PT" sz="1500" cap="none" spc="0" dirty="0">
              <a:ea typeface="Calibri"/>
              <a:cs typeface="Calibri"/>
            </a:endParaRPr>
          </a:p>
          <a:p>
            <a:endParaRPr lang="pt-PT" sz="1500" cap="none" spc="0" dirty="0">
              <a:ea typeface="Open Sans"/>
              <a:cs typeface="Open Sans"/>
            </a:endParaRPr>
          </a:p>
          <a:p>
            <a:r>
              <a:rPr lang="pt-PT" sz="1500" b="1" cap="none" spc="0" dirty="0">
                <a:ea typeface="Open Sans"/>
                <a:cs typeface="Open Sans"/>
              </a:rPr>
              <a:t>Seguros híbridos – </a:t>
            </a:r>
            <a:r>
              <a:rPr lang="pt-PT" sz="1500" cap="none" spc="0" dirty="0">
                <a:ea typeface="Open Sans"/>
                <a:cs typeface="Open Sans"/>
              </a:rPr>
              <a:t>combinam diferentes formas de garantia de capital e oferecem diferentes níveis de exposição à volatilidade do mercado.</a:t>
            </a:r>
          </a:p>
        </p:txBody>
      </p:sp>
    </p:spTree>
    <p:extLst>
      <p:ext uri="{BB962C8B-B14F-4D97-AF65-F5344CB8AC3E}">
        <p14:creationId xmlns:p14="http://schemas.microsoft.com/office/powerpoint/2010/main" val="3056309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070D-301F-36B2-5265-D71A0A76BD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AA983-B3BA-78EB-566C-BF67786C303C}"/>
              </a:ext>
            </a:extLst>
          </p:cNvPr>
          <p:cNvSpPr>
            <a:spLocks noGrp="1"/>
          </p:cNvSpPr>
          <p:nvPr>
            <p:ph type="ctrTitle"/>
          </p:nvPr>
        </p:nvSpPr>
        <p:spPr>
          <a:xfrm>
            <a:off x="652329" y="1770596"/>
            <a:ext cx="6867970" cy="2791612"/>
          </a:xfrm>
        </p:spPr>
        <p:txBody>
          <a:bodyPr/>
          <a:lstStyle/>
          <a:p>
            <a:br>
              <a:rPr lang="pt-PT" b="1" dirty="0">
                <a:solidFill>
                  <a:schemeClr val="tx2"/>
                </a:solidFill>
                <a:ea typeface="Calibri" panose="020F0502020204030204" pitchFamily="34" charset="0"/>
                <a:cs typeface="Calibri" panose="020F0502020204030204" pitchFamily="34" charset="0"/>
              </a:rPr>
            </a:br>
            <a:r>
              <a:rPr lang="pt-PT" b="1" dirty="0">
                <a:solidFill>
                  <a:schemeClr val="tx2"/>
                </a:solidFill>
                <a:ea typeface="Calibri" panose="020F0502020204030204" pitchFamily="34" charset="0"/>
                <a:cs typeface="Calibri" panose="020F0502020204030204" pitchFamily="34" charset="0"/>
              </a:rPr>
              <a:t>Para quê poupar?</a:t>
            </a:r>
            <a:endParaRPr lang="pt-PT" dirty="0">
              <a:solidFill>
                <a:schemeClr val="tx2"/>
              </a:solidFill>
            </a:endParaRPr>
          </a:p>
        </p:txBody>
      </p:sp>
      <p:sp>
        <p:nvSpPr>
          <p:cNvPr id="3" name="Subtitle 2">
            <a:extLst>
              <a:ext uri="{FF2B5EF4-FFF2-40B4-BE49-F238E27FC236}">
                <a16:creationId xmlns:a16="http://schemas.microsoft.com/office/drawing/2014/main" id="{14452339-202E-94D0-2D88-051D1CCD96FF}"/>
              </a:ext>
            </a:extLst>
          </p:cNvPr>
          <p:cNvSpPr>
            <a:spLocks noGrp="1"/>
          </p:cNvSpPr>
          <p:nvPr>
            <p:ph type="subTitle" idx="1"/>
          </p:nvPr>
        </p:nvSpPr>
        <p:spPr>
          <a:xfrm>
            <a:off x="652329" y="1770596"/>
            <a:ext cx="6867970" cy="1224184"/>
          </a:xfrm>
        </p:spPr>
        <p:txBody>
          <a:bodyPr>
            <a:normAutofit/>
          </a:bodyPr>
          <a:lstStyle/>
          <a:p>
            <a:r>
              <a:rPr lang="pt-PT" b="1" dirty="0">
                <a:latin typeface="+mj-lt"/>
              </a:rPr>
              <a:t>Poupar significa não gastar hoje todo o dinheiro que temos disponível e guardar uma parte para amanhã, mas…</a:t>
            </a:r>
          </a:p>
          <a:p>
            <a:endParaRPr lang="pt-PT" dirty="0">
              <a:latin typeface="+mj-lt"/>
            </a:endParaRPr>
          </a:p>
        </p:txBody>
      </p:sp>
    </p:spTree>
    <p:extLst>
      <p:ext uri="{BB962C8B-B14F-4D97-AF65-F5344CB8AC3E}">
        <p14:creationId xmlns:p14="http://schemas.microsoft.com/office/powerpoint/2010/main" val="1382618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658F4-3BE1-0A6E-2CE9-BC8942D8C9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1E0624-528E-505C-9F6A-45C2B8654E03}"/>
              </a:ext>
            </a:extLst>
          </p:cNvPr>
          <p:cNvSpPr>
            <a:spLocks noGrp="1"/>
          </p:cNvSpPr>
          <p:nvPr>
            <p:ph type="ctrTitle"/>
          </p:nvPr>
        </p:nvSpPr>
        <p:spPr>
          <a:xfrm>
            <a:off x="616009" y="1926770"/>
            <a:ext cx="6867970" cy="2730687"/>
          </a:xfrm>
        </p:spPr>
        <p:txBody>
          <a:bodyPr>
            <a:noAutofit/>
          </a:bodyPr>
          <a:lstStyle/>
          <a:p>
            <a:r>
              <a:rPr lang="pt-PT" b="1" dirty="0"/>
              <a:t>Ações</a:t>
            </a:r>
          </a:p>
        </p:txBody>
      </p:sp>
    </p:spTree>
    <p:extLst>
      <p:ext uri="{BB962C8B-B14F-4D97-AF65-F5344CB8AC3E}">
        <p14:creationId xmlns:p14="http://schemas.microsoft.com/office/powerpoint/2010/main" val="1770094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4CAFB-28F3-8190-A5BC-E5FF6C7B6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6629D-EFBE-CC9F-9CCC-EE3D663A0FD5}"/>
              </a:ext>
            </a:extLst>
          </p:cNvPr>
          <p:cNvSpPr>
            <a:spLocks noGrp="1"/>
          </p:cNvSpPr>
          <p:nvPr>
            <p:ph type="title"/>
          </p:nvPr>
        </p:nvSpPr>
        <p:spPr>
          <a:xfrm>
            <a:off x="616009" y="1181100"/>
            <a:ext cx="10694248" cy="1311728"/>
          </a:xfrm>
        </p:spPr>
        <p:txBody>
          <a:bodyPr>
            <a:noAutofit/>
          </a:bodyPr>
          <a:lstStyle/>
          <a:p>
            <a:r>
              <a:rPr lang="pt-PT" sz="2000" b="1" dirty="0">
                <a:solidFill>
                  <a:schemeClr val="accent2"/>
                </a:solidFill>
                <a:latin typeface="+mn-lt"/>
              </a:rPr>
              <a:t>COMO FUNCIONAM?</a:t>
            </a:r>
            <a:br>
              <a:rPr lang="pt-PT" sz="2000" b="1" dirty="0">
                <a:latin typeface="+mn-lt"/>
              </a:rPr>
            </a:br>
            <a:r>
              <a:rPr lang="pt-PT" sz="1800" dirty="0">
                <a:latin typeface="+mn-lt"/>
                <a:ea typeface="Calibri" panose="020F0502020204030204" pitchFamily="34" charset="0"/>
                <a:cs typeface="Calibri" panose="020F0502020204030204" pitchFamily="34" charset="0"/>
              </a:rPr>
              <a:t>Representam parcelas do capital de uma empresa colocadas à venda e transacionadas no mercado de capitais. Cada detentor de ações (acionista) passa a ser dono (de parte) da empresa, tendo direito a receber dividendos que a empresa possa vir a distribuir.</a:t>
            </a:r>
            <a:endParaRPr lang="pt-PT" sz="2000" dirty="0">
              <a:latin typeface="+mn-lt"/>
            </a:endParaRPr>
          </a:p>
        </p:txBody>
      </p:sp>
      <p:sp>
        <p:nvSpPr>
          <p:cNvPr id="3" name="Content Placeholder 2">
            <a:extLst>
              <a:ext uri="{FF2B5EF4-FFF2-40B4-BE49-F238E27FC236}">
                <a16:creationId xmlns:a16="http://schemas.microsoft.com/office/drawing/2014/main" id="{B19E6B7D-C0F5-16F5-376F-E6655E626A98}"/>
              </a:ext>
            </a:extLst>
          </p:cNvPr>
          <p:cNvSpPr>
            <a:spLocks noGrp="1"/>
          </p:cNvSpPr>
          <p:nvPr>
            <p:ph sz="half" idx="1"/>
          </p:nvPr>
        </p:nvSpPr>
        <p:spPr>
          <a:xfrm>
            <a:off x="616008" y="2756354"/>
            <a:ext cx="5181600" cy="3189515"/>
          </a:xfrm>
          <a:solidFill>
            <a:schemeClr val="bg2"/>
          </a:solidFill>
        </p:spPr>
        <p:txBody>
          <a:bodyPr>
            <a:normAutofit fontScale="47500" lnSpcReduction="20000"/>
          </a:bodyPr>
          <a:lstStyle/>
          <a:p>
            <a:pPr marL="0" indent="0">
              <a:lnSpc>
                <a:spcPct val="100000"/>
              </a:lnSpc>
              <a:buNone/>
            </a:pPr>
            <a:endParaRPr lang="pt-PT" sz="3200" dirty="0">
              <a:ea typeface="Calibri" panose="020F0502020204030204" pitchFamily="34" charset="0"/>
              <a:cs typeface="Calibri" panose="020F0502020204030204" pitchFamily="34" charset="0"/>
            </a:endParaRPr>
          </a:p>
          <a:p>
            <a:pPr marL="0" indent="0">
              <a:lnSpc>
                <a:spcPct val="100000"/>
              </a:lnSpc>
              <a:buNone/>
            </a:pPr>
            <a:r>
              <a:rPr lang="pt-PT" sz="3200" dirty="0">
                <a:ea typeface="Calibri" panose="020F0502020204030204" pitchFamily="34" charset="0"/>
                <a:cs typeface="Calibri" panose="020F0502020204030204" pitchFamily="34" charset="0"/>
              </a:rPr>
              <a:t>Representam para os investidores uma opção para aplicar poupanças esperando obter maior remuneração.</a:t>
            </a:r>
          </a:p>
          <a:p>
            <a:pPr marL="0" indent="0">
              <a:lnSpc>
                <a:spcPct val="100000"/>
              </a:lnSpc>
              <a:buNone/>
            </a:pPr>
            <a:endParaRPr lang="pt-PT" sz="3200" dirty="0">
              <a:ea typeface="Calibri" panose="020F0502020204030204" pitchFamily="34" charset="0"/>
              <a:cs typeface="Calibri" panose="020F0502020204030204" pitchFamily="34" charset="0"/>
            </a:endParaRPr>
          </a:p>
          <a:p>
            <a:pPr marL="0" indent="0">
              <a:lnSpc>
                <a:spcPct val="100000"/>
              </a:lnSpc>
              <a:buNone/>
            </a:pPr>
            <a:r>
              <a:rPr lang="pt-PT" sz="3200" dirty="0">
                <a:ea typeface="Calibri" panose="020F0502020204030204" pitchFamily="34" charset="0"/>
                <a:cs typeface="Calibri" panose="020F0502020204030204" pitchFamily="34" charset="0"/>
              </a:rPr>
              <a:t>O preço depende das expectativas dos investidores quanto aos lucros futuros da empresa. Maior expetativa gera maior procura e preço mais elevado.</a:t>
            </a:r>
          </a:p>
          <a:p>
            <a:pPr marL="0" indent="0">
              <a:lnSpc>
                <a:spcPct val="100000"/>
              </a:lnSpc>
              <a:buNone/>
            </a:pPr>
            <a:endParaRPr lang="pt-PT" sz="3200" dirty="0">
              <a:ea typeface="Calibri" panose="020F0502020204030204" pitchFamily="34" charset="0"/>
              <a:cs typeface="Calibri" panose="020F0502020204030204" pitchFamily="34" charset="0"/>
            </a:endParaRPr>
          </a:p>
          <a:p>
            <a:pPr marL="0" indent="0">
              <a:lnSpc>
                <a:spcPct val="100000"/>
              </a:lnSpc>
              <a:buNone/>
            </a:pPr>
            <a:r>
              <a:rPr lang="pt-PT" sz="3200" dirty="0">
                <a:ea typeface="Calibri" panose="020F0502020204030204" pitchFamily="34" charset="0"/>
                <a:cs typeface="Calibri" panose="020F0502020204030204" pitchFamily="34" charset="0"/>
              </a:rPr>
              <a:t>Remuneração depende de mais ou menos-valias associadas à variação de preços (cotações) no momento da venda, dividendos pagos pela empresa e impostos aplicáveis.</a:t>
            </a:r>
          </a:p>
        </p:txBody>
      </p:sp>
      <p:sp>
        <p:nvSpPr>
          <p:cNvPr id="4" name="Content Placeholder 3">
            <a:extLst>
              <a:ext uri="{FF2B5EF4-FFF2-40B4-BE49-F238E27FC236}">
                <a16:creationId xmlns:a16="http://schemas.microsoft.com/office/drawing/2014/main" id="{8A23702E-FBAE-1F44-12F4-8D758CDEE084}"/>
              </a:ext>
            </a:extLst>
          </p:cNvPr>
          <p:cNvSpPr>
            <a:spLocks noGrp="1"/>
          </p:cNvSpPr>
          <p:nvPr>
            <p:ph sz="half" idx="2"/>
          </p:nvPr>
        </p:nvSpPr>
        <p:spPr>
          <a:xfrm>
            <a:off x="6062096" y="3269117"/>
            <a:ext cx="5360248" cy="2318658"/>
          </a:xfrm>
        </p:spPr>
        <p:txBody>
          <a:bodyPr>
            <a:normAutofit fontScale="47500" lnSpcReduction="20000"/>
          </a:bodyPr>
          <a:lstStyle/>
          <a:p>
            <a:pPr marL="0" indent="0" algn="ctr">
              <a:buNone/>
            </a:pPr>
            <a:r>
              <a:rPr lang="pt-PT" sz="3200" b="1" dirty="0">
                <a:ea typeface="Calibri" panose="020F0502020204030204" pitchFamily="34" charset="0"/>
                <a:cs typeface="Calibri" panose="020F0502020204030204" pitchFamily="34" charset="0"/>
              </a:rPr>
              <a:t>Principais riscos:</a:t>
            </a:r>
          </a:p>
          <a:p>
            <a:pPr marL="0" indent="0">
              <a:buNone/>
            </a:pPr>
            <a:endParaRPr lang="pt-PT" sz="3200" b="1" dirty="0">
              <a:ea typeface="Calibri" panose="020F0502020204030204" pitchFamily="34" charset="0"/>
              <a:cs typeface="Calibri" panose="020F0502020204030204" pitchFamily="34" charset="0"/>
            </a:endParaRPr>
          </a:p>
          <a:p>
            <a:pPr marL="0" indent="0">
              <a:buNone/>
            </a:pPr>
            <a:r>
              <a:rPr lang="pt-PT" sz="3200" b="1" dirty="0">
                <a:ea typeface="Calibri" panose="020F0502020204030204" pitchFamily="34" charset="0"/>
                <a:cs typeface="Calibri" panose="020F0502020204030204" pitchFamily="34" charset="0"/>
              </a:rPr>
              <a:t>Risco de mercado: </a:t>
            </a:r>
            <a:r>
              <a:rPr lang="pt-PT" sz="3200" dirty="0">
                <a:ea typeface="Calibri" panose="020F0502020204030204" pitchFamily="34" charset="0"/>
                <a:cs typeface="Calibri" panose="020F0502020204030204" pitchFamily="34" charset="0"/>
              </a:rPr>
              <a:t>o capital não é garantido devido à variação de preço das ações, podendo resultar em perda parcial ou total do capital investido.</a:t>
            </a:r>
          </a:p>
          <a:p>
            <a:pPr marL="0" indent="0">
              <a:buNone/>
            </a:pPr>
            <a:endParaRPr lang="pt-PT" sz="3200" dirty="0">
              <a:ea typeface="Calibri" panose="020F0502020204030204" pitchFamily="34" charset="0"/>
              <a:cs typeface="Calibri" panose="020F0502020204030204" pitchFamily="34" charset="0"/>
            </a:endParaRPr>
          </a:p>
          <a:p>
            <a:pPr marL="0" indent="0">
              <a:buNone/>
            </a:pPr>
            <a:r>
              <a:rPr lang="pt-PT" sz="3200" b="1" dirty="0">
                <a:ea typeface="Calibri" panose="020F0502020204030204" pitchFamily="34" charset="0"/>
                <a:cs typeface="Calibri" panose="020F0502020204030204" pitchFamily="34" charset="0"/>
              </a:rPr>
              <a:t>Volatilidade: </a:t>
            </a:r>
            <a:r>
              <a:rPr lang="pt-PT" sz="3200" dirty="0">
                <a:ea typeface="Calibri" panose="020F0502020204030204" pitchFamily="34" charset="0"/>
                <a:cs typeface="Calibri" panose="020F0502020204030204" pitchFamily="34" charset="0"/>
              </a:rPr>
              <a:t>as ações comportam um risco elevado e requerem horizonte temporal de investimento potencialmente longo.</a:t>
            </a:r>
          </a:p>
        </p:txBody>
      </p:sp>
      <p:sp>
        <p:nvSpPr>
          <p:cNvPr id="5" name="Title 2">
            <a:extLst>
              <a:ext uri="{FF2B5EF4-FFF2-40B4-BE49-F238E27FC236}">
                <a16:creationId xmlns:a16="http://schemas.microsoft.com/office/drawing/2014/main" id="{9281295C-F8EC-1AB5-BBCC-C882C20BE598}"/>
              </a:ext>
            </a:extLst>
          </p:cNvPr>
          <p:cNvSpPr txBox="1">
            <a:spLocks/>
          </p:cNvSpPr>
          <p:nvPr/>
        </p:nvSpPr>
        <p:spPr>
          <a:xfrm>
            <a:off x="6062096" y="5170716"/>
            <a:ext cx="5513896" cy="775153"/>
          </a:xfrm>
          <a:prstGeom prst="rect">
            <a:avLst/>
          </a:prstGeom>
          <a:no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pt-PT" sz="1600" cap="none" spc="0"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6585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793C2-660B-0321-64EA-3A82336AF4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8A89F4-28D5-EBCA-ECDC-25D382E046EC}"/>
              </a:ext>
            </a:extLst>
          </p:cNvPr>
          <p:cNvSpPr>
            <a:spLocks noGrp="1"/>
          </p:cNvSpPr>
          <p:nvPr>
            <p:ph type="ctrTitle"/>
          </p:nvPr>
        </p:nvSpPr>
        <p:spPr>
          <a:xfrm>
            <a:off x="616009" y="1926770"/>
            <a:ext cx="6867970" cy="2730687"/>
          </a:xfrm>
        </p:spPr>
        <p:txBody>
          <a:bodyPr>
            <a:noAutofit/>
          </a:bodyPr>
          <a:lstStyle/>
          <a:p>
            <a:r>
              <a:rPr lang="pt-PT" b="1" dirty="0"/>
              <a:t>Obrigações</a:t>
            </a:r>
          </a:p>
        </p:txBody>
      </p:sp>
    </p:spTree>
    <p:extLst>
      <p:ext uri="{BB962C8B-B14F-4D97-AF65-F5344CB8AC3E}">
        <p14:creationId xmlns:p14="http://schemas.microsoft.com/office/powerpoint/2010/main" val="2210740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740A8-AB5E-66AE-4194-BB6DABEDF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E09ED-74B4-19B6-B0D8-3981F8E41CD7}"/>
              </a:ext>
            </a:extLst>
          </p:cNvPr>
          <p:cNvSpPr>
            <a:spLocks noGrp="1"/>
          </p:cNvSpPr>
          <p:nvPr>
            <p:ph type="title"/>
          </p:nvPr>
        </p:nvSpPr>
        <p:spPr>
          <a:xfrm>
            <a:off x="616009" y="2008413"/>
            <a:ext cx="10706536" cy="1200833"/>
          </a:xfrm>
        </p:spPr>
        <p:txBody>
          <a:bodyPr>
            <a:noAutofit/>
          </a:bodyPr>
          <a:lstStyle/>
          <a:p>
            <a:r>
              <a:rPr lang="pt-PT" sz="2000" b="1" dirty="0">
                <a:solidFill>
                  <a:schemeClr val="accent2"/>
                </a:solidFill>
              </a:rPr>
              <a:t>COMO FUNCIONAM?</a:t>
            </a:r>
            <a:br>
              <a:rPr lang="pt-PT" sz="2000" b="1" dirty="0"/>
            </a:br>
            <a:r>
              <a:rPr lang="pt-PT" sz="2000" dirty="0">
                <a:ea typeface="Calibri" panose="020F0502020204030204" pitchFamily="34" charset="0"/>
                <a:cs typeface="Calibri" panose="020F0502020204030204" pitchFamily="34" charset="0"/>
              </a:rPr>
              <a:t>Títulos de dívida emitidos por entidades do setor privado ou público (ex.: empresas ou o Estado) e colocados junto de investidores. Quem compra torna-se credor da entidade emitente.</a:t>
            </a:r>
            <a:endParaRPr lang="pt-PT" sz="2000" dirty="0"/>
          </a:p>
        </p:txBody>
      </p:sp>
      <p:sp>
        <p:nvSpPr>
          <p:cNvPr id="3" name="Content Placeholder 2">
            <a:extLst>
              <a:ext uri="{FF2B5EF4-FFF2-40B4-BE49-F238E27FC236}">
                <a16:creationId xmlns:a16="http://schemas.microsoft.com/office/drawing/2014/main" id="{9680D26B-480B-7742-2011-0E69D0831206}"/>
              </a:ext>
            </a:extLst>
          </p:cNvPr>
          <p:cNvSpPr>
            <a:spLocks noGrp="1"/>
          </p:cNvSpPr>
          <p:nvPr>
            <p:ph sz="half" idx="1"/>
          </p:nvPr>
        </p:nvSpPr>
        <p:spPr>
          <a:xfrm>
            <a:off x="712734" y="3451674"/>
            <a:ext cx="5187554" cy="2361653"/>
          </a:xfrm>
          <a:solidFill>
            <a:schemeClr val="bg2"/>
          </a:solidFill>
        </p:spPr>
        <p:txBody>
          <a:bodyPr>
            <a:normAutofit/>
          </a:bodyPr>
          <a:lstStyle/>
          <a:p>
            <a:pPr marL="0" indent="0">
              <a:lnSpc>
                <a:spcPct val="120000"/>
              </a:lnSpc>
              <a:buNone/>
            </a:pPr>
            <a:r>
              <a:rPr lang="pt-PT" sz="1600" b="1" dirty="0">
                <a:solidFill>
                  <a:schemeClr val="accent2"/>
                </a:solidFill>
                <a:ea typeface="Calibri" panose="020F0502020204030204" pitchFamily="34" charset="0"/>
                <a:cs typeface="Calibri" panose="020F0502020204030204" pitchFamily="34" charset="0"/>
              </a:rPr>
              <a:t>Características:</a:t>
            </a:r>
            <a:endParaRPr lang="pt-PT" sz="1600" b="1" dirty="0">
              <a:ea typeface="Calibri" panose="020F0502020204030204" pitchFamily="34" charset="0"/>
              <a:cs typeface="Calibri" panose="020F0502020204030204" pitchFamily="34" charset="0"/>
            </a:endParaRPr>
          </a:p>
          <a:p>
            <a:pPr marL="0" indent="0">
              <a:lnSpc>
                <a:spcPct val="120000"/>
              </a:lnSpc>
              <a:buNone/>
            </a:pPr>
            <a:r>
              <a:rPr lang="pt-PT" sz="1600" dirty="0">
                <a:ea typeface="Calibri" panose="020F0502020204030204" pitchFamily="34" charset="0"/>
                <a:cs typeface="Calibri" panose="020F0502020204030204" pitchFamily="34" charset="0"/>
              </a:rPr>
              <a:t>✓ Juros periódicos durante o empréstimo</a:t>
            </a:r>
          </a:p>
          <a:p>
            <a:pPr marL="0" indent="0">
              <a:lnSpc>
                <a:spcPct val="120000"/>
              </a:lnSpc>
              <a:buNone/>
            </a:pPr>
            <a:r>
              <a:rPr lang="pt-PT" sz="1600" dirty="0">
                <a:ea typeface="Calibri" panose="020F0502020204030204" pitchFamily="34" charset="0"/>
                <a:cs typeface="Calibri" panose="020F0502020204030204" pitchFamily="34" charset="0"/>
              </a:rPr>
              <a:t>✓ Reembolso do capital no vencimento</a:t>
            </a:r>
          </a:p>
          <a:p>
            <a:pPr marL="0" indent="0">
              <a:lnSpc>
                <a:spcPct val="120000"/>
              </a:lnSpc>
              <a:buNone/>
            </a:pPr>
            <a:r>
              <a:rPr lang="pt-PT" sz="1600" dirty="0">
                <a:ea typeface="Calibri" panose="020F0502020204030204" pitchFamily="34" charset="0"/>
                <a:cs typeface="Calibri" panose="020F0502020204030204" pitchFamily="34" charset="0"/>
              </a:rPr>
              <a:t>✓ Possíveis mais/menos-valias se vendidas antes da maturidade</a:t>
            </a:r>
          </a:p>
        </p:txBody>
      </p:sp>
      <p:sp>
        <p:nvSpPr>
          <p:cNvPr id="10" name="TextBox 9">
            <a:extLst>
              <a:ext uri="{FF2B5EF4-FFF2-40B4-BE49-F238E27FC236}">
                <a16:creationId xmlns:a16="http://schemas.microsoft.com/office/drawing/2014/main" id="{5F0B32B9-F494-B826-98BC-0F11DA99BECA}"/>
              </a:ext>
            </a:extLst>
          </p:cNvPr>
          <p:cNvSpPr txBox="1"/>
          <p:nvPr/>
        </p:nvSpPr>
        <p:spPr>
          <a:xfrm>
            <a:off x="5998028" y="3412670"/>
            <a:ext cx="5324517" cy="2400657"/>
          </a:xfrm>
          <a:prstGeom prst="rect">
            <a:avLst/>
          </a:prstGeom>
          <a:noFill/>
        </p:spPr>
        <p:txBody>
          <a:bodyPr wrap="square">
            <a:spAutoFit/>
          </a:bodyPr>
          <a:lstStyle/>
          <a:p>
            <a:pPr algn="ctr"/>
            <a:r>
              <a:rPr lang="pt-PT" sz="1500" b="1" cap="none" spc="0" dirty="0">
                <a:latin typeface="+mn-lt"/>
                <a:ea typeface="Calibri" panose="020F0502020204030204" pitchFamily="34" charset="0"/>
                <a:cs typeface="Calibri" panose="020F0502020204030204" pitchFamily="34" charset="0"/>
              </a:rPr>
              <a:t>Riscos:</a:t>
            </a:r>
          </a:p>
          <a:p>
            <a:endParaRPr lang="pt-PT" sz="1500" b="1" cap="none" spc="0" dirty="0">
              <a:latin typeface="+mn-lt"/>
              <a:ea typeface="Calibri" panose="020F0502020204030204" pitchFamily="34" charset="0"/>
              <a:cs typeface="Calibri" panose="020F0502020204030204" pitchFamily="34" charset="0"/>
            </a:endParaRPr>
          </a:p>
          <a:p>
            <a:r>
              <a:rPr lang="pt-PT" sz="1500" b="1" cap="none" spc="0" dirty="0">
                <a:latin typeface="+mn-lt"/>
                <a:ea typeface="Calibri" panose="020F0502020204030204" pitchFamily="34" charset="0"/>
                <a:cs typeface="Calibri" panose="020F0502020204030204" pitchFamily="34" charset="0"/>
              </a:rPr>
              <a:t>Risco de crédito: </a:t>
            </a:r>
            <a:r>
              <a:rPr lang="pt-PT" sz="1500" cap="none" spc="0" dirty="0">
                <a:latin typeface="+mn-lt"/>
                <a:ea typeface="Calibri" panose="020F0502020204030204" pitchFamily="34" charset="0"/>
                <a:cs typeface="Calibri" panose="020F0502020204030204" pitchFamily="34" charset="0"/>
              </a:rPr>
              <a:t>possibilidade de incumprimento pelo devedor/empresa </a:t>
            </a:r>
          </a:p>
          <a:p>
            <a:endParaRPr lang="pt-PT" sz="1500" cap="none" spc="0" dirty="0">
              <a:latin typeface="+mn-lt"/>
              <a:ea typeface="Calibri" panose="020F0502020204030204" pitchFamily="34" charset="0"/>
              <a:cs typeface="Calibri" panose="020F0502020204030204" pitchFamily="34" charset="0"/>
            </a:endParaRPr>
          </a:p>
          <a:p>
            <a:r>
              <a:rPr lang="pt-PT" sz="1500" b="1" cap="none" spc="0" dirty="0">
                <a:latin typeface="+mn-lt"/>
                <a:ea typeface="Calibri" panose="020F0502020204030204" pitchFamily="34" charset="0"/>
                <a:cs typeface="Calibri" panose="020F0502020204030204" pitchFamily="34" charset="0"/>
              </a:rPr>
              <a:t>Risco de mercado: </a:t>
            </a:r>
            <a:r>
              <a:rPr lang="pt-PT" sz="1500" cap="none" spc="0" dirty="0">
                <a:latin typeface="+mn-lt"/>
                <a:ea typeface="Calibri" panose="020F0502020204030204" pitchFamily="34" charset="0"/>
                <a:cs typeface="Calibri" panose="020F0502020204030204" pitchFamily="34" charset="0"/>
              </a:rPr>
              <a:t>flutuação de preços se vendidas antecipadamente </a:t>
            </a:r>
          </a:p>
          <a:p>
            <a:endParaRPr lang="pt-PT" sz="1500" cap="none" spc="0" dirty="0">
              <a:latin typeface="+mn-lt"/>
              <a:ea typeface="Calibri" panose="020F0502020204030204" pitchFamily="34" charset="0"/>
              <a:cs typeface="Calibri" panose="020F0502020204030204" pitchFamily="34" charset="0"/>
            </a:endParaRPr>
          </a:p>
          <a:p>
            <a:r>
              <a:rPr lang="pt-PT" sz="1500" b="1" cap="none" spc="0" dirty="0">
                <a:latin typeface="+mn-lt"/>
                <a:ea typeface="Calibri" panose="020F0502020204030204" pitchFamily="34" charset="0"/>
                <a:cs typeface="Calibri" panose="020F0502020204030204" pitchFamily="34" charset="0"/>
              </a:rPr>
              <a:t>Sem garantia de capital: </a:t>
            </a:r>
            <a:r>
              <a:rPr lang="pt-PT" sz="1500" cap="none" spc="0" dirty="0">
                <a:latin typeface="+mn-lt"/>
                <a:ea typeface="Calibri" panose="020F0502020204030204" pitchFamily="34" charset="0"/>
                <a:cs typeface="Calibri" panose="020F0502020204030204" pitchFamily="34" charset="0"/>
              </a:rPr>
              <a:t>pode haver perda parcial ou total do investimento </a:t>
            </a:r>
          </a:p>
        </p:txBody>
      </p:sp>
    </p:spTree>
    <p:extLst>
      <p:ext uri="{BB962C8B-B14F-4D97-AF65-F5344CB8AC3E}">
        <p14:creationId xmlns:p14="http://schemas.microsoft.com/office/powerpoint/2010/main" val="1328383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BF1C-060A-3804-3E45-1F6719C33B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90BCB7-C2B8-8029-7475-7F7BBBCC89F4}"/>
              </a:ext>
            </a:extLst>
          </p:cNvPr>
          <p:cNvSpPr>
            <a:spLocks noGrp="1"/>
          </p:cNvSpPr>
          <p:nvPr>
            <p:ph type="ctrTitle"/>
          </p:nvPr>
        </p:nvSpPr>
        <p:spPr>
          <a:xfrm>
            <a:off x="616009" y="1926770"/>
            <a:ext cx="6867970" cy="2730687"/>
          </a:xfrm>
        </p:spPr>
        <p:txBody>
          <a:bodyPr>
            <a:noAutofit/>
          </a:bodyPr>
          <a:lstStyle/>
          <a:p>
            <a:r>
              <a:rPr lang="pt-PT" b="1" dirty="0"/>
              <a:t>Fundos de investimento</a:t>
            </a:r>
          </a:p>
        </p:txBody>
      </p:sp>
    </p:spTree>
    <p:extLst>
      <p:ext uri="{BB962C8B-B14F-4D97-AF65-F5344CB8AC3E}">
        <p14:creationId xmlns:p14="http://schemas.microsoft.com/office/powerpoint/2010/main" val="1437120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65FA-2057-01D0-A3A4-67EB9BFA6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965D6-D2E0-2660-314A-CEB9E47096DC}"/>
              </a:ext>
            </a:extLst>
          </p:cNvPr>
          <p:cNvSpPr>
            <a:spLocks noGrp="1"/>
          </p:cNvSpPr>
          <p:nvPr>
            <p:ph type="title"/>
          </p:nvPr>
        </p:nvSpPr>
        <p:spPr>
          <a:xfrm>
            <a:off x="616009" y="1240971"/>
            <a:ext cx="10694248" cy="1200833"/>
          </a:xfrm>
        </p:spPr>
        <p:txBody>
          <a:bodyPr>
            <a:noAutofit/>
          </a:bodyPr>
          <a:lstStyle/>
          <a:p>
            <a:r>
              <a:rPr lang="pt-PT" sz="2000" b="1" dirty="0">
                <a:solidFill>
                  <a:schemeClr val="accent2"/>
                </a:solidFill>
                <a:latin typeface="+mn-lt"/>
              </a:rPr>
              <a:t>COMO FUNCIONAM?</a:t>
            </a:r>
            <a:br>
              <a:rPr lang="pt-PT" sz="2000" b="1" dirty="0">
                <a:latin typeface="+mn-lt"/>
              </a:rPr>
            </a:br>
            <a:r>
              <a:rPr lang="pt-PT" sz="2000" dirty="0">
                <a:latin typeface="+mn-lt"/>
                <a:ea typeface="Calibri" panose="020F0502020204030204" pitchFamily="34" charset="0"/>
                <a:cs typeface="Calibri" panose="020F0502020204030204" pitchFamily="34" charset="0"/>
              </a:rPr>
              <a:t>Os fundos de investimento reúnem poupanças de vários investidores num património único e autónomo, gerido por especialistas que aplicam o dinheiro em diversos ativos (ex.: ações, obrigações ou imóveis) de acordo com uma estratégia definida.</a:t>
            </a:r>
            <a:endParaRPr lang="pt-PT" sz="2000" dirty="0">
              <a:latin typeface="+mn-lt"/>
            </a:endParaRPr>
          </a:p>
        </p:txBody>
      </p:sp>
      <p:sp>
        <p:nvSpPr>
          <p:cNvPr id="8" name="Title 2">
            <a:extLst>
              <a:ext uri="{FF2B5EF4-FFF2-40B4-BE49-F238E27FC236}">
                <a16:creationId xmlns:a16="http://schemas.microsoft.com/office/drawing/2014/main" id="{9556EB5F-197B-43CB-E730-49F6FDD8505B}"/>
              </a:ext>
            </a:extLst>
          </p:cNvPr>
          <p:cNvSpPr txBox="1">
            <a:spLocks/>
          </p:cNvSpPr>
          <p:nvPr/>
        </p:nvSpPr>
        <p:spPr>
          <a:xfrm>
            <a:off x="616009" y="2629939"/>
            <a:ext cx="5285294" cy="3572516"/>
          </a:xfrm>
          <a:prstGeom prst="rect">
            <a:avLst/>
          </a:prstGeom>
          <a:solidFill>
            <a:schemeClr val="bg2"/>
          </a:solid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500" b="1" cap="none" spc="0" dirty="0">
                <a:solidFill>
                  <a:schemeClr val="accent2"/>
                </a:solidFill>
                <a:latin typeface="+mn-lt"/>
                <a:ea typeface="Calibri" panose="020F0502020204030204" pitchFamily="34" charset="0"/>
                <a:cs typeface="Calibri" panose="020F0502020204030204" pitchFamily="34" charset="0"/>
              </a:rPr>
              <a:t>Características:</a:t>
            </a:r>
            <a:br>
              <a:rPr lang="pt-PT" sz="1500" b="1" cap="none" spc="0" dirty="0">
                <a:solidFill>
                  <a:srgbClr val="DC811B"/>
                </a:solidFill>
                <a:latin typeface="+mn-lt"/>
                <a:ea typeface="Calibri" panose="020F0502020204030204" pitchFamily="34" charset="0"/>
                <a:cs typeface="Calibri" panose="020F0502020204030204" pitchFamily="34" charset="0"/>
              </a:rPr>
            </a:br>
            <a:endParaRPr lang="pt-PT" sz="1500" b="1" cap="none" spc="0" dirty="0">
              <a:solidFill>
                <a:schemeClr val="tx1"/>
              </a:solidFill>
              <a:latin typeface="+mn-lt"/>
              <a:ea typeface="Calibri" panose="020F0502020204030204" pitchFamily="34" charset="0"/>
              <a:cs typeface="Calibri" panose="020F0502020204030204" pitchFamily="34" charset="0"/>
            </a:endParaRPr>
          </a:p>
          <a:p>
            <a:pPr>
              <a:lnSpc>
                <a:spcPct val="100000"/>
              </a:lnSpc>
            </a:pPr>
            <a:r>
              <a:rPr lang="pt-PT" sz="1500" cap="none" spc="0" dirty="0">
                <a:solidFill>
                  <a:schemeClr val="tx1"/>
                </a:solidFill>
                <a:latin typeface="+mn-lt"/>
                <a:ea typeface="Calibri" panose="020F0502020204030204" pitchFamily="34" charset="0"/>
                <a:cs typeface="Calibri" panose="020F0502020204030204" pitchFamily="34" charset="0"/>
              </a:rPr>
              <a:t>O dinheiro investido é convertido em </a:t>
            </a:r>
            <a:r>
              <a:rPr lang="pt-PT" sz="1500" cap="none" spc="0" dirty="0">
                <a:solidFill>
                  <a:schemeClr val="accent2"/>
                </a:solidFill>
                <a:latin typeface="+mn-lt"/>
                <a:ea typeface="Calibri" panose="020F0502020204030204" pitchFamily="34" charset="0"/>
                <a:cs typeface="Calibri" panose="020F0502020204030204" pitchFamily="34" charset="0"/>
              </a:rPr>
              <a:t>unidades de participação</a:t>
            </a:r>
            <a:r>
              <a:rPr lang="pt-PT" sz="1500" cap="none" spc="0" dirty="0">
                <a:solidFill>
                  <a:schemeClr val="tx1"/>
                </a:solidFill>
                <a:latin typeface="+mn-lt"/>
                <a:ea typeface="Calibri" panose="020F0502020204030204" pitchFamily="34" charset="0"/>
                <a:cs typeface="Calibri" panose="020F0502020204030204" pitchFamily="34" charset="0"/>
              </a:rPr>
              <a:t>. Cada investidor é proprietário de uma parte do fundo proporcional ao montante investido.</a:t>
            </a:r>
          </a:p>
          <a:p>
            <a:pPr>
              <a:lnSpc>
                <a:spcPct val="100000"/>
              </a:lnSpc>
            </a:pPr>
            <a:br>
              <a:rPr lang="pt-PT" sz="1500" cap="none" spc="0" dirty="0">
                <a:solidFill>
                  <a:srgbClr val="DC811B"/>
                </a:solidFill>
                <a:latin typeface="+mn-lt"/>
                <a:ea typeface="Calibri" panose="020F0502020204030204" pitchFamily="34" charset="0"/>
                <a:cs typeface="Calibri" panose="020F0502020204030204" pitchFamily="34" charset="0"/>
              </a:rPr>
            </a:br>
            <a:r>
              <a:rPr lang="pt-PT" sz="1500" cap="none" spc="0" dirty="0">
                <a:solidFill>
                  <a:schemeClr val="accent2"/>
                </a:solidFill>
                <a:latin typeface="+mn-lt"/>
                <a:ea typeface="Calibri" panose="020F0502020204030204" pitchFamily="34" charset="0"/>
                <a:cs typeface="Calibri" panose="020F0502020204030204" pitchFamily="34" charset="0"/>
              </a:rPr>
              <a:t>Remuneração variável</a:t>
            </a:r>
            <a:r>
              <a:rPr lang="pt-PT" sz="1500" cap="none" spc="0" dirty="0">
                <a:solidFill>
                  <a:srgbClr val="DC811B"/>
                </a:solidFill>
                <a:latin typeface="+mn-lt"/>
                <a:ea typeface="Calibri" panose="020F0502020204030204" pitchFamily="34" charset="0"/>
                <a:cs typeface="Calibri" panose="020F0502020204030204" pitchFamily="34" charset="0"/>
              </a:rPr>
              <a:t>: </a:t>
            </a:r>
            <a:r>
              <a:rPr lang="pt-PT" sz="1500" cap="none" spc="0" dirty="0">
                <a:solidFill>
                  <a:schemeClr val="tx1"/>
                </a:solidFill>
                <a:latin typeface="+mn-lt"/>
                <a:ea typeface="Calibri" panose="020F0502020204030204" pitchFamily="34" charset="0"/>
                <a:cs typeface="Calibri" panose="020F0502020204030204" pitchFamily="34" charset="0"/>
              </a:rPr>
              <a:t>depende das mais-valias ou menos-valias decorrentes da flutuação do valor das unidades de participação e da eventual distribuição de rendimentos.</a:t>
            </a:r>
          </a:p>
          <a:p>
            <a:pPr>
              <a:lnSpc>
                <a:spcPct val="100000"/>
              </a:lnSpc>
            </a:pPr>
            <a:r>
              <a:rPr lang="pt-PT" sz="1500" cap="none" spc="0" dirty="0">
                <a:solidFill>
                  <a:schemeClr val="tx1"/>
                </a:solidFill>
                <a:latin typeface="+mn-lt"/>
                <a:ea typeface="Calibri" panose="020F0502020204030204" pitchFamily="34" charset="0"/>
                <a:cs typeface="Calibri" panose="020F0502020204030204" pitchFamily="34" charset="0"/>
              </a:rPr>
              <a:t>Permitem a diversificação do investimento (o que diminui o risco) e possibilitam aos pequenos investidores aceder a mercados e produtos a que de outra forma não conseguiriam.</a:t>
            </a:r>
          </a:p>
        </p:txBody>
      </p:sp>
      <p:sp>
        <p:nvSpPr>
          <p:cNvPr id="9" name="Title 2">
            <a:extLst>
              <a:ext uri="{FF2B5EF4-FFF2-40B4-BE49-F238E27FC236}">
                <a16:creationId xmlns:a16="http://schemas.microsoft.com/office/drawing/2014/main" id="{3D8696C7-B906-4D78-253A-2D1F139DD67C}"/>
              </a:ext>
            </a:extLst>
          </p:cNvPr>
          <p:cNvSpPr txBox="1">
            <a:spLocks/>
          </p:cNvSpPr>
          <p:nvPr/>
        </p:nvSpPr>
        <p:spPr>
          <a:xfrm>
            <a:off x="6096000" y="2917208"/>
            <a:ext cx="5285292" cy="2692339"/>
          </a:xfrm>
          <a:prstGeom prst="rect">
            <a:avLst/>
          </a:prstGeom>
          <a:no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pt-PT" sz="1600" b="1" cap="none" spc="0" dirty="0">
                <a:solidFill>
                  <a:schemeClr val="tx1"/>
                </a:solidFill>
                <a:latin typeface="+mn-lt"/>
                <a:ea typeface="Calibri" panose="020F0502020204030204" pitchFamily="34" charset="0"/>
                <a:cs typeface="Calibri" panose="020F0502020204030204" pitchFamily="34" charset="0"/>
              </a:rPr>
              <a:t>Principais riscos:</a:t>
            </a:r>
          </a:p>
          <a:p>
            <a:endParaRPr lang="pt-PT" sz="1600" b="1" cap="none" spc="0" dirty="0">
              <a:solidFill>
                <a:schemeClr val="tx1"/>
              </a:solidFill>
              <a:latin typeface="+mn-lt"/>
              <a:ea typeface="Calibri" panose="020F0502020204030204" pitchFamily="34" charset="0"/>
              <a:cs typeface="Calibri" panose="020F0502020204030204" pitchFamily="34" charset="0"/>
            </a:endParaRPr>
          </a:p>
          <a:p>
            <a:r>
              <a:rPr lang="pt-PT" sz="1600" b="1" cap="none" spc="0" dirty="0">
                <a:solidFill>
                  <a:schemeClr val="tx1"/>
                </a:solidFill>
                <a:latin typeface="+mn-lt"/>
                <a:ea typeface="Calibri" panose="020F0502020204030204" pitchFamily="34" charset="0"/>
                <a:cs typeface="Calibri" panose="020F0502020204030204" pitchFamily="34" charset="0"/>
              </a:rPr>
              <a:t>Não têm capital garantido. </a:t>
            </a:r>
            <a:r>
              <a:rPr lang="pt-PT" sz="1600" cap="none" spc="0" dirty="0">
                <a:solidFill>
                  <a:schemeClr val="tx1"/>
                </a:solidFill>
                <a:latin typeface="+mn-lt"/>
                <a:ea typeface="Calibri" panose="020F0502020204030204" pitchFamily="34" charset="0"/>
                <a:cs typeface="Calibri" panose="020F0502020204030204" pitchFamily="34" charset="0"/>
              </a:rPr>
              <a:t>As desvalorizações dos ativos podem gerar perda parcial ou total do capital investido.</a:t>
            </a:r>
            <a:br>
              <a:rPr lang="pt-PT" sz="1600" cap="none" spc="0" dirty="0">
                <a:solidFill>
                  <a:schemeClr val="tx1"/>
                </a:solidFill>
                <a:latin typeface="+mn-lt"/>
                <a:ea typeface="Calibri" panose="020F0502020204030204" pitchFamily="34" charset="0"/>
                <a:cs typeface="Calibri" panose="020F0502020204030204" pitchFamily="34" charset="0"/>
              </a:rPr>
            </a:br>
            <a:br>
              <a:rPr lang="pt-PT" sz="1600" cap="none" spc="0" dirty="0">
                <a:solidFill>
                  <a:schemeClr val="tx1"/>
                </a:solidFill>
                <a:latin typeface="+mn-lt"/>
                <a:ea typeface="Calibri" panose="020F0502020204030204" pitchFamily="34" charset="0"/>
                <a:cs typeface="Calibri" panose="020F0502020204030204" pitchFamily="34" charset="0"/>
              </a:rPr>
            </a:br>
            <a:r>
              <a:rPr lang="pt-PT" sz="1600" cap="none" spc="0" dirty="0">
                <a:solidFill>
                  <a:schemeClr val="tx1"/>
                </a:solidFill>
                <a:latin typeface="+mn-lt"/>
                <a:ea typeface="Calibri" panose="020F0502020204030204" pitchFamily="34" charset="0"/>
                <a:cs typeface="Calibri" panose="020F0502020204030204" pitchFamily="34" charset="0"/>
              </a:rPr>
              <a:t>O valor das unidades de participação flutua consoante o desempenho dos ativos do fundo.</a:t>
            </a:r>
          </a:p>
        </p:txBody>
      </p:sp>
    </p:spTree>
    <p:extLst>
      <p:ext uri="{BB962C8B-B14F-4D97-AF65-F5344CB8AC3E}">
        <p14:creationId xmlns:p14="http://schemas.microsoft.com/office/powerpoint/2010/main" val="3782407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82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E1E73F-5D36-72E8-4A47-2D4773819A99}"/>
              </a:ext>
            </a:extLst>
          </p:cNvPr>
          <p:cNvSpPr txBox="1"/>
          <p:nvPr/>
        </p:nvSpPr>
        <p:spPr>
          <a:xfrm>
            <a:off x="1764263" y="1564279"/>
            <a:ext cx="9830897" cy="69756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ea typeface="+mn-ea"/>
                <a:cs typeface="+mn-cs"/>
              </a:rPr>
              <a:t>Por </a:t>
            </a:r>
            <a:r>
              <a:rPr kumimoji="0" lang="pt-PT" sz="1800" b="1" i="0" u="none" strike="noStrike" kern="1200" cap="none" spc="0" normalizeH="0" baseline="0" noProof="0" dirty="0">
                <a:ln>
                  <a:noFill/>
                </a:ln>
                <a:solidFill>
                  <a:schemeClr val="tx2"/>
                </a:solidFill>
                <a:effectLst/>
                <a:uLnTx/>
                <a:uFillTx/>
                <a:ea typeface="+mn-ea"/>
                <a:cs typeface="+mn-cs"/>
              </a:rPr>
              <a:t>precaução</a:t>
            </a:r>
            <a:r>
              <a:rPr kumimoji="0" lang="pt-PT" sz="1800" b="0" i="0" u="none" strike="noStrike" kern="1200" cap="none" spc="0" normalizeH="0" baseline="0" noProof="0" dirty="0">
                <a:ln>
                  <a:noFill/>
                </a:ln>
                <a:solidFill>
                  <a:prstClr val="black"/>
                </a:solidFill>
                <a:effectLst/>
                <a:uLnTx/>
                <a:uFillTx/>
                <a:ea typeface="+mn-ea"/>
                <a:cs typeface="+mn-cs"/>
              </a:rPr>
              <a:t> – minimizando o impacto de acontecimentos que podem desequilibrar o orçamento</a:t>
            </a:r>
          </a:p>
        </p:txBody>
      </p:sp>
      <p:sp>
        <p:nvSpPr>
          <p:cNvPr id="3" name="TextBox 2">
            <a:extLst>
              <a:ext uri="{FF2B5EF4-FFF2-40B4-BE49-F238E27FC236}">
                <a16:creationId xmlns:a16="http://schemas.microsoft.com/office/drawing/2014/main" id="{C01B2184-713B-B7F4-78F8-6FEF57EDB4BB}"/>
              </a:ext>
            </a:extLst>
          </p:cNvPr>
          <p:cNvSpPr txBox="1"/>
          <p:nvPr/>
        </p:nvSpPr>
        <p:spPr>
          <a:xfrm>
            <a:off x="1764263" y="2604526"/>
            <a:ext cx="9768373" cy="390107"/>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ea typeface="+mn-ea"/>
                <a:cs typeface="+mn-cs"/>
              </a:rPr>
              <a:t>Para </a:t>
            </a:r>
            <a:r>
              <a:rPr kumimoji="0" lang="pt-PT" sz="1800" b="1" i="0" u="none" strike="noStrike" kern="1200" cap="none" spc="0" normalizeH="0" baseline="0" noProof="0" dirty="0">
                <a:ln>
                  <a:noFill/>
                </a:ln>
                <a:solidFill>
                  <a:schemeClr val="tx2"/>
                </a:solidFill>
                <a:effectLst/>
                <a:uLnTx/>
                <a:uFillTx/>
                <a:ea typeface="+mn-ea"/>
                <a:cs typeface="+mn-cs"/>
              </a:rPr>
              <a:t>preparar a reforma </a:t>
            </a:r>
            <a:r>
              <a:rPr kumimoji="0" lang="pt-PT" sz="1800" b="0" i="0" u="none" strike="noStrike" kern="1200" cap="none" spc="0" normalizeH="0" baseline="0" noProof="0" dirty="0">
                <a:ln>
                  <a:noFill/>
                </a:ln>
                <a:solidFill>
                  <a:prstClr val="black"/>
                </a:solidFill>
                <a:effectLst/>
                <a:uLnTx/>
                <a:uFillTx/>
                <a:ea typeface="+mn-ea"/>
                <a:cs typeface="+mn-cs"/>
              </a:rPr>
              <a:t>– suavizando o consumo ao longo da vida</a:t>
            </a:r>
          </a:p>
        </p:txBody>
      </p:sp>
      <p:sp>
        <p:nvSpPr>
          <p:cNvPr id="4" name="TextBox 3">
            <a:extLst>
              <a:ext uri="{FF2B5EF4-FFF2-40B4-BE49-F238E27FC236}">
                <a16:creationId xmlns:a16="http://schemas.microsoft.com/office/drawing/2014/main" id="{372A527D-79EC-180F-2FF7-A3DEDEDA9618}"/>
              </a:ext>
            </a:extLst>
          </p:cNvPr>
          <p:cNvSpPr txBox="1"/>
          <p:nvPr/>
        </p:nvSpPr>
        <p:spPr>
          <a:xfrm>
            <a:off x="1764263" y="3337317"/>
            <a:ext cx="9916108" cy="69756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ea typeface="+mn-ea"/>
                <a:cs typeface="+mn-cs"/>
              </a:rPr>
              <a:t>Para </a:t>
            </a:r>
            <a:r>
              <a:rPr kumimoji="0" lang="pt-PT" sz="1800" b="1" i="0" u="none" strike="noStrike" kern="1200" cap="none" spc="0" normalizeH="0" baseline="0" noProof="0" dirty="0">
                <a:ln>
                  <a:noFill/>
                </a:ln>
                <a:solidFill>
                  <a:schemeClr val="tx2"/>
                </a:solidFill>
                <a:effectLst/>
                <a:uLnTx/>
                <a:uFillTx/>
                <a:ea typeface="+mn-ea"/>
                <a:cs typeface="+mn-cs"/>
              </a:rPr>
              <a:t>planear despesas de valor mais elevado </a:t>
            </a:r>
            <a:r>
              <a:rPr kumimoji="0" lang="pt-PT" sz="1800" b="0" i="0" u="none" strike="noStrike" kern="1200" cap="none" spc="0" normalizeH="0" baseline="0" noProof="0" dirty="0">
                <a:ln>
                  <a:noFill/>
                </a:ln>
                <a:solidFill>
                  <a:prstClr val="black"/>
                </a:solidFill>
                <a:effectLst/>
                <a:uLnTx/>
                <a:uFillTx/>
                <a:ea typeface="+mn-ea"/>
                <a:cs typeface="+mn-cs"/>
              </a:rPr>
              <a:t>– que não conseguimos fazer com o rendimento mensal</a:t>
            </a:r>
          </a:p>
        </p:txBody>
      </p:sp>
      <p:sp>
        <p:nvSpPr>
          <p:cNvPr id="5" name="TextBox 4">
            <a:extLst>
              <a:ext uri="{FF2B5EF4-FFF2-40B4-BE49-F238E27FC236}">
                <a16:creationId xmlns:a16="http://schemas.microsoft.com/office/drawing/2014/main" id="{BB21E199-61D8-DF36-927D-A646DCEB9689}"/>
              </a:ext>
            </a:extLst>
          </p:cNvPr>
          <p:cNvSpPr txBox="1"/>
          <p:nvPr/>
        </p:nvSpPr>
        <p:spPr>
          <a:xfrm>
            <a:off x="1764263" y="4323778"/>
            <a:ext cx="10078925" cy="390107"/>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pt-PT" sz="1800" b="0" i="0" u="none" strike="noStrike" kern="1200" cap="none" spc="0" normalizeH="0" baseline="0" noProof="0" dirty="0">
                <a:ln>
                  <a:noFill/>
                </a:ln>
                <a:solidFill>
                  <a:prstClr val="black"/>
                </a:solidFill>
                <a:effectLst/>
                <a:uLnTx/>
                <a:uFillTx/>
                <a:ea typeface="+mn-ea"/>
                <a:cs typeface="+mn-cs"/>
              </a:rPr>
              <a:t>Outros motivos (deixar uma herança)</a:t>
            </a:r>
          </a:p>
        </p:txBody>
      </p:sp>
      <p:sp>
        <p:nvSpPr>
          <p:cNvPr id="6" name="TextBox 5">
            <a:extLst>
              <a:ext uri="{FF2B5EF4-FFF2-40B4-BE49-F238E27FC236}">
                <a16:creationId xmlns:a16="http://schemas.microsoft.com/office/drawing/2014/main" id="{9895C2C9-510D-545B-6294-6E18172F55C4}"/>
              </a:ext>
            </a:extLst>
          </p:cNvPr>
          <p:cNvSpPr txBox="1">
            <a:spLocks/>
          </p:cNvSpPr>
          <p:nvPr/>
        </p:nvSpPr>
        <p:spPr>
          <a:xfrm>
            <a:off x="750774" y="5348845"/>
            <a:ext cx="10515600" cy="646331"/>
          </a:xfrm>
          <a:prstGeom prst="rect">
            <a:avLst/>
          </a:prstGeom>
          <a:solidFill>
            <a:schemeClr val="tx2">
              <a:alpha val="14902"/>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1" u="none" strike="noStrike" kern="1200" cap="none" spc="0" normalizeH="0" baseline="0" noProof="0" dirty="0">
                <a:ln>
                  <a:noFill/>
                </a:ln>
                <a:solidFill>
                  <a:prstClr val="black"/>
                </a:solidFill>
                <a:effectLst/>
                <a:uLnTx/>
                <a:uFillTx/>
                <a:ea typeface="+mn-ea"/>
                <a:cs typeface="+mn-cs"/>
              </a:rPr>
              <a:t>Uma gestão responsável e equilibrada das finanças pessoais envolve destinar, sempre  que possível, uma parte do rendimento mensal à poupança</a:t>
            </a:r>
          </a:p>
        </p:txBody>
      </p:sp>
      <p:cxnSp>
        <p:nvCxnSpPr>
          <p:cNvPr id="7" name="Straight Connector 6">
            <a:extLst>
              <a:ext uri="{FF2B5EF4-FFF2-40B4-BE49-F238E27FC236}">
                <a16:creationId xmlns:a16="http://schemas.microsoft.com/office/drawing/2014/main" id="{15C721F3-86D9-823D-99E9-6C3B2CCC2791}"/>
              </a:ext>
            </a:extLst>
          </p:cNvPr>
          <p:cNvCxnSpPr>
            <a:cxnSpLocks/>
          </p:cNvCxnSpPr>
          <p:nvPr/>
        </p:nvCxnSpPr>
        <p:spPr>
          <a:xfrm>
            <a:off x="750775" y="5348845"/>
            <a:ext cx="0" cy="646331"/>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B59EE383-7634-CFBB-A1C8-2FA2AEC5CD91}"/>
              </a:ext>
            </a:extLst>
          </p:cNvPr>
          <p:cNvSpPr/>
          <p:nvPr/>
        </p:nvSpPr>
        <p:spPr>
          <a:xfrm>
            <a:off x="694729" y="1509155"/>
            <a:ext cx="790662" cy="79066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9" name="Graphic 8" descr="Umbrella with solid fill">
            <a:extLst>
              <a:ext uri="{FF2B5EF4-FFF2-40B4-BE49-F238E27FC236}">
                <a16:creationId xmlns:a16="http://schemas.microsoft.com/office/drawing/2014/main" id="{5F89B6F7-5EFA-7E64-F0BA-3AA1181C9E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92826">
            <a:off x="824048" y="1633882"/>
            <a:ext cx="558359" cy="558359"/>
          </a:xfrm>
          <a:prstGeom prst="rect">
            <a:avLst/>
          </a:prstGeom>
        </p:spPr>
      </p:pic>
      <p:sp>
        <p:nvSpPr>
          <p:cNvPr id="10" name="Flowchart: Connector 9">
            <a:extLst>
              <a:ext uri="{FF2B5EF4-FFF2-40B4-BE49-F238E27FC236}">
                <a16:creationId xmlns:a16="http://schemas.microsoft.com/office/drawing/2014/main" id="{594BEBAA-5390-5424-19C9-92A0274CD678}"/>
              </a:ext>
            </a:extLst>
          </p:cNvPr>
          <p:cNvSpPr/>
          <p:nvPr/>
        </p:nvSpPr>
        <p:spPr>
          <a:xfrm>
            <a:off x="665019" y="2404249"/>
            <a:ext cx="790662" cy="79066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1" name="Graphic 10" descr="Man with cane with solid fill">
            <a:extLst>
              <a:ext uri="{FF2B5EF4-FFF2-40B4-BE49-F238E27FC236}">
                <a16:creationId xmlns:a16="http://schemas.microsoft.com/office/drawing/2014/main" id="{9EAD9CE3-E535-24C0-03C5-254211F6E9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170" y="2493328"/>
            <a:ext cx="558359" cy="558359"/>
          </a:xfrm>
          <a:prstGeom prst="rect">
            <a:avLst/>
          </a:prstGeom>
        </p:spPr>
      </p:pic>
      <p:sp>
        <p:nvSpPr>
          <p:cNvPr id="12" name="Flowchart: Connector 11">
            <a:extLst>
              <a:ext uri="{FF2B5EF4-FFF2-40B4-BE49-F238E27FC236}">
                <a16:creationId xmlns:a16="http://schemas.microsoft.com/office/drawing/2014/main" id="{26663337-DB73-A666-0BA9-B3A25E1A0007}"/>
              </a:ext>
            </a:extLst>
          </p:cNvPr>
          <p:cNvSpPr/>
          <p:nvPr/>
        </p:nvSpPr>
        <p:spPr>
          <a:xfrm>
            <a:off x="665019" y="3296076"/>
            <a:ext cx="790662" cy="79066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3" name="Graphic 12" descr="Car with solid fill">
            <a:extLst>
              <a:ext uri="{FF2B5EF4-FFF2-40B4-BE49-F238E27FC236}">
                <a16:creationId xmlns:a16="http://schemas.microsoft.com/office/drawing/2014/main" id="{A5142D8B-8FBE-B70C-EE04-5AE8DBDF148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1170" y="3385155"/>
            <a:ext cx="558359" cy="558359"/>
          </a:xfrm>
          <a:prstGeom prst="rect">
            <a:avLst/>
          </a:prstGeom>
        </p:spPr>
      </p:pic>
      <p:sp>
        <p:nvSpPr>
          <p:cNvPr id="14" name="Flowchart: Connector 13">
            <a:extLst>
              <a:ext uri="{FF2B5EF4-FFF2-40B4-BE49-F238E27FC236}">
                <a16:creationId xmlns:a16="http://schemas.microsoft.com/office/drawing/2014/main" id="{0273A126-5638-359B-DB7C-56F237EC8EDC}"/>
              </a:ext>
            </a:extLst>
          </p:cNvPr>
          <p:cNvSpPr/>
          <p:nvPr/>
        </p:nvSpPr>
        <p:spPr>
          <a:xfrm>
            <a:off x="694729" y="4184618"/>
            <a:ext cx="790662" cy="790662"/>
          </a:xfrm>
          <a:prstGeom prst="flowChartConnecto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15" name="Graphic 14" descr="Users with solid fill">
            <a:extLst>
              <a:ext uri="{FF2B5EF4-FFF2-40B4-BE49-F238E27FC236}">
                <a16:creationId xmlns:a16="http://schemas.microsoft.com/office/drawing/2014/main" id="{DCDE22F1-7F15-2CA8-4A16-2C6B93450ED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10880" y="4273697"/>
            <a:ext cx="558359" cy="558359"/>
          </a:xfrm>
          <a:prstGeom prst="rect">
            <a:avLst/>
          </a:prstGeom>
        </p:spPr>
      </p:pic>
    </p:spTree>
    <p:extLst>
      <p:ext uri="{BB962C8B-B14F-4D97-AF65-F5344CB8AC3E}">
        <p14:creationId xmlns:p14="http://schemas.microsoft.com/office/powerpoint/2010/main" val="97033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E351A-39EC-CA6E-FCD8-179CFA4C707D}"/>
            </a:ext>
          </a:extLst>
        </p:cNvPr>
        <p:cNvGrpSpPr/>
        <p:nvPr/>
      </p:nvGrpSpPr>
      <p:grpSpPr>
        <a:xfrm>
          <a:off x="0" y="0"/>
          <a:ext cx="0" cy="0"/>
          <a:chOff x="0" y="0"/>
          <a:chExt cx="0" cy="0"/>
        </a:xfrm>
      </p:grpSpPr>
      <p:sp>
        <p:nvSpPr>
          <p:cNvPr id="3" name="Arc 13">
            <a:extLst>
              <a:ext uri="{FF2B5EF4-FFF2-40B4-BE49-F238E27FC236}">
                <a16:creationId xmlns:a16="http://schemas.microsoft.com/office/drawing/2014/main" id="{49D325CE-E31E-57FA-8430-FFB3F758F06F}"/>
              </a:ext>
            </a:extLst>
          </p:cNvPr>
          <p:cNvSpPr>
            <a:spLocks noChangeAspect="1"/>
          </p:cNvSpPr>
          <p:nvPr/>
        </p:nvSpPr>
        <p:spPr>
          <a:xfrm>
            <a:off x="4475700" y="2442786"/>
            <a:ext cx="3240000" cy="3240000"/>
          </a:xfrm>
          <a:prstGeom prst="arc">
            <a:avLst>
              <a:gd name="adj1" fmla="val 12737752"/>
              <a:gd name="adj2" fmla="val 14291858"/>
            </a:avLst>
          </a:prstGeom>
          <a:ln w="127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sp>
        <p:nvSpPr>
          <p:cNvPr id="4" name="Arc 60">
            <a:extLst>
              <a:ext uri="{FF2B5EF4-FFF2-40B4-BE49-F238E27FC236}">
                <a16:creationId xmlns:a16="http://schemas.microsoft.com/office/drawing/2014/main" id="{9BAA76BA-D621-F828-D1D2-B8C7FBAB8280}"/>
              </a:ext>
            </a:extLst>
          </p:cNvPr>
          <p:cNvSpPr>
            <a:spLocks noChangeAspect="1"/>
          </p:cNvSpPr>
          <p:nvPr/>
        </p:nvSpPr>
        <p:spPr>
          <a:xfrm>
            <a:off x="4475700" y="2442786"/>
            <a:ext cx="3240000" cy="3240000"/>
          </a:xfrm>
          <a:prstGeom prst="arc">
            <a:avLst>
              <a:gd name="adj1" fmla="val 7281471"/>
              <a:gd name="adj2" fmla="val 8912652"/>
            </a:avLst>
          </a:prstGeom>
          <a:ln w="127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sp>
        <p:nvSpPr>
          <p:cNvPr id="5" name="Title 2">
            <a:extLst>
              <a:ext uri="{FF2B5EF4-FFF2-40B4-BE49-F238E27FC236}">
                <a16:creationId xmlns:a16="http://schemas.microsoft.com/office/drawing/2014/main" id="{E872AB95-68CD-8371-BCD5-7C97C0740D1D}"/>
              </a:ext>
            </a:extLst>
          </p:cNvPr>
          <p:cNvSpPr txBox="1">
            <a:spLocks noChangeAspect="1"/>
          </p:cNvSpPr>
          <p:nvPr/>
        </p:nvSpPr>
        <p:spPr>
          <a:xfrm>
            <a:off x="3935400" y="3342786"/>
            <a:ext cx="1440000" cy="1440000"/>
          </a:xfrm>
          <a:prstGeom prst="ellipse">
            <a:avLst/>
          </a:prstGeom>
          <a:solidFill>
            <a:schemeClr val="bg1"/>
          </a:solidFill>
          <a:ln w="101600">
            <a:solidFill>
              <a:srgbClr val="2A77C4"/>
            </a:solidFill>
          </a:ln>
        </p:spPr>
        <p:txBody>
          <a:bodyPr vert="horz" wrap="square" lIns="0" tIns="144000" rIns="0" bIns="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70000"/>
              </a:lnSpc>
              <a:spcBef>
                <a:spcPts val="0"/>
              </a:spcBef>
            </a:pPr>
            <a:r>
              <a:rPr lang="pt-PT" sz="3600" spc="0" dirty="0">
                <a:solidFill>
                  <a:srgbClr val="2A77C4"/>
                </a:solidFill>
                <a:latin typeface="+mn-lt"/>
                <a:ea typeface="Open Sans Extrabold" panose="020B0906030804020204" pitchFamily="34" charset="0"/>
                <a:cs typeface="Open Sans Extrabold" panose="020B0906030804020204" pitchFamily="34" charset="0"/>
              </a:rPr>
              <a:t>04</a:t>
            </a:r>
          </a:p>
        </p:txBody>
      </p:sp>
      <p:sp>
        <p:nvSpPr>
          <p:cNvPr id="6" name="Arc 61">
            <a:extLst>
              <a:ext uri="{FF2B5EF4-FFF2-40B4-BE49-F238E27FC236}">
                <a16:creationId xmlns:a16="http://schemas.microsoft.com/office/drawing/2014/main" id="{76ECC0D1-70A5-DC91-B6CF-4CB3A250D96F}"/>
              </a:ext>
            </a:extLst>
          </p:cNvPr>
          <p:cNvSpPr>
            <a:spLocks noChangeAspect="1"/>
          </p:cNvSpPr>
          <p:nvPr/>
        </p:nvSpPr>
        <p:spPr>
          <a:xfrm>
            <a:off x="4475700" y="2442786"/>
            <a:ext cx="3240000" cy="3240000"/>
          </a:xfrm>
          <a:prstGeom prst="arc">
            <a:avLst>
              <a:gd name="adj1" fmla="val 1884380"/>
              <a:gd name="adj2" fmla="val 3520855"/>
            </a:avLst>
          </a:prstGeom>
          <a:ln w="127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sp>
        <p:nvSpPr>
          <p:cNvPr id="7" name="Arc 62">
            <a:extLst>
              <a:ext uri="{FF2B5EF4-FFF2-40B4-BE49-F238E27FC236}">
                <a16:creationId xmlns:a16="http://schemas.microsoft.com/office/drawing/2014/main" id="{B4438667-7270-A52C-E970-FE30D63F6A67}"/>
              </a:ext>
            </a:extLst>
          </p:cNvPr>
          <p:cNvSpPr>
            <a:spLocks noChangeAspect="1"/>
          </p:cNvSpPr>
          <p:nvPr/>
        </p:nvSpPr>
        <p:spPr>
          <a:xfrm>
            <a:off x="4475700" y="2442786"/>
            <a:ext cx="3240000" cy="3240000"/>
          </a:xfrm>
          <a:prstGeom prst="arc">
            <a:avLst>
              <a:gd name="adj1" fmla="val 18103462"/>
              <a:gd name="adj2" fmla="val 19742076"/>
            </a:avLst>
          </a:prstGeom>
          <a:ln w="127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sz="1600"/>
          </a:p>
        </p:txBody>
      </p:sp>
      <p:sp>
        <p:nvSpPr>
          <p:cNvPr id="8" name="Title 2">
            <a:extLst>
              <a:ext uri="{FF2B5EF4-FFF2-40B4-BE49-F238E27FC236}">
                <a16:creationId xmlns:a16="http://schemas.microsoft.com/office/drawing/2014/main" id="{E76A5C19-984E-CBDF-4459-79B2A67DFBFB}"/>
              </a:ext>
            </a:extLst>
          </p:cNvPr>
          <p:cNvSpPr txBox="1">
            <a:spLocks noChangeAspect="1"/>
          </p:cNvSpPr>
          <p:nvPr/>
        </p:nvSpPr>
        <p:spPr>
          <a:xfrm>
            <a:off x="5376000" y="4782786"/>
            <a:ext cx="1440000" cy="1440000"/>
          </a:xfrm>
          <a:prstGeom prst="ellipse">
            <a:avLst/>
          </a:prstGeom>
          <a:solidFill>
            <a:schemeClr val="bg1"/>
          </a:solidFill>
          <a:ln w="101600">
            <a:solidFill>
              <a:schemeClr val="tx2">
                <a:lumMod val="75000"/>
                <a:lumOff val="25000"/>
              </a:schemeClr>
            </a:solidFill>
          </a:ln>
        </p:spPr>
        <p:txBody>
          <a:bodyPr vert="horz" wrap="square" lIns="0" tIns="144000" rIns="0" bIns="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70000"/>
              </a:lnSpc>
              <a:spcBef>
                <a:spcPts val="0"/>
              </a:spcBef>
            </a:pPr>
            <a:r>
              <a:rPr lang="pt-PT" sz="3600" spc="0" dirty="0">
                <a:solidFill>
                  <a:schemeClr val="tx2">
                    <a:lumMod val="75000"/>
                    <a:lumOff val="25000"/>
                  </a:schemeClr>
                </a:solidFill>
                <a:latin typeface="+mn-lt"/>
                <a:ea typeface="Open Sans Extrabold" panose="020B0906030804020204" pitchFamily="34" charset="0"/>
                <a:cs typeface="Open Sans Extrabold" panose="020B0906030804020204" pitchFamily="34" charset="0"/>
              </a:rPr>
              <a:t>03</a:t>
            </a:r>
          </a:p>
        </p:txBody>
      </p:sp>
      <p:sp>
        <p:nvSpPr>
          <p:cNvPr id="9" name="Title 2">
            <a:extLst>
              <a:ext uri="{FF2B5EF4-FFF2-40B4-BE49-F238E27FC236}">
                <a16:creationId xmlns:a16="http://schemas.microsoft.com/office/drawing/2014/main" id="{9680BAC2-F093-0D37-0444-285927CFD4CF}"/>
              </a:ext>
            </a:extLst>
          </p:cNvPr>
          <p:cNvSpPr txBox="1">
            <a:spLocks noChangeAspect="1"/>
          </p:cNvSpPr>
          <p:nvPr/>
        </p:nvSpPr>
        <p:spPr>
          <a:xfrm>
            <a:off x="5320702" y="1677786"/>
            <a:ext cx="1440000" cy="1440000"/>
          </a:xfrm>
          <a:prstGeom prst="ellipse">
            <a:avLst/>
          </a:prstGeom>
          <a:solidFill>
            <a:srgbClr val="FEFEFE"/>
          </a:solidFill>
          <a:ln w="101600">
            <a:solidFill>
              <a:schemeClr val="tx2"/>
            </a:solidFill>
          </a:ln>
        </p:spPr>
        <p:txBody>
          <a:bodyPr vert="horz" wrap="square" lIns="0" tIns="144000" rIns="0" bIns="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70000"/>
              </a:lnSpc>
              <a:spcBef>
                <a:spcPts val="0"/>
              </a:spcBef>
            </a:pPr>
            <a:r>
              <a:rPr lang="pt-PT" sz="3600" spc="0">
                <a:latin typeface="+mn-lt"/>
                <a:ea typeface="Open Sans Extrabold" panose="020B0906030804020204" pitchFamily="34" charset="0"/>
                <a:cs typeface="Open Sans Extrabold" panose="020B0906030804020204" pitchFamily="34" charset="0"/>
              </a:rPr>
              <a:t>01</a:t>
            </a:r>
          </a:p>
        </p:txBody>
      </p:sp>
      <p:sp>
        <p:nvSpPr>
          <p:cNvPr id="10" name="Title 2">
            <a:extLst>
              <a:ext uri="{FF2B5EF4-FFF2-40B4-BE49-F238E27FC236}">
                <a16:creationId xmlns:a16="http://schemas.microsoft.com/office/drawing/2014/main" id="{6DE0F0F4-0522-FE02-8AAE-5AE2B8002AD5}"/>
              </a:ext>
            </a:extLst>
          </p:cNvPr>
          <p:cNvSpPr txBox="1">
            <a:spLocks noChangeAspect="1"/>
          </p:cNvSpPr>
          <p:nvPr/>
        </p:nvSpPr>
        <p:spPr>
          <a:xfrm>
            <a:off x="6771329" y="3335828"/>
            <a:ext cx="1440000" cy="1440000"/>
          </a:xfrm>
          <a:prstGeom prst="ellipse">
            <a:avLst/>
          </a:prstGeom>
          <a:solidFill>
            <a:srgbClr val="FEFEFE"/>
          </a:solidFill>
          <a:ln w="101600">
            <a:solidFill>
              <a:schemeClr val="tx2">
                <a:lumMod val="90000"/>
                <a:lumOff val="10000"/>
              </a:schemeClr>
            </a:solidFill>
          </a:ln>
        </p:spPr>
        <p:txBody>
          <a:bodyPr vert="horz" wrap="square" lIns="0" tIns="144000" rIns="0" bIns="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70000"/>
              </a:lnSpc>
              <a:spcBef>
                <a:spcPts val="0"/>
              </a:spcBef>
            </a:pPr>
            <a:r>
              <a:rPr lang="pt-PT" sz="3600" spc="0" dirty="0">
                <a:solidFill>
                  <a:schemeClr val="tx2">
                    <a:lumMod val="90000"/>
                    <a:lumOff val="10000"/>
                  </a:schemeClr>
                </a:solidFill>
                <a:latin typeface="+mn-lt"/>
                <a:ea typeface="Open Sans Extrabold" panose="020B0906030804020204" pitchFamily="34" charset="0"/>
                <a:cs typeface="Open Sans Extrabold" panose="020B0906030804020204" pitchFamily="34" charset="0"/>
              </a:rPr>
              <a:t>02</a:t>
            </a:r>
          </a:p>
        </p:txBody>
      </p:sp>
      <p:sp>
        <p:nvSpPr>
          <p:cNvPr id="11" name="Title 4">
            <a:extLst>
              <a:ext uri="{FF2B5EF4-FFF2-40B4-BE49-F238E27FC236}">
                <a16:creationId xmlns:a16="http://schemas.microsoft.com/office/drawing/2014/main" id="{AA354F3D-ACD2-C5BD-D9C2-1B00C6947B46}"/>
              </a:ext>
            </a:extLst>
          </p:cNvPr>
          <p:cNvSpPr txBox="1">
            <a:spLocks/>
          </p:cNvSpPr>
          <p:nvPr/>
        </p:nvSpPr>
        <p:spPr>
          <a:xfrm>
            <a:off x="7491329" y="1344315"/>
            <a:ext cx="3993864" cy="1116941"/>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800" spc="200" dirty="0">
                <a:solidFill>
                  <a:srgbClr val="0E2841"/>
                </a:solidFill>
                <a:latin typeface="+mn-lt"/>
                <a:ea typeface="Calibri" panose="020F0502020204030204" pitchFamily="34" charset="0"/>
                <a:cs typeface="Calibri" panose="020F0502020204030204" pitchFamily="34" charset="0"/>
              </a:rPr>
              <a:t>Definir estratégias de poupança, incluindo objetivos de curto, médio e longo prazos</a:t>
            </a:r>
          </a:p>
          <a:p>
            <a:pPr algn="r">
              <a:lnSpc>
                <a:spcPct val="100000"/>
              </a:lnSpc>
            </a:pPr>
            <a:endParaRPr lang="pt-PT" sz="1200" cap="none" spc="100" dirty="0">
              <a:latin typeface="+mn-lt"/>
            </a:endParaRPr>
          </a:p>
        </p:txBody>
      </p:sp>
      <p:sp>
        <p:nvSpPr>
          <p:cNvPr id="12" name="Title 4">
            <a:extLst>
              <a:ext uri="{FF2B5EF4-FFF2-40B4-BE49-F238E27FC236}">
                <a16:creationId xmlns:a16="http://schemas.microsoft.com/office/drawing/2014/main" id="{5582D478-9C9A-01CD-102A-D038ED22338E}"/>
              </a:ext>
            </a:extLst>
          </p:cNvPr>
          <p:cNvSpPr txBox="1">
            <a:spLocks/>
          </p:cNvSpPr>
          <p:nvPr/>
        </p:nvSpPr>
        <p:spPr>
          <a:xfrm>
            <a:off x="8458029" y="3666899"/>
            <a:ext cx="3492672" cy="1116941"/>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800" spc="200" dirty="0">
                <a:solidFill>
                  <a:srgbClr val="163E64"/>
                </a:solidFill>
                <a:latin typeface="+mn-lt"/>
                <a:ea typeface="Calibri" panose="020F0502020204030204" pitchFamily="34" charset="0"/>
                <a:cs typeface="Calibri" panose="020F0502020204030204" pitchFamily="34" charset="0"/>
              </a:rPr>
              <a:t>Definir o perfil de investidor </a:t>
            </a:r>
          </a:p>
          <a:p>
            <a:pPr algn="r">
              <a:lnSpc>
                <a:spcPct val="100000"/>
              </a:lnSpc>
            </a:pPr>
            <a:endParaRPr lang="pt-PT" sz="1200" cap="none" spc="100" dirty="0">
              <a:latin typeface="+mn-lt"/>
            </a:endParaRPr>
          </a:p>
        </p:txBody>
      </p:sp>
      <p:sp>
        <p:nvSpPr>
          <p:cNvPr id="13" name="Title 4">
            <a:extLst>
              <a:ext uri="{FF2B5EF4-FFF2-40B4-BE49-F238E27FC236}">
                <a16:creationId xmlns:a16="http://schemas.microsoft.com/office/drawing/2014/main" id="{12F6B7F4-AFA3-F57E-FCE2-70BAACD61489}"/>
              </a:ext>
            </a:extLst>
          </p:cNvPr>
          <p:cNvSpPr txBox="1">
            <a:spLocks/>
          </p:cNvSpPr>
          <p:nvPr/>
        </p:nvSpPr>
        <p:spPr>
          <a:xfrm>
            <a:off x="7124529" y="5622699"/>
            <a:ext cx="3492672" cy="1116941"/>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00000"/>
              </a:lnSpc>
            </a:pPr>
            <a:r>
              <a:rPr lang="pt-PT" sz="1800" spc="200" dirty="0">
                <a:solidFill>
                  <a:srgbClr val="215F9A"/>
                </a:solidFill>
                <a:latin typeface="+mn-lt"/>
                <a:ea typeface="Calibri" panose="020F0502020204030204" pitchFamily="34" charset="0"/>
                <a:cs typeface="Calibri" panose="020F0502020204030204" pitchFamily="34" charset="0"/>
              </a:rPr>
              <a:t>Conhecer os produtos financeiros</a:t>
            </a:r>
          </a:p>
          <a:p>
            <a:pPr algn="r">
              <a:lnSpc>
                <a:spcPct val="100000"/>
              </a:lnSpc>
            </a:pPr>
            <a:endParaRPr lang="pt-PT" sz="1200" cap="none" spc="100" dirty="0">
              <a:solidFill>
                <a:srgbClr val="215F9A"/>
              </a:solidFill>
              <a:latin typeface="+mn-lt"/>
            </a:endParaRPr>
          </a:p>
        </p:txBody>
      </p:sp>
      <p:sp>
        <p:nvSpPr>
          <p:cNvPr id="14" name="Title 4">
            <a:extLst>
              <a:ext uri="{FF2B5EF4-FFF2-40B4-BE49-F238E27FC236}">
                <a16:creationId xmlns:a16="http://schemas.microsoft.com/office/drawing/2014/main" id="{6D6F1E2D-D0A7-C657-5216-1E07EC3DCCA0}"/>
              </a:ext>
            </a:extLst>
          </p:cNvPr>
          <p:cNvSpPr txBox="1">
            <a:spLocks/>
          </p:cNvSpPr>
          <p:nvPr/>
        </p:nvSpPr>
        <p:spPr>
          <a:xfrm>
            <a:off x="342729" y="3539899"/>
            <a:ext cx="3289471" cy="1116941"/>
          </a:xfrm>
          <a:prstGeom prst="rect">
            <a:avLst/>
          </a:prstGeom>
          <a:noFill/>
        </p:spPr>
        <p:txBody>
          <a:bodyPr vert="horz" wrap="square" lIns="0" tIns="90000" rIns="0" bIns="90000" rtlCol="0" anchor="t"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r">
              <a:lnSpc>
                <a:spcPct val="100000"/>
              </a:lnSpc>
            </a:pPr>
            <a:r>
              <a:rPr lang="pt-PT" sz="1800" spc="200" dirty="0">
                <a:solidFill>
                  <a:srgbClr val="2A77C4"/>
                </a:solidFill>
                <a:latin typeface="+mn-lt"/>
                <a:ea typeface="Calibri" panose="020F0502020204030204" pitchFamily="34" charset="0"/>
                <a:cs typeface="Calibri" panose="020F0502020204030204" pitchFamily="34" charset="0"/>
              </a:rPr>
              <a:t>Aplicar a poupança tendo em conta os cuidados a ter</a:t>
            </a:r>
          </a:p>
          <a:p>
            <a:pPr algn="r">
              <a:lnSpc>
                <a:spcPct val="100000"/>
              </a:lnSpc>
            </a:pPr>
            <a:endParaRPr lang="pt-PT" sz="1200" cap="none" spc="100" dirty="0">
              <a:latin typeface="+mn-lt"/>
            </a:endParaRPr>
          </a:p>
        </p:txBody>
      </p:sp>
      <p:sp>
        <p:nvSpPr>
          <p:cNvPr id="2" name="Title 1">
            <a:extLst>
              <a:ext uri="{FF2B5EF4-FFF2-40B4-BE49-F238E27FC236}">
                <a16:creationId xmlns:a16="http://schemas.microsoft.com/office/drawing/2014/main" id="{FA91C82C-B9F0-D206-75D5-E535E2240FA5}"/>
              </a:ext>
            </a:extLst>
          </p:cNvPr>
          <p:cNvSpPr txBox="1">
            <a:spLocks/>
          </p:cNvSpPr>
          <p:nvPr/>
        </p:nvSpPr>
        <p:spPr>
          <a:xfrm>
            <a:off x="474495" y="1375010"/>
            <a:ext cx="4846207" cy="8318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2800" b="1" dirty="0"/>
              <a:t>CICLO DA POUPANÇA</a:t>
            </a:r>
          </a:p>
        </p:txBody>
      </p:sp>
    </p:spTree>
    <p:extLst>
      <p:ext uri="{BB962C8B-B14F-4D97-AF65-F5344CB8AC3E}">
        <p14:creationId xmlns:p14="http://schemas.microsoft.com/office/powerpoint/2010/main" val="3170875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4FBBC-9E48-E19C-7636-466B60392DB6}"/>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B5C25383-8053-9429-3FF5-BEEBC68CB1D1}"/>
              </a:ext>
            </a:extLst>
          </p:cNvPr>
          <p:cNvSpPr txBox="1">
            <a:spLocks/>
          </p:cNvSpPr>
          <p:nvPr/>
        </p:nvSpPr>
        <p:spPr>
          <a:xfrm>
            <a:off x="822683" y="2829512"/>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0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Comprar bilhete para um festival de verão</a:t>
            </a:r>
            <a:endParaRPr kumimoji="0" lang="pt-PT" sz="16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endParaRPr>
          </a:p>
        </p:txBody>
      </p:sp>
      <p:sp>
        <p:nvSpPr>
          <p:cNvPr id="3" name="Title 4">
            <a:extLst>
              <a:ext uri="{FF2B5EF4-FFF2-40B4-BE49-F238E27FC236}">
                <a16:creationId xmlns:a16="http://schemas.microsoft.com/office/drawing/2014/main" id="{F3687B78-C522-1F7E-D0D5-3D4B80E7D107}"/>
              </a:ext>
            </a:extLst>
          </p:cNvPr>
          <p:cNvSpPr txBox="1">
            <a:spLocks/>
          </p:cNvSpPr>
          <p:nvPr/>
        </p:nvSpPr>
        <p:spPr>
          <a:xfrm>
            <a:off x="765983" y="4885754"/>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16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Tirar a carta de condução</a:t>
            </a:r>
          </a:p>
        </p:txBody>
      </p:sp>
      <p:sp>
        <p:nvSpPr>
          <p:cNvPr id="4" name="Title 4">
            <a:extLst>
              <a:ext uri="{FF2B5EF4-FFF2-40B4-BE49-F238E27FC236}">
                <a16:creationId xmlns:a16="http://schemas.microsoft.com/office/drawing/2014/main" id="{C4781751-B10F-02ED-7B0E-C17D352E4070}"/>
              </a:ext>
            </a:extLst>
          </p:cNvPr>
          <p:cNvSpPr txBox="1">
            <a:spLocks/>
          </p:cNvSpPr>
          <p:nvPr/>
        </p:nvSpPr>
        <p:spPr>
          <a:xfrm>
            <a:off x="765983" y="4140399"/>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Pagar os estudos superiores</a:t>
            </a:r>
            <a:endParaRPr kumimoji="0" lang="pt-PT" sz="12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51DC6C7-0F0C-DAB7-81EC-78E6143F4F4E}"/>
              </a:ext>
            </a:extLst>
          </p:cNvPr>
          <p:cNvSpPr txBox="1">
            <a:spLocks/>
          </p:cNvSpPr>
          <p:nvPr/>
        </p:nvSpPr>
        <p:spPr>
          <a:xfrm>
            <a:off x="6464575" y="3295511"/>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4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lang="pt-PT" sz="1600" b="1" cap="none" spc="100" dirty="0">
                <a:latin typeface="+mn-lt"/>
                <a:ea typeface="Calibri" panose="020F0502020204030204" pitchFamily="34" charset="0"/>
                <a:cs typeface="Calibri" panose="020F0502020204030204" pitchFamily="34" charset="0"/>
              </a:rPr>
              <a:t>P</a:t>
            </a:r>
            <a:r>
              <a:rPr kumimoji="0" lang="pt-PT" sz="1600" b="1" i="0" u="none" strike="noStrike" kern="1200" cap="none" spc="100" normalizeH="0" baseline="0" noProof="0" dirty="0" err="1">
                <a:ln>
                  <a:noFill/>
                </a:ln>
                <a:effectLst/>
                <a:uLnTx/>
                <a:uFillTx/>
                <a:latin typeface="+mn-lt"/>
                <a:ea typeface="Calibri" panose="020F0502020204030204" pitchFamily="34" charset="0"/>
                <a:cs typeface="Calibri" panose="020F0502020204030204" pitchFamily="34" charset="0"/>
              </a:rPr>
              <a:t>lanear</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 a reforma</a:t>
            </a:r>
          </a:p>
        </p:txBody>
      </p:sp>
      <p:sp>
        <p:nvSpPr>
          <p:cNvPr id="6" name="Title 4">
            <a:extLst>
              <a:ext uri="{FF2B5EF4-FFF2-40B4-BE49-F238E27FC236}">
                <a16:creationId xmlns:a16="http://schemas.microsoft.com/office/drawing/2014/main" id="{382CED89-EAD4-F957-ECC1-AAB6D1163D0B}"/>
              </a:ext>
            </a:extLst>
          </p:cNvPr>
          <p:cNvSpPr txBox="1">
            <a:spLocks/>
          </p:cNvSpPr>
          <p:nvPr/>
        </p:nvSpPr>
        <p:spPr>
          <a:xfrm>
            <a:off x="765983" y="5523849"/>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4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Fazer uma viagem</a:t>
            </a:r>
          </a:p>
        </p:txBody>
      </p:sp>
      <p:sp>
        <p:nvSpPr>
          <p:cNvPr id="7" name="Title 4">
            <a:extLst>
              <a:ext uri="{FF2B5EF4-FFF2-40B4-BE49-F238E27FC236}">
                <a16:creationId xmlns:a16="http://schemas.microsoft.com/office/drawing/2014/main" id="{0E211A39-7EB5-13CC-9F7B-FA27B6062A46}"/>
              </a:ext>
            </a:extLst>
          </p:cNvPr>
          <p:cNvSpPr txBox="1">
            <a:spLocks/>
          </p:cNvSpPr>
          <p:nvPr/>
        </p:nvSpPr>
        <p:spPr>
          <a:xfrm>
            <a:off x="6464575" y="4015158"/>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8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8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Ter filhos</a:t>
            </a:r>
          </a:p>
        </p:txBody>
      </p:sp>
      <p:grpSp>
        <p:nvGrpSpPr>
          <p:cNvPr id="8" name="Group 7">
            <a:extLst>
              <a:ext uri="{FF2B5EF4-FFF2-40B4-BE49-F238E27FC236}">
                <a16:creationId xmlns:a16="http://schemas.microsoft.com/office/drawing/2014/main" id="{0A48BE6A-7CC0-6241-84DE-0D61BD85C069}"/>
              </a:ext>
            </a:extLst>
          </p:cNvPr>
          <p:cNvGrpSpPr/>
          <p:nvPr/>
        </p:nvGrpSpPr>
        <p:grpSpPr>
          <a:xfrm>
            <a:off x="727629" y="1917007"/>
            <a:ext cx="5166000" cy="540000"/>
            <a:chOff x="762700" y="2346782"/>
            <a:chExt cx="5166000" cy="540000"/>
          </a:xfrm>
          <a:solidFill>
            <a:schemeClr val="bg2"/>
          </a:solidFill>
        </p:grpSpPr>
        <p:sp>
          <p:nvSpPr>
            <p:cNvPr id="9" name="Title 2">
              <a:extLst>
                <a:ext uri="{FF2B5EF4-FFF2-40B4-BE49-F238E27FC236}">
                  <a16:creationId xmlns:a16="http://schemas.microsoft.com/office/drawing/2014/main" id="{ED138C5D-7FB0-B1FD-CD0B-E2BAF42F2371}"/>
                </a:ext>
              </a:extLst>
            </p:cNvPr>
            <p:cNvSpPr txBox="1">
              <a:spLocks/>
            </p:cNvSpPr>
            <p:nvPr/>
          </p:nvSpPr>
          <p:spPr>
            <a:xfrm>
              <a:off x="762700" y="2346782"/>
              <a:ext cx="5166000" cy="540000"/>
            </a:xfrm>
            <a:prstGeom prst="rect">
              <a:avLst/>
            </a:prstGeom>
            <a:grp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t-PT" sz="2000" b="1" i="0" u="none" strike="noStrike" kern="1200" cap="all" spc="20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Curto/médio prazo</a:t>
              </a:r>
            </a:p>
          </p:txBody>
        </p:sp>
        <p:cxnSp>
          <p:nvCxnSpPr>
            <p:cNvPr id="10" name="Straight Connector 9">
              <a:extLst>
                <a:ext uri="{FF2B5EF4-FFF2-40B4-BE49-F238E27FC236}">
                  <a16:creationId xmlns:a16="http://schemas.microsoft.com/office/drawing/2014/main" id="{D1DA1255-E2CE-E3E8-1B57-DB5F96426CD8}"/>
                </a:ext>
              </a:extLst>
            </p:cNvPr>
            <p:cNvCxnSpPr/>
            <p:nvPr/>
          </p:nvCxnSpPr>
          <p:spPr>
            <a:xfrm>
              <a:off x="5928700" y="2346782"/>
              <a:ext cx="0" cy="540000"/>
            </a:xfrm>
            <a:prstGeom prst="line">
              <a:avLst/>
            </a:prstGeom>
            <a:grpFill/>
            <a:ln w="50800">
              <a:solidFill>
                <a:srgbClr val="215F9A"/>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5435C008-E84E-4571-24D6-D076B2AF1FC4}"/>
              </a:ext>
            </a:extLst>
          </p:cNvPr>
          <p:cNvGrpSpPr/>
          <p:nvPr/>
        </p:nvGrpSpPr>
        <p:grpSpPr>
          <a:xfrm>
            <a:off x="6318429" y="1917007"/>
            <a:ext cx="5166000" cy="540000"/>
            <a:chOff x="6218020" y="2346782"/>
            <a:chExt cx="5166000" cy="540000"/>
          </a:xfrm>
          <a:solidFill>
            <a:schemeClr val="bg2"/>
          </a:solidFill>
        </p:grpSpPr>
        <p:sp>
          <p:nvSpPr>
            <p:cNvPr id="12" name="Title 2">
              <a:extLst>
                <a:ext uri="{FF2B5EF4-FFF2-40B4-BE49-F238E27FC236}">
                  <a16:creationId xmlns:a16="http://schemas.microsoft.com/office/drawing/2014/main" id="{0FEEB85E-3E2B-596E-AF2E-9AEFEEEA7E57}"/>
                </a:ext>
              </a:extLst>
            </p:cNvPr>
            <p:cNvSpPr txBox="1">
              <a:spLocks/>
            </p:cNvSpPr>
            <p:nvPr/>
          </p:nvSpPr>
          <p:spPr>
            <a:xfrm>
              <a:off x="6218020" y="2346782"/>
              <a:ext cx="5166000" cy="540000"/>
            </a:xfrm>
            <a:prstGeom prst="rect">
              <a:avLst/>
            </a:prstGeom>
            <a:grpFill/>
          </p:spPr>
          <p:txBody>
            <a:bodyPr vert="horz" wrap="square" lIns="180000" tIns="180000" rIns="180000" bIns="18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t-PT" sz="2000" b="1" i="0" u="none" strike="noStrike" kern="1200" cap="all" spc="20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Longo Prazo</a:t>
              </a:r>
            </a:p>
          </p:txBody>
        </p:sp>
        <p:cxnSp>
          <p:nvCxnSpPr>
            <p:cNvPr id="13" name="Straight Connector 12">
              <a:extLst>
                <a:ext uri="{FF2B5EF4-FFF2-40B4-BE49-F238E27FC236}">
                  <a16:creationId xmlns:a16="http://schemas.microsoft.com/office/drawing/2014/main" id="{36E2CFF7-4214-E775-33E5-A4BAAFB2952D}"/>
                </a:ext>
              </a:extLst>
            </p:cNvPr>
            <p:cNvCxnSpPr/>
            <p:nvPr/>
          </p:nvCxnSpPr>
          <p:spPr>
            <a:xfrm>
              <a:off x="6218020" y="2346782"/>
              <a:ext cx="0" cy="540000"/>
            </a:xfrm>
            <a:prstGeom prst="line">
              <a:avLst/>
            </a:prstGeom>
            <a:grpFill/>
            <a:ln w="50800">
              <a:solidFill>
                <a:srgbClr val="2A77C4"/>
              </a:solidFill>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37BFA9A8-B08B-4B2C-2A0F-A833EE95357C}"/>
              </a:ext>
            </a:extLst>
          </p:cNvPr>
          <p:cNvCxnSpPr>
            <a:cxnSpLocks/>
          </p:cNvCxnSpPr>
          <p:nvPr/>
        </p:nvCxnSpPr>
        <p:spPr>
          <a:xfrm>
            <a:off x="6106029" y="1857452"/>
            <a:ext cx="0" cy="4012951"/>
          </a:xfrm>
          <a:prstGeom prst="straightConnector1">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7B587A2D-D72C-B8FE-A278-70902ADF2FC1}"/>
              </a:ext>
            </a:extLst>
          </p:cNvPr>
          <p:cNvSpPr txBox="1">
            <a:spLocks/>
          </p:cNvSpPr>
          <p:nvPr/>
        </p:nvSpPr>
        <p:spPr>
          <a:xfrm>
            <a:off x="765983" y="3472739"/>
            <a:ext cx="5166000" cy="732848"/>
          </a:xfrm>
          <a:prstGeom prst="rect">
            <a:avLst/>
          </a:prstGeom>
          <a:noFill/>
          <a:ln>
            <a:noFill/>
          </a:ln>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4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Comprar uma mota</a:t>
            </a:r>
            <a:endParaRPr kumimoji="0" lang="pt-PT" sz="12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endParaRPr>
          </a:p>
        </p:txBody>
      </p:sp>
      <p:sp>
        <p:nvSpPr>
          <p:cNvPr id="25" name="Title 4">
            <a:extLst>
              <a:ext uri="{FF2B5EF4-FFF2-40B4-BE49-F238E27FC236}">
                <a16:creationId xmlns:a16="http://schemas.microsoft.com/office/drawing/2014/main" id="{A55AB82F-4B49-0019-ACF2-94816F330561}"/>
              </a:ext>
            </a:extLst>
          </p:cNvPr>
          <p:cNvSpPr txBox="1">
            <a:spLocks/>
          </p:cNvSpPr>
          <p:nvPr/>
        </p:nvSpPr>
        <p:spPr>
          <a:xfrm>
            <a:off x="6464575" y="4707046"/>
            <a:ext cx="5166000" cy="732848"/>
          </a:xfrm>
          <a:prstGeom prst="rect">
            <a:avLst/>
          </a:prstGeom>
          <a:noFill/>
        </p:spPr>
        <p:txBody>
          <a:bodyPr vert="horz" wrap="square" lIns="360000" tIns="90000" rIns="360000" bIns="90000" rtlCol="0" anchor="ctr" anchorCtr="0">
            <a:noAutofit/>
          </a:bodyPr>
          <a:lstStyle>
            <a:lvl1pPr algn="l" defTabSz="914400" rtl="0" eaLnBrk="1" latinLnBrk="0" hangingPunct="1">
              <a:lnSpc>
                <a:spcPct val="90000"/>
              </a:lnSpc>
              <a:spcBef>
                <a:spcPct val="0"/>
              </a:spcBef>
              <a:buNone/>
              <a:defRPr sz="3200" b="0" kern="1200" cap="all" spc="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450000" marR="0" lvl="0" indent="-450000" algn="l" defTabSz="914400" rtl="0" eaLnBrk="1" fontAlgn="auto" latinLnBrk="0" hangingPunct="1">
              <a:lnSpc>
                <a:spcPct val="100000"/>
              </a:lnSpc>
              <a:spcBef>
                <a:spcPct val="0"/>
              </a:spcBef>
              <a:spcAft>
                <a:spcPts val="0"/>
              </a:spcAft>
              <a:buClrTx/>
              <a:buSzTx/>
              <a:buFontTx/>
              <a:buNone/>
              <a:tabLst/>
              <a:defRPr/>
            </a:pPr>
            <a:r>
              <a:rPr kumimoji="0" lang="pt-PT" sz="24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rPr>
              <a:t>	</a:t>
            </a:r>
            <a:r>
              <a:rPr kumimoji="0" lang="pt-PT" sz="1600" b="1" i="0" u="none" strike="noStrike" kern="1200" cap="none" spc="100" normalizeH="0" baseline="0" noProof="0" dirty="0">
                <a:ln>
                  <a:noFill/>
                </a:ln>
                <a:effectLst/>
                <a:uLnTx/>
                <a:uFillTx/>
                <a:latin typeface="+mn-lt"/>
                <a:ea typeface="Calibri" panose="020F0502020204030204" pitchFamily="34" charset="0"/>
                <a:cs typeface="Calibri" panose="020F0502020204030204" pitchFamily="34" charset="0"/>
              </a:rPr>
              <a:t>Comprar casa</a:t>
            </a:r>
            <a:endParaRPr kumimoji="0" lang="pt-PT" sz="1200" b="1" i="0" u="none" strike="noStrike" kern="1200" cap="none" spc="200" normalizeH="0" baseline="0" noProof="0" dirty="0">
              <a:ln>
                <a:noFill/>
              </a:ln>
              <a:effectLst/>
              <a:uLnTx/>
              <a:uFillTx/>
              <a:latin typeface="+mn-lt"/>
              <a:ea typeface="Calibri" panose="020F0502020204030204" pitchFamily="34" charset="0"/>
              <a:cs typeface="Calibri" panose="020F0502020204030204" pitchFamily="34" charset="0"/>
            </a:endParaRPr>
          </a:p>
        </p:txBody>
      </p:sp>
      <p:pic>
        <p:nvPicPr>
          <p:cNvPr id="26" name="Graphic 25" descr="Renovation (House With Sparkles) with solid fill">
            <a:extLst>
              <a:ext uri="{FF2B5EF4-FFF2-40B4-BE49-F238E27FC236}">
                <a16:creationId xmlns:a16="http://schemas.microsoft.com/office/drawing/2014/main" id="{AFD6EB26-6162-7414-B694-655F1D163E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9236" y="4865350"/>
            <a:ext cx="457200" cy="457200"/>
          </a:xfrm>
          <a:prstGeom prst="rect">
            <a:avLst/>
          </a:prstGeom>
        </p:spPr>
      </p:pic>
      <p:pic>
        <p:nvPicPr>
          <p:cNvPr id="27" name="Graphic 26" descr="Man With Pram with solid fill">
            <a:extLst>
              <a:ext uri="{FF2B5EF4-FFF2-40B4-BE49-F238E27FC236}">
                <a16:creationId xmlns:a16="http://schemas.microsoft.com/office/drawing/2014/main" id="{7C60DA5E-CBD8-57CC-9DEB-CDAE75B0B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0911" y="4157013"/>
            <a:ext cx="475525" cy="475525"/>
          </a:xfrm>
          <a:prstGeom prst="rect">
            <a:avLst/>
          </a:prstGeom>
        </p:spPr>
      </p:pic>
      <p:pic>
        <p:nvPicPr>
          <p:cNvPr id="28" name="Graphic 27" descr="Man with cane with solid fill">
            <a:extLst>
              <a:ext uri="{FF2B5EF4-FFF2-40B4-BE49-F238E27FC236}">
                <a16:creationId xmlns:a16="http://schemas.microsoft.com/office/drawing/2014/main" id="{0A0EC3B1-0385-0993-CF18-245F801E56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85078" y="3430516"/>
            <a:ext cx="483033" cy="483033"/>
          </a:xfrm>
          <a:prstGeom prst="rect">
            <a:avLst/>
          </a:prstGeom>
        </p:spPr>
      </p:pic>
      <p:pic>
        <p:nvPicPr>
          <p:cNvPr id="29" name="Graphic 28" descr="Travel with solid fill">
            <a:extLst>
              <a:ext uri="{FF2B5EF4-FFF2-40B4-BE49-F238E27FC236}">
                <a16:creationId xmlns:a16="http://schemas.microsoft.com/office/drawing/2014/main" id="{E1B1689B-6707-5D3D-8C9A-7071218262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5803" y="5693298"/>
            <a:ext cx="462736" cy="462736"/>
          </a:xfrm>
          <a:prstGeom prst="rect">
            <a:avLst/>
          </a:prstGeom>
        </p:spPr>
      </p:pic>
      <p:pic>
        <p:nvPicPr>
          <p:cNvPr id="30" name="Graphic 29" descr="Steering Wheel with solid fill">
            <a:extLst>
              <a:ext uri="{FF2B5EF4-FFF2-40B4-BE49-F238E27FC236}">
                <a16:creationId xmlns:a16="http://schemas.microsoft.com/office/drawing/2014/main" id="{AFF69850-133A-2F10-F735-FEA243794E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0023" y="5048431"/>
            <a:ext cx="400722" cy="400722"/>
          </a:xfrm>
          <a:prstGeom prst="rect">
            <a:avLst/>
          </a:prstGeom>
        </p:spPr>
      </p:pic>
      <p:pic>
        <p:nvPicPr>
          <p:cNvPr id="31" name="Graphic 30" descr="Graduation cap with solid fill">
            <a:extLst>
              <a:ext uri="{FF2B5EF4-FFF2-40B4-BE49-F238E27FC236}">
                <a16:creationId xmlns:a16="http://schemas.microsoft.com/office/drawing/2014/main" id="{5543C00C-FE9F-C98D-6576-C110664EAE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2683" y="4291231"/>
            <a:ext cx="548321" cy="548321"/>
          </a:xfrm>
          <a:prstGeom prst="rect">
            <a:avLst/>
          </a:prstGeom>
        </p:spPr>
      </p:pic>
      <p:pic>
        <p:nvPicPr>
          <p:cNvPr id="32" name="Graphic 31" descr="Motorcycle with solid fill">
            <a:extLst>
              <a:ext uri="{FF2B5EF4-FFF2-40B4-BE49-F238E27FC236}">
                <a16:creationId xmlns:a16="http://schemas.microsoft.com/office/drawing/2014/main" id="{5237920A-F273-1017-E6AC-769B8EC4B6E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2683" y="3573932"/>
            <a:ext cx="535402" cy="535402"/>
          </a:xfrm>
          <a:prstGeom prst="rect">
            <a:avLst/>
          </a:prstGeom>
        </p:spPr>
      </p:pic>
      <p:pic>
        <p:nvPicPr>
          <p:cNvPr id="33" name="Graphic 32" descr="Dancing with solid fill">
            <a:extLst>
              <a:ext uri="{FF2B5EF4-FFF2-40B4-BE49-F238E27FC236}">
                <a16:creationId xmlns:a16="http://schemas.microsoft.com/office/drawing/2014/main" id="{AF4086A6-D9B1-7DB1-C058-27178A79485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9499" y="2948301"/>
            <a:ext cx="479366" cy="479366"/>
          </a:xfrm>
          <a:prstGeom prst="rect">
            <a:avLst/>
          </a:prstGeom>
        </p:spPr>
      </p:pic>
      <p:sp>
        <p:nvSpPr>
          <p:cNvPr id="16" name="Title 1">
            <a:extLst>
              <a:ext uri="{FF2B5EF4-FFF2-40B4-BE49-F238E27FC236}">
                <a16:creationId xmlns:a16="http://schemas.microsoft.com/office/drawing/2014/main" id="{A0F4B468-816F-68DF-94CE-6D68ADFBA308}"/>
              </a:ext>
            </a:extLst>
          </p:cNvPr>
          <p:cNvSpPr txBox="1">
            <a:spLocks/>
          </p:cNvSpPr>
          <p:nvPr/>
        </p:nvSpPr>
        <p:spPr>
          <a:xfrm>
            <a:off x="677395" y="1212062"/>
            <a:ext cx="5545981" cy="8318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2800" b="1" dirty="0"/>
              <a:t>OBJETIVOS DE POUPANÇA</a:t>
            </a:r>
          </a:p>
        </p:txBody>
      </p:sp>
    </p:spTree>
    <p:extLst>
      <p:ext uri="{BB962C8B-B14F-4D97-AF65-F5344CB8AC3E}">
        <p14:creationId xmlns:p14="http://schemas.microsoft.com/office/powerpoint/2010/main" val="1289294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5C9AF70A-FA72-AC0F-E9CF-D721399411BC}"/>
              </a:ext>
            </a:extLst>
          </p:cNvPr>
          <p:cNvSpPr txBox="1">
            <a:spLocks/>
          </p:cNvSpPr>
          <p:nvPr/>
        </p:nvSpPr>
        <p:spPr>
          <a:xfrm>
            <a:off x="736057" y="1325277"/>
            <a:ext cx="10515600" cy="446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b="1" dirty="0"/>
              <a:t>ESTRATÉGIAS DE POUPANÇA</a:t>
            </a:r>
          </a:p>
        </p:txBody>
      </p:sp>
      <p:sp>
        <p:nvSpPr>
          <p:cNvPr id="3" name="TextBox 2">
            <a:extLst>
              <a:ext uri="{FF2B5EF4-FFF2-40B4-BE49-F238E27FC236}">
                <a16:creationId xmlns:a16="http://schemas.microsoft.com/office/drawing/2014/main" id="{5E475E75-6074-99A9-3E89-A3E22E8D21F9}"/>
              </a:ext>
            </a:extLst>
          </p:cNvPr>
          <p:cNvSpPr txBox="1"/>
          <p:nvPr/>
        </p:nvSpPr>
        <p:spPr>
          <a:xfrm>
            <a:off x="1381597" y="2153242"/>
            <a:ext cx="10134600" cy="3011465"/>
          </a:xfrm>
          <a:prstGeom prst="rect">
            <a:avLst/>
          </a:prstGeom>
          <a:noFill/>
        </p:spPr>
        <p:txBody>
          <a:bodyPr wrap="square">
            <a:spAutoFit/>
          </a:bodyPr>
          <a:lstStyle/>
          <a:p>
            <a:pPr lvl="1">
              <a:lnSpc>
                <a:spcPct val="114000"/>
              </a:lnSpc>
              <a:spcBef>
                <a:spcPts val="1000"/>
              </a:spcBef>
              <a:spcAft>
                <a:spcPts val="1000"/>
              </a:spcAft>
              <a:defRPr/>
            </a:pPr>
            <a:r>
              <a:rPr lang="pt-PT" sz="2000" b="1" dirty="0">
                <a:solidFill>
                  <a:srgbClr val="2A77C4"/>
                </a:solidFill>
              </a:rPr>
              <a:t>Fazer um orçamento: </a:t>
            </a:r>
            <a:r>
              <a:rPr lang="pt-PT" dirty="0"/>
              <a:t>registar todos os rendimentos e todas as despesas.</a:t>
            </a:r>
          </a:p>
          <a:p>
            <a:pPr lvl="0">
              <a:lnSpc>
                <a:spcPct val="114000"/>
              </a:lnSpc>
              <a:spcBef>
                <a:spcPts val="1000"/>
              </a:spcBef>
              <a:spcAft>
                <a:spcPts val="1000"/>
              </a:spcAft>
              <a:defRPr/>
            </a:pPr>
            <a:r>
              <a:rPr lang="pt-PT" dirty="0"/>
              <a:t>Assim sei onde gasto o dinheiro, consigo controlar despesas, identificar oportunidades de poupança e alcançar objetivos. </a:t>
            </a:r>
            <a:endParaRPr kumimoji="0" lang="pt-PT" sz="400" b="1" u="none" strike="noStrike" kern="1200" cap="none" spc="0" normalizeH="0" baseline="0" noProof="0" dirty="0">
              <a:ln>
                <a:noFill/>
              </a:ln>
              <a:effectLst/>
              <a:uLnTx/>
              <a:uFillTx/>
              <a:ea typeface="+mn-ea"/>
              <a:cs typeface="+mn-cs"/>
            </a:endParaRPr>
          </a:p>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sz="2400" b="1" i="1" u="none" strike="noStrike" kern="1200" cap="none" spc="0" normalizeH="0" baseline="0" noProof="0" dirty="0">
                <a:ln>
                  <a:noFill/>
                </a:ln>
                <a:solidFill>
                  <a:srgbClr val="2A77C4"/>
                </a:solidFill>
                <a:effectLst/>
                <a:uLnTx/>
                <a:uFillTx/>
                <a:ea typeface="+mn-ea"/>
                <a:cs typeface="+mn-cs"/>
              </a:rPr>
              <a:t>Saldo do orçamento = Rendimentos – Despesas</a:t>
            </a:r>
          </a:p>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b="0" i="0" u="none" strike="noStrike" kern="1200" cap="none" spc="0" normalizeH="0" baseline="0" noProof="0" dirty="0">
                <a:ln>
                  <a:noFill/>
                </a:ln>
                <a:effectLst/>
                <a:uLnTx/>
                <a:uFillTx/>
                <a:ea typeface="+mn-ea"/>
                <a:cs typeface="+mn-cs"/>
              </a:rPr>
              <a:t>Quando o </a:t>
            </a:r>
            <a:r>
              <a:rPr kumimoji="0" lang="pt-PT" b="1" i="0" u="none" strike="noStrike" kern="1200" cap="none" spc="0" normalizeH="0" baseline="0" noProof="0" dirty="0">
                <a:ln>
                  <a:noFill/>
                </a:ln>
                <a:solidFill>
                  <a:srgbClr val="2A77C4"/>
                </a:solidFill>
                <a:effectLst/>
                <a:uLnTx/>
                <a:uFillTx/>
                <a:ea typeface="+mn-ea"/>
                <a:cs typeface="+mn-cs"/>
              </a:rPr>
              <a:t>saldo do orçamento for positivo</a:t>
            </a:r>
            <a:r>
              <a:rPr kumimoji="0" lang="pt-PT" b="0" i="0" u="none" strike="noStrike" kern="1200" cap="none" spc="0" normalizeH="0" baseline="0" noProof="0" dirty="0">
                <a:ln>
                  <a:noFill/>
                </a:ln>
                <a:effectLst/>
                <a:uLnTx/>
                <a:uFillTx/>
                <a:ea typeface="+mn-ea"/>
                <a:cs typeface="+mn-cs"/>
              </a:rPr>
              <a:t>, os rendimentos são superiores </a:t>
            </a:r>
            <a:r>
              <a:rPr lang="pt-PT" dirty="0"/>
              <a:t>às despesas</a:t>
            </a:r>
            <a:br>
              <a:rPr lang="pt-PT" dirty="0"/>
            </a:br>
            <a:endParaRPr lang="pt-PT" sz="900" dirty="0"/>
          </a:p>
          <a:p>
            <a:pPr marL="0" marR="0" lvl="0" indent="0" algn="ctr" defTabSz="914400" rtl="0" eaLnBrk="1" fontAlgn="auto" latinLnBrk="0" hangingPunct="1">
              <a:lnSpc>
                <a:spcPct val="114000"/>
              </a:lnSpc>
              <a:spcBef>
                <a:spcPts val="1000"/>
              </a:spcBef>
              <a:spcAft>
                <a:spcPts val="1000"/>
              </a:spcAft>
              <a:buClrTx/>
              <a:buSzTx/>
              <a:buFontTx/>
              <a:buNone/>
              <a:tabLst/>
              <a:defRPr/>
            </a:pPr>
            <a:endParaRPr kumimoji="0" lang="pt-PT" sz="100" b="1" i="0" u="none" strike="noStrike" kern="1200" cap="none" spc="0" normalizeH="0" baseline="0" noProof="0" dirty="0">
              <a:ln>
                <a:noFill/>
              </a:ln>
              <a:effectLst/>
              <a:uLnTx/>
              <a:uFillTx/>
              <a:ea typeface="+mn-ea"/>
              <a:cs typeface="+mn-cs"/>
            </a:endParaRPr>
          </a:p>
        </p:txBody>
      </p:sp>
      <p:pic>
        <p:nvPicPr>
          <p:cNvPr id="4" name="Graphic 3" descr="Badge 1 with solid fill">
            <a:extLst>
              <a:ext uri="{FF2B5EF4-FFF2-40B4-BE49-F238E27FC236}">
                <a16:creationId xmlns:a16="http://schemas.microsoft.com/office/drawing/2014/main" id="{23BDE616-EAD4-175C-DD40-2DFD8D2C2D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773" y="2022733"/>
            <a:ext cx="741648" cy="741648"/>
          </a:xfrm>
          <a:prstGeom prst="rect">
            <a:avLst/>
          </a:prstGeom>
        </p:spPr>
      </p:pic>
      <p:pic>
        <p:nvPicPr>
          <p:cNvPr id="5" name="Picture 4" descr="A red arrow pointing down&#10;&#10;AI-generated content may be incorrect.">
            <a:extLst>
              <a:ext uri="{FF2B5EF4-FFF2-40B4-BE49-F238E27FC236}">
                <a16:creationId xmlns:a16="http://schemas.microsoft.com/office/drawing/2014/main" id="{6545B9B2-EF36-0F24-748F-B294810E0BDC}"/>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801346" y="4616274"/>
            <a:ext cx="1295102" cy="1295102"/>
          </a:xfrm>
          <a:prstGeom prst="rect">
            <a:avLst/>
          </a:prstGeom>
        </p:spPr>
      </p:pic>
      <p:sp>
        <p:nvSpPr>
          <p:cNvPr id="7" name="TextBox 6">
            <a:extLst>
              <a:ext uri="{FF2B5EF4-FFF2-40B4-BE49-F238E27FC236}">
                <a16:creationId xmlns:a16="http://schemas.microsoft.com/office/drawing/2014/main" id="{825E52EC-A302-4D6A-7451-3D7BEA900CC0}"/>
              </a:ext>
            </a:extLst>
          </p:cNvPr>
          <p:cNvSpPr txBox="1"/>
          <p:nvPr/>
        </p:nvSpPr>
        <p:spPr>
          <a:xfrm>
            <a:off x="3400897" y="5911376"/>
            <a:ext cx="6096000" cy="381771"/>
          </a:xfrm>
          <a:prstGeom prst="rect">
            <a:avLst/>
          </a:prstGeom>
          <a:noFill/>
        </p:spPr>
        <p:txBody>
          <a:bodyPr wrap="square">
            <a:spAutoFit/>
          </a:bodyPr>
          <a:lstStyle/>
          <a:p>
            <a:pPr marL="0" marR="0" lvl="0" indent="0" algn="ctr" defTabSz="914400" rtl="0" eaLnBrk="1" fontAlgn="auto" latinLnBrk="0" hangingPunct="1">
              <a:lnSpc>
                <a:spcPct val="114000"/>
              </a:lnSpc>
              <a:spcBef>
                <a:spcPts val="1000"/>
              </a:spcBef>
              <a:spcAft>
                <a:spcPts val="1000"/>
              </a:spcAft>
              <a:buClrTx/>
              <a:buSzTx/>
              <a:buFontTx/>
              <a:buNone/>
              <a:tabLst/>
              <a:defRPr/>
            </a:pPr>
            <a:r>
              <a:rPr kumimoji="0" lang="pt-PT" b="1" i="0" u="none" strike="noStrike" kern="1200" cap="none" spc="0" normalizeH="0" baseline="0" noProof="0" dirty="0">
                <a:ln>
                  <a:noFill/>
                </a:ln>
                <a:solidFill>
                  <a:srgbClr val="2A77C4"/>
                </a:solidFill>
                <a:effectLst/>
                <a:uLnTx/>
                <a:uFillTx/>
                <a:ea typeface="+mn-ea"/>
                <a:cs typeface="+mn-cs"/>
              </a:rPr>
              <a:t>CONSIGO POUPAR</a:t>
            </a:r>
          </a:p>
        </p:txBody>
      </p:sp>
    </p:spTree>
    <p:extLst>
      <p:ext uri="{BB962C8B-B14F-4D97-AF65-F5344CB8AC3E}">
        <p14:creationId xmlns:p14="http://schemas.microsoft.com/office/powerpoint/2010/main" val="920075293"/>
      </p:ext>
    </p:extLst>
  </p:cSld>
  <p:clrMapOvr>
    <a:masterClrMapping/>
  </p:clrMapOvr>
</p:sld>
</file>

<file path=ppt/theme/theme1.xml><?xml version="1.0" encoding="utf-8"?>
<a:theme xmlns:a="http://schemas.openxmlformats.org/drawingml/2006/main" name="Office Theme">
  <a:themeElements>
    <a:clrScheme name="Literacia-Financeira">
      <a:dk1>
        <a:sysClr val="windowText" lastClr="000000"/>
      </a:dk1>
      <a:lt1>
        <a:sysClr val="window" lastClr="FFFFFF"/>
      </a:lt1>
      <a:dk2>
        <a:srgbClr val="0E2841"/>
      </a:dk2>
      <a:lt2>
        <a:srgbClr val="E8E8E8"/>
      </a:lt2>
      <a:accent1>
        <a:srgbClr val="F44545"/>
      </a:accent1>
      <a:accent2>
        <a:srgbClr val="44B36B"/>
      </a:accent2>
      <a:accent3>
        <a:srgbClr val="EDB20E"/>
      </a:accent3>
      <a:accent4>
        <a:srgbClr val="F2BBD2"/>
      </a:accent4>
      <a:accent5>
        <a:srgbClr val="1C1919"/>
      </a:accent5>
      <a:accent6>
        <a:srgbClr val="F2E6DA"/>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0E2841"/>
      </a:dk2>
      <a:lt2>
        <a:srgbClr val="E8E8E8"/>
      </a:lt2>
      <a:accent1>
        <a:srgbClr val="F44545"/>
      </a:accent1>
      <a:accent2>
        <a:srgbClr val="44B36B"/>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51B5871E6057C46919E5C7B1691B2BB" ma:contentTypeVersion="12" ma:contentTypeDescription="Criar um novo documento." ma:contentTypeScope="" ma:versionID="869a492c07b6590c89a2d32bdd68282d">
  <xsd:schema xmlns:xsd="http://www.w3.org/2001/XMLSchema" xmlns:xs="http://www.w3.org/2001/XMLSchema" xmlns:p="http://schemas.microsoft.com/office/2006/metadata/properties" xmlns:ns2="2fb5cd4b-35d2-4957-b29b-0e54b81208c5" xmlns:ns3="08a29246-2974-4c6b-8632-b378227e91fc" targetNamespace="http://schemas.microsoft.com/office/2006/metadata/properties" ma:root="true" ma:fieldsID="60dbe07f2b2402afd55e41d0c7b7496a" ns2:_="" ns3:_="">
    <xsd:import namespace="2fb5cd4b-35d2-4957-b29b-0e54b81208c5"/>
    <xsd:import namespace="08a29246-2974-4c6b-8632-b378227e91f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b5cd4b-35d2-4957-b29b-0e54b81208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m" ma:readOnly="false" ma:fieldId="{5cf76f15-5ced-4ddc-b409-7134ff3c332f}" ma:taxonomyMulti="true" ma:sspId="27743cb6-17b7-4513-93b7-b1ab69736d7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a29246-2974-4c6b-8632-b378227e91f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35e3fc1-584c-465e-a68a-d9c54cd1ef9b}" ma:internalName="TaxCatchAll" ma:showField="CatchAllData" ma:web="08a29246-2974-4c6b-8632-b378227e91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8a29246-2974-4c6b-8632-b378227e91fc" xsi:nil="true"/>
    <lcf76f155ced4ddcb4097134ff3c332f xmlns="2fb5cd4b-35d2-4957-b29b-0e54b81208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2DEE799-D1C6-40A4-A18B-8CC25F822EBC}">
  <ds:schemaRefs>
    <ds:schemaRef ds:uri="http://schemas.microsoft.com/sharepoint/v3/contenttype/forms"/>
  </ds:schemaRefs>
</ds:datastoreItem>
</file>

<file path=customXml/itemProps2.xml><?xml version="1.0" encoding="utf-8"?>
<ds:datastoreItem xmlns:ds="http://schemas.openxmlformats.org/officeDocument/2006/customXml" ds:itemID="{A8B8E322-3E03-49E8-BB9B-229F8AF5FF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b5cd4b-35d2-4957-b29b-0e54b81208c5"/>
    <ds:schemaRef ds:uri="08a29246-2974-4c6b-8632-b378227e91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765AB3-499A-45CE-81E8-F5A524B5339B}">
  <ds:schemaRefs>
    <ds:schemaRef ds:uri="http://purl.org/dc/dcmitype/"/>
    <ds:schemaRef ds:uri="http://purl.org/dc/elements/1.1/"/>
    <ds:schemaRef ds:uri="http://www.w3.org/XML/1998/namespace"/>
    <ds:schemaRef ds:uri="http://schemas.microsoft.com/office/2006/documentManagement/types"/>
    <ds:schemaRef ds:uri="40a71894-db99-4edf-a505-56c3cfee5c1d"/>
    <ds:schemaRef ds:uri="http://schemas.openxmlformats.org/package/2006/metadata/core-properties"/>
    <ds:schemaRef ds:uri="http://purl.org/dc/terms/"/>
    <ds:schemaRef ds:uri="http://schemas.microsoft.com/office/infopath/2007/PartnerControls"/>
    <ds:schemaRef ds:uri="http://schemas.microsoft.com/office/2006/metadata/properties"/>
    <ds:schemaRef ds:uri="08a29246-2974-4c6b-8632-b378227e91fc"/>
    <ds:schemaRef ds:uri="2fb5cd4b-35d2-4957-b29b-0e54b81208c5"/>
  </ds:schemaRefs>
</ds:datastoreItem>
</file>

<file path=docProps/app.xml><?xml version="1.0" encoding="utf-8"?>
<Properties xmlns="http://schemas.openxmlformats.org/officeDocument/2006/extended-properties" xmlns:vt="http://schemas.openxmlformats.org/officeDocument/2006/docPropsVTypes">
  <TotalTime>1157</TotalTime>
  <Words>4107</Words>
  <Application>Microsoft Office PowerPoint</Application>
  <PresentationFormat>Widescreen</PresentationFormat>
  <Paragraphs>357</Paragraphs>
  <Slides>56</Slides>
  <Notes>11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Aptos</vt:lpstr>
      <vt:lpstr>Arial</vt:lpstr>
      <vt:lpstr>Calibri</vt:lpstr>
      <vt:lpstr>Open Sans</vt:lpstr>
      <vt:lpstr>Portuguesa Sans</vt:lpstr>
      <vt:lpstr>Symbol</vt:lpstr>
      <vt:lpstr>Office Theme</vt:lpstr>
      <vt:lpstr>1_Office Theme</vt:lpstr>
      <vt:lpstr>PowerPoint Presentation</vt:lpstr>
      <vt:lpstr>PowerPoint Presentation</vt:lpstr>
      <vt:lpstr>PowerPoint Presentation</vt:lpstr>
      <vt:lpstr>Saber gerir dinheiro, compreender decisões económicas e fazer escolhas conscientes, com o olhar no futuro, são competências fundamentais para a vida adulta e em sociedade.   Quanto mais cedo começarmos a desenvolvê-las, mais preparados estaremos para enfrentar os desafios do futuro e contribuir para uma sociedade mais equilibrada e sustentável. </vt:lpstr>
      <vt:lpstr> Para quê poupar?</vt:lpstr>
      <vt:lpstr>PowerPoint Presentation</vt:lpstr>
      <vt:lpstr>PowerPoint Presentation</vt:lpstr>
      <vt:lpstr>PowerPoint Presentation</vt:lpstr>
      <vt:lpstr>PowerPoint Presentation</vt:lpstr>
      <vt:lpstr>PowerPoint Presentation</vt:lpstr>
      <vt:lpstr>PORQUE É IMPORTANTE APLICAR A POUPANÇA?</vt:lpstr>
      <vt:lpstr>PERFIL DE RISCO</vt:lpstr>
      <vt:lpstr>PowerPoint Presentation</vt:lpstr>
      <vt:lpstr>Aplicação da poupança</vt:lpstr>
      <vt:lpstr>APLICAÇÃO DE POUPANÇA</vt:lpstr>
      <vt:lpstr>PowerPoint Presentation</vt:lpstr>
      <vt:lpstr>PowerPoint Presentation</vt:lpstr>
      <vt:lpstr>PowerPoint Presentation</vt:lpstr>
      <vt:lpstr>Tipos de produtos de aplicação de poupança</vt:lpstr>
      <vt:lpstr>PowerPoint Presentation</vt:lpstr>
      <vt:lpstr>Cuidados a ter  ao aplicar  a poupança através dos canais digitais</vt:lpstr>
      <vt:lpstr>PowerPoint Presentation</vt:lpstr>
      <vt:lpstr>PowerPoint Presentation</vt:lpstr>
      <vt:lpstr>Conceitos-chave na aplicação da poupança</vt:lpstr>
      <vt:lpstr>PowerPoint Presentation</vt:lpstr>
      <vt:lpstr>PowerPoint Presentation</vt:lpstr>
      <vt:lpstr>PowerPoint Presentation</vt:lpstr>
      <vt:lpstr>PowerPoint Presentation</vt:lpstr>
      <vt:lpstr>Desafios</vt:lpstr>
      <vt:lpstr>PowerPoint Presentation</vt:lpstr>
      <vt:lpstr>PowerPoint Presentation</vt:lpstr>
      <vt:lpstr>PowerPoint Presentation</vt:lpstr>
      <vt:lpstr>PowerPoint Presentation</vt:lpstr>
      <vt:lpstr>PowerPoint Presentation</vt:lpstr>
      <vt:lpstr>PowerPoint Presentation</vt:lpstr>
      <vt:lpstr>Onde encontrar mais informação</vt:lpstr>
      <vt:lpstr>PowerPoint Presentation</vt:lpstr>
      <vt:lpstr>PowerPoint Presentation</vt:lpstr>
      <vt:lpstr>PowerPoint Presentation</vt:lpstr>
      <vt:lpstr>Depósitos  a prazo</vt:lpstr>
      <vt:lpstr>COMO FUNCIONAM? Um depósito a prazo consiste na entrega de dinheiro a uma instituição de crédito (por exemplo, banco), que fica obrigada a devolver esse dinheiro no fim do prazo acordado, acrescido de uma remuneração – juro</vt:lpstr>
      <vt:lpstr>Certificados de aforro</vt:lpstr>
      <vt:lpstr>COMO FUNCIONAM? São produtos de dívida pública, o que significa que são formas de o Estado se financiar, ou seja, as pessoas emprestam dinheiro ao Estado, aplicando as suas poupanças nestes produtos e sendo depois remuneradas com um juro.</vt:lpstr>
      <vt:lpstr>Planos de poupança</vt:lpstr>
      <vt:lpstr>COMO FUNCIONAM? Os planos de poupança são produtos vocacionados para a poupança de médio ou longo prazo. Estes produtos financeiros podem contribuir para complementar a reforma ou ser usadas para financiar a educação do participante ou de outro elemento do seu agregado familiar.</vt:lpstr>
      <vt:lpstr>Fundos de pensões</vt:lpstr>
      <vt:lpstr>COMO FUNCIONAM? Os fundos de pensões constituem um património autónomo que se destina exclusivamente ao financiamento de um ou mais planos de pensões e/ou planos de benefícios de saúde. Estão vocacionados para a poupança de longo prazo.</vt:lpstr>
      <vt:lpstr>Seguros de capitalização</vt:lpstr>
      <vt:lpstr>COMO FUNCIONAM? São produtos destinados a poupança de médio prazo. São produtos muito flexíveis, através dos quais se fixa o valor a pagar (prémios), de forma a constituir a poupança desejada. Permitem, em regra, entregas únicas ou periódicas de valor relativamente reduzido. </vt:lpstr>
      <vt:lpstr>Ações</vt:lpstr>
      <vt:lpstr>COMO FUNCIONAM? Representam parcelas do capital de uma empresa colocadas à venda e transacionadas no mercado de capitais. Cada detentor de ações (acionista) passa a ser dono (de parte) da empresa, tendo direito a receber dividendos que a empresa possa vir a distribuir.</vt:lpstr>
      <vt:lpstr>Obrigações</vt:lpstr>
      <vt:lpstr>COMO FUNCIONAM? Títulos de dívida emitidos por entidades do setor privado ou público (ex.: empresas ou o Estado) e colocados junto de investidores. Quem compra torna-se credor da entidade emitente.</vt:lpstr>
      <vt:lpstr>Fundos de investimento</vt:lpstr>
      <vt:lpstr>COMO FUNCIONAM? Os fundos de investimento reúnem poupanças de vários investidores num património único e autónomo, gerido por especialistas que aplicam o dinheiro em diversos ativos (ex.: ações, obrigações ou imóveis) de acordo com uma estratégia definida.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Diogo Alfredo</dc:creator>
  <cp:lastModifiedBy>Teresa Noronha</cp:lastModifiedBy>
  <cp:revision>37</cp:revision>
  <dcterms:created xsi:type="dcterms:W3CDTF">2025-10-02T09:30:26Z</dcterms:created>
  <dcterms:modified xsi:type="dcterms:W3CDTF">2025-11-25T18:21:26Z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4339546-1082-4534-91e1-91aa69eb15e8_Enabled">
    <vt:lpwstr>true</vt:lpwstr>
  </property>
  <property fmtid="{D5CDD505-2E9C-101B-9397-08002B2CF9AE}" pid="3" name="MSIP_Label_84339546-1082-4534-91e1-91aa69eb15e8_SetDate">
    <vt:lpwstr>2025-10-13T07:12:00Z</vt:lpwstr>
  </property>
  <property fmtid="{D5CDD505-2E9C-101B-9397-08002B2CF9AE}" pid="4" name="MSIP_Label_84339546-1082-4534-91e1-91aa69eb15e8_Method">
    <vt:lpwstr>Privileged</vt:lpwstr>
  </property>
  <property fmtid="{D5CDD505-2E9C-101B-9397-08002B2CF9AE}" pid="5" name="MSIP_Label_84339546-1082-4534-91e1-91aa69eb15e8_Name">
    <vt:lpwstr>Interno - Sem marca de água</vt:lpwstr>
  </property>
  <property fmtid="{D5CDD505-2E9C-101B-9397-08002B2CF9AE}" pid="6" name="MSIP_Label_84339546-1082-4534-91e1-91aa69eb15e8_SiteId">
    <vt:lpwstr>f92c299d-3d5a-4621-abd4-755e52e5161d</vt:lpwstr>
  </property>
  <property fmtid="{D5CDD505-2E9C-101B-9397-08002B2CF9AE}" pid="7" name="MSIP_Label_84339546-1082-4534-91e1-91aa69eb15e8_ActionId">
    <vt:lpwstr>b09e6197-5710-4de2-a148-3bfff979d92a</vt:lpwstr>
  </property>
  <property fmtid="{D5CDD505-2E9C-101B-9397-08002B2CF9AE}" pid="8" name="MSIP_Label_84339546-1082-4534-91e1-91aa69eb15e8_ContentBits">
    <vt:lpwstr>0</vt:lpwstr>
  </property>
  <property fmtid="{D5CDD505-2E9C-101B-9397-08002B2CF9AE}" pid="9" name="MSIP_Label_84339546-1082-4534-91e1-91aa69eb15e8_Tag">
    <vt:lpwstr>10, 0, 1, 1</vt:lpwstr>
  </property>
  <property fmtid="{D5CDD505-2E9C-101B-9397-08002B2CF9AE}" pid="10" name="MSIP_Label_1001206b-b916-4ea2-8839-fe5fd2bf3c99_Enabled">
    <vt:lpwstr>true</vt:lpwstr>
  </property>
  <property fmtid="{D5CDD505-2E9C-101B-9397-08002B2CF9AE}" pid="11" name="MSIP_Label_1001206b-b916-4ea2-8839-fe5fd2bf3c99_SetDate">
    <vt:lpwstr>2025-10-13T23:13:58Z</vt:lpwstr>
  </property>
  <property fmtid="{D5CDD505-2E9C-101B-9397-08002B2CF9AE}" pid="12" name="MSIP_Label_1001206b-b916-4ea2-8839-fe5fd2bf3c99_Method">
    <vt:lpwstr>Standard</vt:lpwstr>
  </property>
  <property fmtid="{D5CDD505-2E9C-101B-9397-08002B2CF9AE}" pid="13" name="MSIP_Label_1001206b-b916-4ea2-8839-fe5fd2bf3c99_Name">
    <vt:lpwstr>1001206b-b916-4ea2-8839-fe5fd2bf3c99</vt:lpwstr>
  </property>
  <property fmtid="{D5CDD505-2E9C-101B-9397-08002B2CF9AE}" pid="14" name="MSIP_Label_1001206b-b916-4ea2-8839-fe5fd2bf3c99_SiteId">
    <vt:lpwstr>0abaa443-560a-46cc-8c72-de2b6231d241</vt:lpwstr>
  </property>
  <property fmtid="{D5CDD505-2E9C-101B-9397-08002B2CF9AE}" pid="15" name="MSIP_Label_1001206b-b916-4ea2-8839-fe5fd2bf3c99_ActionId">
    <vt:lpwstr>fcb9ed14-6d61-46fb-b8cb-5b43c78b7679</vt:lpwstr>
  </property>
  <property fmtid="{D5CDD505-2E9C-101B-9397-08002B2CF9AE}" pid="16" name="MSIP_Label_1001206b-b916-4ea2-8839-fe5fd2bf3c99_ContentBits">
    <vt:lpwstr>0</vt:lpwstr>
  </property>
  <property fmtid="{D5CDD505-2E9C-101B-9397-08002B2CF9AE}" pid="17" name="MSIP_Label_1001206b-b916-4ea2-8839-fe5fd2bf3c99_Tag">
    <vt:lpwstr>10, 3, 0, 1</vt:lpwstr>
  </property>
  <property fmtid="{D5CDD505-2E9C-101B-9397-08002B2CF9AE}" pid="18" name="ContentTypeId">
    <vt:lpwstr>0x010100B51B5871E6057C46919E5C7B1691B2BB</vt:lpwstr>
  </property>
  <property fmtid="{D5CDD505-2E9C-101B-9397-08002B2CF9AE}" pid="19" name="MediaServiceImageTags">
    <vt:lpwstr/>
  </property>
</Properties>
</file>