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392" r:id="rId6"/>
    <p:sldId id="282" r:id="rId7"/>
    <p:sldId id="342" r:id="rId8"/>
    <p:sldId id="347" r:id="rId9"/>
    <p:sldId id="283" r:id="rId10"/>
    <p:sldId id="393" r:id="rId11"/>
    <p:sldId id="374" r:id="rId12"/>
    <p:sldId id="375" r:id="rId13"/>
    <p:sldId id="376" r:id="rId14"/>
    <p:sldId id="377" r:id="rId15"/>
    <p:sldId id="284" r:id="rId16"/>
    <p:sldId id="350" r:id="rId17"/>
    <p:sldId id="378" r:id="rId18"/>
    <p:sldId id="360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51" r:id="rId29"/>
    <p:sldId id="388" r:id="rId30"/>
    <p:sldId id="389" r:id="rId31"/>
    <p:sldId id="391" r:id="rId32"/>
    <p:sldId id="390" r:id="rId33"/>
    <p:sldId id="373" r:id="rId34"/>
    <p:sldId id="371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AF7702-17A1-A1F9-AF22-C2C39B27800E}" name="CMVM" initials="CMVM" userId="CMVM" providerId="None"/>
  <p188:author id="{D67245C6-FF52-7354-44F4-4C54790982EF}" name="Frederico Torres" initials="FT" userId="S::bpu313815@bdp.pt::3f1b1b88-2513-4fc8-ae68-4a026c5a2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9D6"/>
    <a:srgbClr val="033F61"/>
    <a:srgbClr val="04547F"/>
    <a:srgbClr val="F7AB35"/>
    <a:srgbClr val="1C97D5"/>
    <a:srgbClr val="498184"/>
    <a:srgbClr val="E18346"/>
    <a:srgbClr val="FFA195"/>
    <a:srgbClr val="F69F12"/>
    <a:srgbClr val="055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EB58E-E720-4179-918C-1FB774F2020E}" v="2" dt="2026-03-16T12:10:16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Noronha" userId="5b7379fa-9283-4d53-8157-612f78bd7f4d" providerId="ADAL" clId="{90E08D03-F59B-4E0A-8E02-BED6E0696A7D}"/>
    <pc:docChg chg="custSel modSld modMainMaster">
      <pc:chgData name="Teresa Noronha" userId="5b7379fa-9283-4d53-8157-612f78bd7f4d" providerId="ADAL" clId="{90E08D03-F59B-4E0A-8E02-BED6E0696A7D}" dt="2026-03-16T12:10:16.914" v="7"/>
      <pc:docMkLst>
        <pc:docMk/>
      </pc:docMkLst>
      <pc:sldChg chg="addSp delSp modSp mod">
        <pc:chgData name="Teresa Noronha" userId="5b7379fa-9283-4d53-8157-612f78bd7f4d" providerId="ADAL" clId="{90E08D03-F59B-4E0A-8E02-BED6E0696A7D}" dt="2026-03-16T12:10:16.914" v="7"/>
        <pc:sldMkLst>
          <pc:docMk/>
          <pc:sldMk cId="507588524" sldId="392"/>
        </pc:sldMkLst>
        <pc:spChg chg="add mod">
          <ac:chgData name="Teresa Noronha" userId="5b7379fa-9283-4d53-8157-612f78bd7f4d" providerId="ADAL" clId="{90E08D03-F59B-4E0A-8E02-BED6E0696A7D}" dt="2026-03-16T12:10:16.914" v="7"/>
          <ac:spMkLst>
            <pc:docMk/>
            <pc:sldMk cId="507588524" sldId="392"/>
            <ac:spMk id="2" creationId="{BDDD0601-14A0-4F29-E5D3-706FE39E4D65}"/>
          </ac:spMkLst>
        </pc:spChg>
        <pc:spChg chg="del">
          <ac:chgData name="Teresa Noronha" userId="5b7379fa-9283-4d53-8157-612f78bd7f4d" providerId="ADAL" clId="{90E08D03-F59B-4E0A-8E02-BED6E0696A7D}" dt="2026-03-16T12:10:14.119" v="5" actId="478"/>
          <ac:spMkLst>
            <pc:docMk/>
            <pc:sldMk cId="507588524" sldId="392"/>
            <ac:spMk id="3" creationId="{4697614F-4D5D-3B8D-6C61-0F92DF7904D9}"/>
          </ac:spMkLst>
        </pc:spChg>
        <pc:spChg chg="del">
          <ac:chgData name="Teresa Noronha" userId="5b7379fa-9283-4d53-8157-612f78bd7f4d" providerId="ADAL" clId="{90E08D03-F59B-4E0A-8E02-BED6E0696A7D}" dt="2026-03-16T12:10:16.483" v="6" actId="478"/>
          <ac:spMkLst>
            <pc:docMk/>
            <pc:sldMk cId="507588524" sldId="392"/>
            <ac:spMk id="4" creationId="{822646C3-F809-7802-E582-443FDD419C90}"/>
          </ac:spMkLst>
        </pc:spChg>
        <pc:spChg chg="add mod">
          <ac:chgData name="Teresa Noronha" userId="5b7379fa-9283-4d53-8157-612f78bd7f4d" providerId="ADAL" clId="{90E08D03-F59B-4E0A-8E02-BED6E0696A7D}" dt="2026-03-16T12:10:16.914" v="7"/>
          <ac:spMkLst>
            <pc:docMk/>
            <pc:sldMk cId="507588524" sldId="392"/>
            <ac:spMk id="5" creationId="{8837B433-C222-AF84-7822-00FF6ABE1D5C}"/>
          </ac:spMkLst>
        </pc:spChg>
      </pc:sldChg>
      <pc:sldMasterChg chg="modSldLayout">
        <pc:chgData name="Teresa Noronha" userId="5b7379fa-9283-4d53-8157-612f78bd7f4d" providerId="ADAL" clId="{90E08D03-F59B-4E0A-8E02-BED6E0696A7D}" dt="2026-03-16T12:10:00.057" v="4"/>
        <pc:sldMasterMkLst>
          <pc:docMk/>
          <pc:sldMasterMk cId="1167295374" sldId="2147483648"/>
        </pc:sldMasterMkLst>
        <pc:sldLayoutChg chg="addSp delSp modSp mod">
          <pc:chgData name="Teresa Noronha" userId="5b7379fa-9283-4d53-8157-612f78bd7f4d" providerId="ADAL" clId="{90E08D03-F59B-4E0A-8E02-BED6E0696A7D}" dt="2026-03-16T12:10:00.057" v="4"/>
          <pc:sldLayoutMkLst>
            <pc:docMk/>
            <pc:sldMasterMk cId="1167295374" sldId="2147483648"/>
            <pc:sldLayoutMk cId="3051676739" sldId="2147483704"/>
          </pc:sldLayoutMkLst>
          <pc:spChg chg="del">
            <ac:chgData name="Teresa Noronha" userId="5b7379fa-9283-4d53-8157-612f78bd7f4d" providerId="ADAL" clId="{90E08D03-F59B-4E0A-8E02-BED6E0696A7D}" dt="2026-03-16T12:09:51.089" v="0" actId="478"/>
            <ac:spMkLst>
              <pc:docMk/>
              <pc:sldMasterMk cId="1167295374" sldId="2147483648"/>
              <pc:sldLayoutMk cId="3051676739" sldId="2147483704"/>
              <ac:spMk id="49" creationId="{7480EA7A-48A8-46F7-71DE-A309339E92C5}"/>
            </ac:spMkLst>
          </pc:spChg>
          <pc:spChg chg="del">
            <ac:chgData name="Teresa Noronha" userId="5b7379fa-9283-4d53-8157-612f78bd7f4d" providerId="ADAL" clId="{90E08D03-F59B-4E0A-8E02-BED6E0696A7D}" dt="2026-03-16T12:09:54.063" v="1" actId="478"/>
            <ac:spMkLst>
              <pc:docMk/>
              <pc:sldMasterMk cId="1167295374" sldId="2147483648"/>
              <pc:sldLayoutMk cId="3051676739" sldId="2147483704"/>
              <ac:spMk id="50" creationId="{B1988EB6-7F74-1712-5220-8050E7A39993}"/>
            </ac:spMkLst>
          </pc:spChg>
          <pc:picChg chg="add mod">
            <ac:chgData name="Teresa Noronha" userId="5b7379fa-9283-4d53-8157-612f78bd7f4d" providerId="ADAL" clId="{90E08D03-F59B-4E0A-8E02-BED6E0696A7D}" dt="2026-03-16T12:10:00.057" v="4"/>
            <ac:picMkLst>
              <pc:docMk/>
              <pc:sldMasterMk cId="1167295374" sldId="2147483648"/>
              <pc:sldLayoutMk cId="3051676739" sldId="2147483704"/>
              <ac:picMk id="6" creationId="{E56257E8-174B-E2C9-6AA3-D4B8B74E490A}"/>
            </ac:picMkLst>
          </pc:picChg>
          <pc:picChg chg="add mod">
            <ac:chgData name="Teresa Noronha" userId="5b7379fa-9283-4d53-8157-612f78bd7f4d" providerId="ADAL" clId="{90E08D03-F59B-4E0A-8E02-BED6E0696A7D}" dt="2026-03-16T12:10:00.057" v="4"/>
            <ac:picMkLst>
              <pc:docMk/>
              <pc:sldMasterMk cId="1167295374" sldId="2147483648"/>
              <pc:sldLayoutMk cId="3051676739" sldId="2147483704"/>
              <ac:picMk id="7" creationId="{48083B2B-1E22-E0BE-98E1-FE745E15011B}"/>
            </ac:picMkLst>
          </pc:picChg>
          <pc:picChg chg="add mod">
            <ac:chgData name="Teresa Noronha" userId="5b7379fa-9283-4d53-8157-612f78bd7f4d" providerId="ADAL" clId="{90E08D03-F59B-4E0A-8E02-BED6E0696A7D}" dt="2026-03-16T12:10:00.057" v="4"/>
            <ac:picMkLst>
              <pc:docMk/>
              <pc:sldMasterMk cId="1167295374" sldId="2147483648"/>
              <pc:sldLayoutMk cId="3051676739" sldId="2147483704"/>
              <ac:picMk id="8" creationId="{6D80CCE8-3875-2C86-7C10-0B216885342F}"/>
            </ac:picMkLst>
          </pc:picChg>
          <pc:picChg chg="add mod">
            <ac:chgData name="Teresa Noronha" userId="5b7379fa-9283-4d53-8157-612f78bd7f4d" providerId="ADAL" clId="{90E08D03-F59B-4E0A-8E02-BED6E0696A7D}" dt="2026-03-16T12:10:00.057" v="4"/>
            <ac:picMkLst>
              <pc:docMk/>
              <pc:sldMasterMk cId="1167295374" sldId="2147483648"/>
              <pc:sldLayoutMk cId="3051676739" sldId="2147483704"/>
              <ac:picMk id="9" creationId="{AFA9E1B1-74BC-BDE8-65FF-79680EC99431}"/>
            </ac:picMkLst>
          </pc:picChg>
          <pc:picChg chg="add mod">
            <ac:chgData name="Teresa Noronha" userId="5b7379fa-9283-4d53-8157-612f78bd7f4d" providerId="ADAL" clId="{90E08D03-F59B-4E0A-8E02-BED6E0696A7D}" dt="2026-03-16T12:10:00.057" v="4"/>
            <ac:picMkLst>
              <pc:docMk/>
              <pc:sldMasterMk cId="1167295374" sldId="2147483648"/>
              <pc:sldLayoutMk cId="3051676739" sldId="2147483704"/>
              <ac:picMk id="10" creationId="{FF206C76-2CC4-FD14-949D-6EE5EE9278B3}"/>
            </ac:picMkLst>
          </pc:picChg>
          <pc:picChg chg="add mod">
            <ac:chgData name="Teresa Noronha" userId="5b7379fa-9283-4d53-8157-612f78bd7f4d" providerId="ADAL" clId="{90E08D03-F59B-4E0A-8E02-BED6E0696A7D}" dt="2026-03-16T12:10:00.057" v="4"/>
            <ac:picMkLst>
              <pc:docMk/>
              <pc:sldMasterMk cId="1167295374" sldId="2147483648"/>
              <pc:sldLayoutMk cId="3051676739" sldId="2147483704"/>
              <ac:picMk id="11" creationId="{23670CBE-E811-4A6D-0BCB-27258118F973}"/>
            </ac:picMkLst>
          </pc:picChg>
          <pc:picChg chg="add mod">
            <ac:chgData name="Teresa Noronha" userId="5b7379fa-9283-4d53-8157-612f78bd7f4d" providerId="ADAL" clId="{90E08D03-F59B-4E0A-8E02-BED6E0696A7D}" dt="2026-03-16T12:10:00.057" v="4"/>
            <ac:picMkLst>
              <pc:docMk/>
              <pc:sldMasterMk cId="1167295374" sldId="2147483648"/>
              <pc:sldLayoutMk cId="3051676739" sldId="2147483704"/>
              <ac:picMk id="12" creationId="{FDA92024-813F-390F-0AFD-049B4A94B876}"/>
            </ac:picMkLst>
          </pc:picChg>
          <pc:picChg chg="del">
            <ac:chgData name="Teresa Noronha" userId="5b7379fa-9283-4d53-8157-612f78bd7f4d" providerId="ADAL" clId="{90E08D03-F59B-4E0A-8E02-BED6E0696A7D}" dt="2026-03-16T12:09:56.918" v="2" actId="478"/>
            <ac:picMkLst>
              <pc:docMk/>
              <pc:sldMasterMk cId="1167295374" sldId="2147483648"/>
              <pc:sldLayoutMk cId="3051676739" sldId="2147483704"/>
              <ac:picMk id="37" creationId="{2A119C12-217E-D127-97BA-865FC7C4F88C}"/>
            </ac:picMkLst>
          </pc:picChg>
          <pc:picChg chg="del">
            <ac:chgData name="Teresa Noronha" userId="5b7379fa-9283-4d53-8157-612f78bd7f4d" providerId="ADAL" clId="{90E08D03-F59B-4E0A-8E02-BED6E0696A7D}" dt="2026-03-16T12:09:56.918" v="2" actId="478"/>
            <ac:picMkLst>
              <pc:docMk/>
              <pc:sldMasterMk cId="1167295374" sldId="2147483648"/>
              <pc:sldLayoutMk cId="3051676739" sldId="2147483704"/>
              <ac:picMk id="38" creationId="{DDEFB025-BA48-2367-AF3A-C0EAA3B0725E}"/>
            </ac:picMkLst>
          </pc:picChg>
          <pc:picChg chg="del">
            <ac:chgData name="Teresa Noronha" userId="5b7379fa-9283-4d53-8157-612f78bd7f4d" providerId="ADAL" clId="{90E08D03-F59B-4E0A-8E02-BED6E0696A7D}" dt="2026-03-16T12:09:56.918" v="2" actId="478"/>
            <ac:picMkLst>
              <pc:docMk/>
              <pc:sldMasterMk cId="1167295374" sldId="2147483648"/>
              <pc:sldLayoutMk cId="3051676739" sldId="2147483704"/>
              <ac:picMk id="39" creationId="{CB1DEC63-D9DD-A8B5-4104-8B169853FEB0}"/>
            </ac:picMkLst>
          </pc:picChg>
          <pc:picChg chg="del">
            <ac:chgData name="Teresa Noronha" userId="5b7379fa-9283-4d53-8157-612f78bd7f4d" providerId="ADAL" clId="{90E08D03-F59B-4E0A-8E02-BED6E0696A7D}" dt="2026-03-16T12:09:59.472" v="3" actId="478"/>
            <ac:picMkLst>
              <pc:docMk/>
              <pc:sldMasterMk cId="1167295374" sldId="2147483648"/>
              <pc:sldLayoutMk cId="3051676739" sldId="2147483704"/>
              <ac:picMk id="40" creationId="{0FF29A0C-D15E-07DA-2923-00526150FB1F}"/>
            </ac:picMkLst>
          </pc:picChg>
          <pc:picChg chg="del">
            <ac:chgData name="Teresa Noronha" userId="5b7379fa-9283-4d53-8157-612f78bd7f4d" providerId="ADAL" clId="{90E08D03-F59B-4E0A-8E02-BED6E0696A7D}" dt="2026-03-16T12:09:56.918" v="2" actId="478"/>
            <ac:picMkLst>
              <pc:docMk/>
              <pc:sldMasterMk cId="1167295374" sldId="2147483648"/>
              <pc:sldLayoutMk cId="3051676739" sldId="2147483704"/>
              <ac:picMk id="41" creationId="{E1DC5883-4E77-7AF8-4929-EC74940D6BDE}"/>
            </ac:picMkLst>
          </pc:picChg>
          <pc:picChg chg="del">
            <ac:chgData name="Teresa Noronha" userId="5b7379fa-9283-4d53-8157-612f78bd7f4d" providerId="ADAL" clId="{90E08D03-F59B-4E0A-8E02-BED6E0696A7D}" dt="2026-03-16T12:09:56.918" v="2" actId="478"/>
            <ac:picMkLst>
              <pc:docMk/>
              <pc:sldMasterMk cId="1167295374" sldId="2147483648"/>
              <pc:sldLayoutMk cId="3051676739" sldId="2147483704"/>
              <ac:picMk id="42" creationId="{87D9C08B-83D2-EF7F-F4E2-AA226A38337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AAE2-A5AF-4AE1-B659-D2301A04F762}" type="datetimeFigureOut">
              <a:rPr lang="en-GB" smtClean="0"/>
              <a:t>16/03/2026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B6CC-33A8-4BA6-A460-EE75E0AFE0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7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04A6B-7378-0A7A-E07A-A054B7FF7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61385-3E5D-31CA-A255-701AC61C7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25D33A0-31C5-9A15-A8BA-F025DDE72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32EFCF-1CF3-C2B9-65BB-743471DB6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1" dirty="0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7" name="Picture 3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A119C12-217E-D127-97BA-865FC7C4F88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97" y="6162652"/>
            <a:ext cx="854513" cy="385482"/>
          </a:xfrm>
          <a:prstGeom prst="rect">
            <a:avLst/>
          </a:prstGeom>
        </p:spPr>
      </p:pic>
      <p:pic>
        <p:nvPicPr>
          <p:cNvPr id="38" name="Picture 37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DDEFB025-BA48-2367-AF3A-C0EAA3B072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5" y="6122131"/>
            <a:ext cx="1010877" cy="466524"/>
          </a:xfrm>
          <a:prstGeom prst="rect">
            <a:avLst/>
          </a:prstGeom>
        </p:spPr>
      </p:pic>
      <p:pic>
        <p:nvPicPr>
          <p:cNvPr id="39" name="Picture 38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CB1DEC63-D9DD-A8B5-4104-8B169853FEB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61" y="6162652"/>
            <a:ext cx="879936" cy="278526"/>
          </a:xfrm>
          <a:prstGeom prst="rect">
            <a:avLst/>
          </a:prstGeom>
        </p:spPr>
      </p:pic>
      <p:pic>
        <p:nvPicPr>
          <p:cNvPr id="40" name="Imagem 14">
            <a:extLst>
              <a:ext uri="{FF2B5EF4-FFF2-40B4-BE49-F238E27FC236}">
                <a16:creationId xmlns:a16="http://schemas.microsoft.com/office/drawing/2014/main" id="{0FF29A0C-D15E-07DA-2923-00526150FB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047" y="5991373"/>
            <a:ext cx="1557851" cy="72804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1DC5883-4E77-7AF8-4929-EC74940D6BDE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9450" y="6162652"/>
            <a:ext cx="717709" cy="385483"/>
          </a:xfrm>
          <a:prstGeom prst="rect">
            <a:avLst/>
          </a:prstGeom>
        </p:spPr>
      </p:pic>
      <p:pic>
        <p:nvPicPr>
          <p:cNvPr id="42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7D9C08B-83D2-EF7F-F4E2-AA226A3833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3"/>
          <a:stretch>
            <a:fillRect/>
          </a:stretch>
        </p:blipFill>
        <p:spPr>
          <a:xfrm>
            <a:off x="1882450" y="6103214"/>
            <a:ext cx="1142973" cy="504359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80EA7A-48A8-46F7-71DE-A309339E92C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747" y="4007976"/>
            <a:ext cx="6616700" cy="657933"/>
          </a:xfrm>
          <a:prstGeom prst="rect">
            <a:avLst/>
          </a:prstGeom>
        </p:spPr>
        <p:txBody>
          <a:bodyPr/>
          <a:lstStyle>
            <a:lvl1pPr>
              <a:buNone/>
              <a:defRPr lang="en-GB" sz="2800" b="0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28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B1988EB6-7F74-1712-5220-8050E7A3999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FINANCEIROS E ORÇAMENTO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82A10C-677D-3CA6-0B64-02B4A6702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35A0D19-934F-E845-0147-B4231184A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EE248DA-E078-8D7E-72A9-81591B46D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5015DE-84DC-DEA0-1E1E-82F94A8B9C1A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AE36DF-42A2-C38B-5772-B0C27962642E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ABAD-D3BB-0015-E26C-22B13B582F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36AE2-CEEB-EFA3-6202-30437C58C666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29AF33-9687-1B98-1B47-D4BC740BA8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9777B1-4C43-11C1-6472-88308FC728A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0E486B0-3A3B-469F-5D18-5A5011FCF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FC1914-C44E-5AD9-4A44-748E6E81BD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9606DA8-A896-278B-A23D-05806321B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07ABAC-F84D-34AB-9D2E-B9F35612E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E85159B-EE12-0731-B317-458EC59EA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AABDF72-3F9C-571A-828F-D9E21A4EA152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9A07F3-72D2-F241-46B0-7C94B3A031D4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B12FF5B-3AA3-EB9C-22CB-AC425012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07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6602999" y="1269000"/>
            <a:ext cx="6857999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9A768B-78BC-D8BC-DD38-C3A3B984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720163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80F60FC-A518-D3FD-3116-409AB5485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720163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D40D19-9328-2FEB-5DA2-495DF1F30023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17BFFC-6A4F-80B1-EF20-2C842AF953CC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C0BF81-0E6C-3EB5-4FF7-1C8E273CCDEB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07BF12-12F1-8513-B0BA-10686F2198C8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A68EF7-BEB2-03BF-A4B1-EA0C932E193F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CCE8938-2E57-4256-16CD-238BFE725BE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581D355-0019-BF66-EE1B-E5880A1103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59B16E1-3ADA-C330-2233-051A28CBF08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7D6D826D-4CFE-699A-3CF6-638475631D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BCF423-5887-BFB7-38A6-D659186C8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B81B68B-79DA-5FC8-2B65-08EFF7899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E90B318-E3CD-3472-E1F2-72C5B5B4287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37DDB104-1FDA-14CE-8DC2-CA9A82B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71944-0697-319A-904C-02CBA4C4068C}"/>
              </a:ext>
            </a:extLst>
          </p:cNvPr>
          <p:cNvSpPr/>
          <p:nvPr userDrawn="1"/>
        </p:nvSpPr>
        <p:spPr>
          <a:xfrm rot="5400000">
            <a:off x="9708152" y="4374152"/>
            <a:ext cx="647694" cy="4320003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844BD1-B854-6742-56CB-CD7F38A665BD}"/>
              </a:ext>
            </a:extLst>
          </p:cNvPr>
          <p:cNvSpPr/>
          <p:nvPr userDrawn="1"/>
        </p:nvSpPr>
        <p:spPr>
          <a:xfrm rot="5400000">
            <a:off x="3612152" y="2598154"/>
            <a:ext cx="647694" cy="787199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94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B2374AFC-2B33-B9DF-5A60-9C1B17E67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0" b="20520"/>
          <a:stretch>
            <a:fillRect/>
          </a:stretch>
        </p:blipFill>
        <p:spPr>
          <a:xfrm>
            <a:off x="6961773" y="2068130"/>
            <a:ext cx="5230225" cy="47898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1239798-838D-BA3B-1700-F108BCD27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FE38764-3DCD-D0C1-EA32-539E869EB7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D1374-5EE8-05C3-E210-78A73DFD722C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0A674-240B-784B-F55A-9D6A4E09F5F3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74C2A-431F-C03D-D4F2-CC17DDE5E7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90B55-8D12-357F-417B-CD094114344F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65BCB-45BE-B48F-EFFF-25B0D8C74BD1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96B639D-D9AA-99ED-5532-DE0C9CCE07C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9A7835D-968F-8777-80D4-AAF021947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B022DF-5739-1166-A494-FA6992C681F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8ABF336-2265-B1AF-68A2-7FA45D1F0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03F2DE-E117-A3B3-9638-6114045D0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5DAD3C8-7BEF-77E6-FDB6-62178C68B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EA00995-4D65-1A9D-B2B0-74F567338306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9D1093EA-A1B6-5F41-A302-AD985558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6D0148-10C1-CED2-F7D7-52C1ACE3B9C7}"/>
              </a:ext>
            </a:extLst>
          </p:cNvPr>
          <p:cNvSpPr/>
          <p:nvPr userDrawn="1"/>
        </p:nvSpPr>
        <p:spPr>
          <a:xfrm rot="5400000">
            <a:off x="8661498" y="3327500"/>
            <a:ext cx="647694" cy="6413308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A27C88-21CA-104C-A4E8-E4B23B7966C1}"/>
              </a:ext>
            </a:extLst>
          </p:cNvPr>
          <p:cNvSpPr/>
          <p:nvPr userDrawn="1"/>
        </p:nvSpPr>
        <p:spPr>
          <a:xfrm rot="5400000">
            <a:off x="2565499" y="3644807"/>
            <a:ext cx="647694" cy="577869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78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31309-8420-8DAE-4387-45F0235E9DEF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D5BDC-4C76-3CBD-241D-E9C0603A6CA5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0577C9-559C-CD3A-F76A-A896EA521E5F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1CD3A8-7469-0516-7481-E7E9EBEC9EB5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E73063-03BD-FD1A-2D49-BFF25E278D59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7F6C577A-6736-7029-5D61-B78D0ADD8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2B9D412-1493-3363-F6C2-276FC8D89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7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02355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883B9-2C24-C617-9CE1-7B7AD5D51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77AEE3-F903-7B4F-9E39-D1572CA7E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044D7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31B449-460A-7645-29D8-6E5ECB658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C360CF0-C319-8D88-4C41-12698AD68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1A8BC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BAF123-87C5-F3DB-B37A-B5271C2B7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A02325-665D-3779-697B-8E89F8401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F69F1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A8E98D-E84F-BCB0-0B5F-73752D09C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7013B1-38FE-3F5B-42DE-317CCFBFC9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D9641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D964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F5994F-6248-0BBD-1B0C-3AD2EE2CB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9C1F810-1A97-A3E4-C0AE-6C750E8B7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A52404-B2C0-683C-46EB-A3EB11DCA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0953289-F15E-3AD5-280E-0127E2623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1E43CC-4AEC-AD94-143F-E46A54FBF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C82057C-5A34-8108-D0D9-662CA7DF4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7439DB-0CAB-6F0C-379F-7628D582D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4A9FA-8DBC-0D6C-CD50-92DAA9FA2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  <p:pic>
        <p:nvPicPr>
          <p:cNvPr id="6" name="Picture 5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56257E8-174B-E2C9-6AA3-D4B8B74E490A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00" y="6162652"/>
            <a:ext cx="854513" cy="385482"/>
          </a:xfrm>
          <a:prstGeom prst="rect">
            <a:avLst/>
          </a:prstGeom>
        </p:spPr>
      </p:pic>
      <p:pic>
        <p:nvPicPr>
          <p:cNvPr id="7" name="Picture 6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48083B2B-1E22-E0BE-98E1-FE745E15011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2" y="6122131"/>
            <a:ext cx="1010877" cy="466524"/>
          </a:xfrm>
          <a:prstGeom prst="rect">
            <a:avLst/>
          </a:prstGeom>
        </p:spPr>
      </p:pic>
      <p:pic>
        <p:nvPicPr>
          <p:cNvPr id="8" name="Picture 7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6D80CCE8-3875-2C86-7C10-0B216885342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10" y="6162652"/>
            <a:ext cx="879936" cy="278526"/>
          </a:xfrm>
          <a:prstGeom prst="rect">
            <a:avLst/>
          </a:prstGeom>
        </p:spPr>
      </p:pic>
      <p:pic>
        <p:nvPicPr>
          <p:cNvPr id="9" name="Imagem 14">
            <a:extLst>
              <a:ext uri="{FF2B5EF4-FFF2-40B4-BE49-F238E27FC236}">
                <a16:creationId xmlns:a16="http://schemas.microsoft.com/office/drawing/2014/main" id="{AFA9E1B1-74BC-BDE8-65FF-79680EC994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6313" t="14992" r="10975" b="15732"/>
          <a:stretch>
            <a:fillRect/>
          </a:stretch>
        </p:blipFill>
        <p:spPr>
          <a:xfrm>
            <a:off x="264723" y="6100520"/>
            <a:ext cx="1288531" cy="5043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F206C76-2CC4-FD14-949D-6EE5EE9278B3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5235" y="6162652"/>
            <a:ext cx="717709" cy="385483"/>
          </a:xfrm>
          <a:prstGeom prst="rect">
            <a:avLst/>
          </a:prstGeom>
        </p:spPr>
      </p:pic>
      <p:pic>
        <p:nvPicPr>
          <p:cNvPr id="11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23670CBE-E811-4A6D-0BCB-27258118F97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36353"/>
          <a:stretch>
            <a:fillRect/>
          </a:stretch>
        </p:blipFill>
        <p:spPr>
          <a:xfrm>
            <a:off x="1636510" y="6103214"/>
            <a:ext cx="1038144" cy="504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A92024-813F-390F-0AFD-049B4A94B87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70" y="6121726"/>
            <a:ext cx="1558835" cy="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2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15484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3BD3D2C-4452-D68A-B33E-5E9A25662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871924A-0E24-2F7A-95E9-786274AAE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355D7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55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6550B6-2F28-38AA-064E-9CB46EF946D3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337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9C6D256A-D9B8-4B0F-000F-AE4E7069F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E23FA77-0E45-7ADE-9C3E-4AA815AA0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67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F38CE-EA2E-6822-2A18-8E3D5CD0647D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36719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F1E166A2-C95E-F0AE-DD07-E583E512B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04CCFD-F089-0561-256C-78E4A4B0B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48A2D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8A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1191B-7AA6-2D5D-670D-5009BECB536B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1C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F926008-D825-C7C7-1215-FC8AF8E41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E4770E-69EA-B9F4-D93B-CEA56153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F8B24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8B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959D1-CDA1-92BE-0A12-5F72AE192674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E5BBF3C-C21A-265D-70AE-E0F4D0057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C4CE8E-2038-F416-6E76-A64A4CCB9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E1834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C67FB-2BD3-A773-94A7-A307D39C1A4A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20ADBAEC-9789-34D9-E145-C61ED45E3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2BB012-BBF5-328C-E6EA-36A0276A2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49818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C85EAD-1716-4A38-4001-5CC07E5BCC96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28C9230-6253-1E8F-100E-9229DBD9D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3A37B-9ECE-8E75-BEDB-651ED7B314B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D33CDF6-9AFC-982B-7FBF-594F3C051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A96004-A8EC-DB18-E930-2DFAC45A1421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90398-C058-5E9E-F896-73496B7ECD57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C328B79-7E65-B016-DD0F-6B5CC95D7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7197124-2D69-84F3-8DAF-D1C89F863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5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446D6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46D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393FD-D949-7B8B-BAB6-938BA2152F2F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8430889-F405-B3C1-0104-C443AC280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AC6063-6ECC-43FB-7DF7-6306E07B8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3BFD3C-4D31-07C8-9A7B-8A49977BC089}"/>
              </a:ext>
            </a:extLst>
          </p:cNvPr>
          <p:cNvSpPr txBox="1"/>
          <p:nvPr userDrawn="1"/>
        </p:nvSpPr>
        <p:spPr>
          <a:xfrm>
            <a:off x="2089479" y="3498633"/>
            <a:ext cx="973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3200" b="1" spc="-15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F4D3FF-C80F-746E-0A15-2E10C3DB8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647" y="1351343"/>
            <a:ext cx="6203471" cy="18948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1904A73-D1C8-F30A-CD14-DC80C8622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1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C32EF14-0325-48E9-C559-3D3DBB6F87BF}"/>
              </a:ext>
            </a:extLst>
          </p:cNvPr>
          <p:cNvSpPr/>
          <p:nvPr/>
        </p:nvSpPr>
        <p:spPr>
          <a:xfrm>
            <a:off x="10032000" y="1658521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447EA-F514-7D89-11F3-BCF0B355FC42}"/>
              </a:ext>
            </a:extLst>
          </p:cNvPr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FC03E-B25D-CDD8-23C4-7D94EE5122FB}"/>
              </a:ext>
            </a:extLst>
          </p:cNvPr>
          <p:cNvSpPr/>
          <p:nvPr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09210-8481-96B3-B8C8-7145F8F299F6}"/>
              </a:ext>
            </a:extLst>
          </p:cNvPr>
          <p:cNvSpPr/>
          <p:nvPr/>
        </p:nvSpPr>
        <p:spPr>
          <a:xfrm>
            <a:off x="7254000" y="0"/>
            <a:ext cx="252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DB302E-E0C9-5039-6BF1-B692865426E3}"/>
              </a:ext>
            </a:extLst>
          </p:cNvPr>
          <p:cNvSpPr/>
          <p:nvPr userDrawn="1"/>
        </p:nvSpPr>
        <p:spPr>
          <a:xfrm>
            <a:off x="4836000" y="0"/>
            <a:ext cx="252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6B8DFD-79E3-FA73-2790-64560A2458C0}"/>
              </a:ext>
            </a:extLst>
          </p:cNvPr>
          <p:cNvSpPr/>
          <p:nvPr userDrawn="1"/>
        </p:nvSpPr>
        <p:spPr>
          <a:xfrm>
            <a:off x="2418000" y="0"/>
            <a:ext cx="2520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105FC9-1CC5-ABB5-8B6F-5F258AB53110}"/>
              </a:ext>
            </a:extLst>
          </p:cNvPr>
          <p:cNvGrpSpPr/>
          <p:nvPr userDrawn="1"/>
        </p:nvGrpSpPr>
        <p:grpSpPr>
          <a:xfrm>
            <a:off x="2393930" y="2202012"/>
            <a:ext cx="7614000" cy="720000"/>
            <a:chOff x="2393930" y="2202012"/>
            <a:chExt cx="7614000" cy="720000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905825-AE5F-082D-ECDF-B8EA2FB56F4F}"/>
                </a:ext>
              </a:extLst>
            </p:cNvPr>
            <p:cNvSpPr/>
            <p:nvPr userDrawn="1"/>
          </p:nvSpPr>
          <p:spPr>
            <a:xfrm rot="5400000">
              <a:off x="2213930" y="2382012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CDAE6A4-DA0C-1632-E08B-64FEB1AE5A37}"/>
                </a:ext>
              </a:extLst>
            </p:cNvPr>
            <p:cNvSpPr/>
            <p:nvPr userDrawn="1"/>
          </p:nvSpPr>
          <p:spPr>
            <a:xfrm rot="5400000">
              <a:off x="4631930" y="2382012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8368131-6A0A-4ABB-1060-CCFFE55C2507}"/>
                </a:ext>
              </a:extLst>
            </p:cNvPr>
            <p:cNvSpPr/>
            <p:nvPr userDrawn="1"/>
          </p:nvSpPr>
          <p:spPr>
            <a:xfrm rot="5400000">
              <a:off x="7049930" y="2382012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F9DB30E-E2CD-E077-4B44-B2F1F06CD516}"/>
                </a:ext>
              </a:extLst>
            </p:cNvPr>
            <p:cNvSpPr/>
            <p:nvPr userDrawn="1"/>
          </p:nvSpPr>
          <p:spPr>
            <a:xfrm rot="5400000">
              <a:off x="9467930" y="2382012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CBF28A-3C13-8AD1-FA99-3A5E81A2202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A7512A-B185-B4FF-CA8D-93CE55176E92}"/>
              </a:ext>
            </a:extLst>
          </p:cNvPr>
          <p:cNvSpPr/>
          <p:nvPr/>
        </p:nvSpPr>
        <p:spPr>
          <a:xfrm>
            <a:off x="9672000" y="3458521"/>
            <a:ext cx="2520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A308D-C2D7-68CA-3A6F-3E08B34E1DA8}"/>
              </a:ext>
            </a:extLst>
          </p:cNvPr>
          <p:cNvSpPr/>
          <p:nvPr/>
        </p:nvSpPr>
        <p:spPr>
          <a:xfrm>
            <a:off x="7254000" y="3458521"/>
            <a:ext cx="252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CFB3A2-7A2A-340F-C5A2-F6D69D89E90B}"/>
              </a:ext>
            </a:extLst>
          </p:cNvPr>
          <p:cNvSpPr/>
          <p:nvPr userDrawn="1"/>
        </p:nvSpPr>
        <p:spPr>
          <a:xfrm>
            <a:off x="4836000" y="3458521"/>
            <a:ext cx="252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479215-84A5-2F2C-E681-A68D1C759A20}"/>
              </a:ext>
            </a:extLst>
          </p:cNvPr>
          <p:cNvSpPr/>
          <p:nvPr userDrawn="1"/>
        </p:nvSpPr>
        <p:spPr>
          <a:xfrm>
            <a:off x="2418000" y="3458521"/>
            <a:ext cx="252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6CA76-DB83-E2CD-E615-21B4D3DC24D8}"/>
              </a:ext>
            </a:extLst>
          </p:cNvPr>
          <p:cNvSpPr/>
          <p:nvPr/>
        </p:nvSpPr>
        <p:spPr>
          <a:xfrm>
            <a:off x="10163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058401-9A87-71E8-588A-C035D1BC6839}"/>
              </a:ext>
            </a:extLst>
          </p:cNvPr>
          <p:cNvCxnSpPr>
            <a:cxnSpLocks/>
          </p:cNvCxnSpPr>
          <p:nvPr/>
        </p:nvCxnSpPr>
        <p:spPr>
          <a:xfrm>
            <a:off x="10032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0448FE4-363A-8586-4F4F-43648683F350}"/>
              </a:ext>
            </a:extLst>
          </p:cNvPr>
          <p:cNvSpPr/>
          <p:nvPr/>
        </p:nvSpPr>
        <p:spPr>
          <a:xfrm>
            <a:off x="7745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51195-3DE6-7152-3838-312BCC04D35F}"/>
              </a:ext>
            </a:extLst>
          </p:cNvPr>
          <p:cNvCxnSpPr>
            <a:cxnSpLocks/>
          </p:cNvCxnSpPr>
          <p:nvPr/>
        </p:nvCxnSpPr>
        <p:spPr>
          <a:xfrm>
            <a:off x="7614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6F15FD-0256-1745-74AE-B4902437427A}"/>
              </a:ext>
            </a:extLst>
          </p:cNvPr>
          <p:cNvSpPr/>
          <p:nvPr userDrawn="1"/>
        </p:nvSpPr>
        <p:spPr>
          <a:xfrm>
            <a:off x="5327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147C8-6059-B98E-5834-8BA9112DF2AA}"/>
              </a:ext>
            </a:extLst>
          </p:cNvPr>
          <p:cNvCxnSpPr>
            <a:cxnSpLocks/>
          </p:cNvCxnSpPr>
          <p:nvPr userDrawn="1"/>
        </p:nvCxnSpPr>
        <p:spPr>
          <a:xfrm>
            <a:off x="5196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D259FE4-F5A3-932A-866A-C369F9CE1EE7}"/>
              </a:ext>
            </a:extLst>
          </p:cNvPr>
          <p:cNvSpPr/>
          <p:nvPr userDrawn="1"/>
        </p:nvSpPr>
        <p:spPr>
          <a:xfrm>
            <a:off x="2909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CC9512-6D80-81CC-3449-56942E3ED71F}"/>
              </a:ext>
            </a:extLst>
          </p:cNvPr>
          <p:cNvCxnSpPr>
            <a:cxnSpLocks/>
          </p:cNvCxnSpPr>
          <p:nvPr userDrawn="1"/>
        </p:nvCxnSpPr>
        <p:spPr>
          <a:xfrm>
            <a:off x="2778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85028B0-5267-4F60-AD50-94B5DED68692}"/>
              </a:ext>
            </a:extLst>
          </p:cNvPr>
          <p:cNvSpPr/>
          <p:nvPr userDrawn="1"/>
        </p:nvSpPr>
        <p:spPr>
          <a:xfrm>
            <a:off x="0" y="3458521"/>
            <a:ext cx="252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5D83A1-86FA-ED45-0414-F4F635170754}"/>
              </a:ext>
            </a:extLst>
          </p:cNvPr>
          <p:cNvSpPr/>
          <p:nvPr userDrawn="1"/>
        </p:nvSpPr>
        <p:spPr>
          <a:xfrm>
            <a:off x="491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59C2A6-A0FE-038E-45CF-EDB361620C9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60">
            <a:extLst>
              <a:ext uri="{FF2B5EF4-FFF2-40B4-BE49-F238E27FC236}">
                <a16:creationId xmlns:a16="http://schemas.microsoft.com/office/drawing/2014/main" id="{8DEB7936-5376-352E-04AA-349254DF7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48" name="Text Placeholder 60">
            <a:extLst>
              <a:ext uri="{FF2B5EF4-FFF2-40B4-BE49-F238E27FC236}">
                <a16:creationId xmlns:a16="http://schemas.microsoft.com/office/drawing/2014/main" id="{BFD91CAD-BE03-4A58-7A1E-75F010C6C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49" name="Text Placeholder 60">
            <a:extLst>
              <a:ext uri="{FF2B5EF4-FFF2-40B4-BE49-F238E27FC236}">
                <a16:creationId xmlns:a16="http://schemas.microsoft.com/office/drawing/2014/main" id="{C93D5881-CB7C-83CC-A564-E4F99A2E0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8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0" name="Text Placeholder 60">
            <a:extLst>
              <a:ext uri="{FF2B5EF4-FFF2-40B4-BE49-F238E27FC236}">
                <a16:creationId xmlns:a16="http://schemas.microsoft.com/office/drawing/2014/main" id="{D4F0E338-C92E-9481-9A99-B00CA4073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1" name="Text Placeholder 60">
            <a:extLst>
              <a:ext uri="{FF2B5EF4-FFF2-40B4-BE49-F238E27FC236}">
                <a16:creationId xmlns:a16="http://schemas.microsoft.com/office/drawing/2014/main" id="{8EE2F0A5-4FFF-E8F3-E2D5-01AE1655FD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4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2" name="Text Placeholder 60">
            <a:extLst>
              <a:ext uri="{FF2B5EF4-FFF2-40B4-BE49-F238E27FC236}">
                <a16:creationId xmlns:a16="http://schemas.microsoft.com/office/drawing/2014/main" id="{24A8AA6C-60A5-A922-D0A0-E0B34FD0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3" name="Text Placeholder 60">
            <a:extLst>
              <a:ext uri="{FF2B5EF4-FFF2-40B4-BE49-F238E27FC236}">
                <a16:creationId xmlns:a16="http://schemas.microsoft.com/office/drawing/2014/main" id="{55550823-7F07-5BEA-BE0E-910730F02B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4" name="Text Placeholder 60">
            <a:extLst>
              <a:ext uri="{FF2B5EF4-FFF2-40B4-BE49-F238E27FC236}">
                <a16:creationId xmlns:a16="http://schemas.microsoft.com/office/drawing/2014/main" id="{5096CABC-F489-1393-7DD0-862D628F07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5" name="Text Placeholder 60">
            <a:extLst>
              <a:ext uri="{FF2B5EF4-FFF2-40B4-BE49-F238E27FC236}">
                <a16:creationId xmlns:a16="http://schemas.microsoft.com/office/drawing/2014/main" id="{9634A5A3-B795-C371-5EBC-AE8CB0630A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2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6" name="Text Placeholder 60">
            <a:extLst>
              <a:ext uri="{FF2B5EF4-FFF2-40B4-BE49-F238E27FC236}">
                <a16:creationId xmlns:a16="http://schemas.microsoft.com/office/drawing/2014/main" id="{677BB655-5870-0128-78F2-C4F4394B95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4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2362DB-0994-0B37-7CCB-C7E5E35D97E8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E0F6933B-24F5-14CC-673D-D07168EC5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A6B418-C5D0-B8EA-E05C-75448EDA1C16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961983-CB00-E18A-F3C0-C1DDB3715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3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5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34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307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2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44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80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8CF6-14A4-8EB9-91E6-43C5B558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A675-6C47-FB52-318A-EE4C404E7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6589-1780-1246-01C0-89CB988D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C592-B487-F8B4-283C-D2636B2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96FA-925A-9BE3-6E57-D5A24F3E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0C1B-950D-0C9B-2943-389300D7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C84D-BA08-2EC5-F31A-566A640A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A4A1-E2A4-1B01-4AB5-2C7A8E47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4C57-7688-76F0-4D97-73006D46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A330-A29D-D4E1-B0F3-1C204E80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2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984A-32B4-658C-3CCE-523A0CD3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E36B-387D-CF97-8BBC-2B21A46A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C433-52C4-5864-2DD7-283022A8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08B8-35E2-731D-688B-399127F3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81CC-2BD7-1E71-8975-DD46C1A7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26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0B32279-2D92-2ADA-7558-492CAEDCA3CF}"/>
              </a:ext>
            </a:extLst>
          </p:cNvPr>
          <p:cNvSpPr/>
          <p:nvPr userDrawn="1"/>
        </p:nvSpPr>
        <p:spPr>
          <a:xfrm>
            <a:off x="10428000" y="0"/>
            <a:ext cx="176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1514B1-1444-B7EF-511B-4929602366EA}"/>
              </a:ext>
            </a:extLst>
          </p:cNvPr>
          <p:cNvSpPr/>
          <p:nvPr userDrawn="1"/>
        </p:nvSpPr>
        <p:spPr>
          <a:xfrm>
            <a:off x="8690000" y="0"/>
            <a:ext cx="176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B7F85-0AF8-A5AC-A6BB-F1EE50275ADB}"/>
              </a:ext>
            </a:extLst>
          </p:cNvPr>
          <p:cNvSpPr/>
          <p:nvPr userDrawn="1"/>
        </p:nvSpPr>
        <p:spPr>
          <a:xfrm>
            <a:off x="6952000" y="0"/>
            <a:ext cx="17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8672B-73D7-DE30-D599-51FC8685E336}"/>
              </a:ext>
            </a:extLst>
          </p:cNvPr>
          <p:cNvSpPr/>
          <p:nvPr userDrawn="1"/>
        </p:nvSpPr>
        <p:spPr>
          <a:xfrm>
            <a:off x="5214000" y="0"/>
            <a:ext cx="176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73EEE4-BB24-5112-B965-5306282CA7A7}"/>
              </a:ext>
            </a:extLst>
          </p:cNvPr>
          <p:cNvSpPr/>
          <p:nvPr userDrawn="1"/>
        </p:nvSpPr>
        <p:spPr>
          <a:xfrm>
            <a:off x="3476000" y="0"/>
            <a:ext cx="176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3B368-2672-666C-2B72-32069461841F}"/>
              </a:ext>
            </a:extLst>
          </p:cNvPr>
          <p:cNvSpPr/>
          <p:nvPr userDrawn="1"/>
        </p:nvSpPr>
        <p:spPr>
          <a:xfrm>
            <a:off x="1738000" y="0"/>
            <a:ext cx="1764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38F0C3-5D00-0AD7-411E-E8EC71DAEC31}"/>
              </a:ext>
            </a:extLst>
          </p:cNvPr>
          <p:cNvGrpSpPr/>
          <p:nvPr userDrawn="1"/>
        </p:nvGrpSpPr>
        <p:grpSpPr>
          <a:xfrm>
            <a:off x="1571000" y="2198521"/>
            <a:ext cx="9050000" cy="720000"/>
            <a:chOff x="1571000" y="2198521"/>
            <a:chExt cx="9050000" cy="720000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49177AC4-98B7-C474-3266-B79FE0649C04}"/>
                </a:ext>
              </a:extLst>
            </p:cNvPr>
            <p:cNvSpPr/>
            <p:nvPr userDrawn="1"/>
          </p:nvSpPr>
          <p:spPr>
            <a:xfrm rot="5400000">
              <a:off x="1391000" y="2378521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A9ACD2E-B3F1-7A0F-49A0-AE6979E39574}"/>
                </a:ext>
              </a:extLst>
            </p:cNvPr>
            <p:cNvSpPr/>
            <p:nvPr userDrawn="1"/>
          </p:nvSpPr>
          <p:spPr>
            <a:xfrm rot="5400000">
              <a:off x="3129000" y="2378521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7C27AD34-4EE7-FF39-04D7-9CD1CB1746DA}"/>
                </a:ext>
              </a:extLst>
            </p:cNvPr>
            <p:cNvSpPr/>
            <p:nvPr userDrawn="1"/>
          </p:nvSpPr>
          <p:spPr>
            <a:xfrm rot="5400000">
              <a:off x="4867000" y="2378521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5FE6E7C0-8F3A-E1EB-E4B5-2E1EC76A3E28}"/>
                </a:ext>
              </a:extLst>
            </p:cNvPr>
            <p:cNvSpPr/>
            <p:nvPr userDrawn="1"/>
          </p:nvSpPr>
          <p:spPr>
            <a:xfrm rot="5400000">
              <a:off x="6605000" y="2378521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4083F3BA-02B6-89CE-D3C2-778FBA75C732}"/>
                </a:ext>
              </a:extLst>
            </p:cNvPr>
            <p:cNvSpPr/>
            <p:nvPr userDrawn="1"/>
          </p:nvSpPr>
          <p:spPr>
            <a:xfrm rot="5400000">
              <a:off x="8343000" y="2378521"/>
              <a:ext cx="720000" cy="3600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BF408AB-856C-FE89-EDCE-A1BB41787489}"/>
                </a:ext>
              </a:extLst>
            </p:cNvPr>
            <p:cNvSpPr/>
            <p:nvPr userDrawn="1"/>
          </p:nvSpPr>
          <p:spPr>
            <a:xfrm rot="5400000">
              <a:off x="10081000" y="2378521"/>
              <a:ext cx="720000" cy="360000"/>
            </a:xfrm>
            <a:prstGeom prst="triangle">
              <a:avLst/>
            </a:prstGeom>
            <a:solidFill>
              <a:srgbClr val="237B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B493C9C-05BD-1545-E47F-F229B80F9053}"/>
              </a:ext>
            </a:extLst>
          </p:cNvPr>
          <p:cNvSpPr/>
          <p:nvPr userDrawn="1"/>
        </p:nvSpPr>
        <p:spPr>
          <a:xfrm>
            <a:off x="0" y="0"/>
            <a:ext cx="1764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98450-14EF-33AF-4854-FE2C3BD8AD5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4585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4585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4585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4585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4585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4585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4585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3F9C00-4BF0-E910-65B2-98F7013038B6}"/>
              </a:ext>
            </a:extLst>
          </p:cNvPr>
          <p:cNvSpPr/>
          <p:nvPr userDrawn="1"/>
        </p:nvSpPr>
        <p:spPr>
          <a:xfrm>
            <a:off x="7204000" y="1658521"/>
            <a:ext cx="1260000" cy="18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8C8E5-3E07-872B-09C8-672165893308}"/>
              </a:ext>
            </a:extLst>
          </p:cNvPr>
          <p:cNvSpPr/>
          <p:nvPr userDrawn="1"/>
        </p:nvSpPr>
        <p:spPr>
          <a:xfrm>
            <a:off x="7295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F2BB6-490D-74F5-DAC1-05C24CC5084C}"/>
              </a:ext>
            </a:extLst>
          </p:cNvPr>
          <p:cNvSpPr/>
          <p:nvPr userDrawn="1"/>
        </p:nvSpPr>
        <p:spPr>
          <a:xfrm>
            <a:off x="208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AC7821-5264-5257-6F99-6FEF61801929}"/>
              </a:ext>
            </a:extLst>
          </p:cNvPr>
          <p:cNvSpPr/>
          <p:nvPr userDrawn="1"/>
        </p:nvSpPr>
        <p:spPr>
          <a:xfrm>
            <a:off x="34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8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4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2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8D594B97-A1B1-E90B-B68E-8B4A1B6BE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72A0382-B70B-88AE-A403-2F431E909E3F}"/>
              </a:ext>
            </a:extLst>
          </p:cNvPr>
          <p:cNvSpPr/>
          <p:nvPr userDrawn="1"/>
        </p:nvSpPr>
        <p:spPr>
          <a:xfrm>
            <a:off x="1077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6E10C7-7267-7C1A-5EF1-8921D7BA6356}"/>
              </a:ext>
            </a:extLst>
          </p:cNvPr>
          <p:cNvSpPr/>
          <p:nvPr userDrawn="1"/>
        </p:nvSpPr>
        <p:spPr>
          <a:xfrm>
            <a:off x="903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D632D-431C-5947-9A10-7DD36D6C3DA0}"/>
              </a:ext>
            </a:extLst>
          </p:cNvPr>
          <p:cNvSpPr/>
          <p:nvPr userDrawn="1"/>
        </p:nvSpPr>
        <p:spPr>
          <a:xfrm>
            <a:off x="5557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8E3AA2-FD1B-408B-F2BD-FA2B6DCF3DFC}"/>
              </a:ext>
            </a:extLst>
          </p:cNvPr>
          <p:cNvSpPr/>
          <p:nvPr userDrawn="1"/>
        </p:nvSpPr>
        <p:spPr>
          <a:xfrm>
            <a:off x="3819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49CD2-4194-EA19-C512-7DC07E4E64FE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1407F-5EA5-964C-34B2-79A6D2A1C690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D5840C-989B-D1BE-47C4-05923889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53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E122-DB92-03F4-71C9-DA9E4509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703AD-9720-5776-1AC9-B255949D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D211-4010-F66D-7A28-44288807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35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65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521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49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3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25C0CDC-FA77-0DD2-CA86-99521357B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62000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0267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0267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7114000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5376000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3638000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1900000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1DBF4C-1880-28B7-CE09-A13ED6D5FB12}"/>
              </a:ext>
            </a:extLst>
          </p:cNvPr>
          <p:cNvGrpSpPr/>
          <p:nvPr userDrawn="1"/>
        </p:nvGrpSpPr>
        <p:grpSpPr>
          <a:xfrm>
            <a:off x="10590000" y="1247385"/>
            <a:ext cx="1440000" cy="1537368"/>
            <a:chOff x="10468136" y="1004482"/>
            <a:chExt cx="1440000" cy="153736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468136" y="1053166"/>
              <a:ext cx="1440000" cy="144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48136" y="1233166"/>
              <a:ext cx="1080000" cy="108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650057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2A405C-5803-F684-4B83-E05BECD4F60F}"/>
              </a:ext>
            </a:extLst>
          </p:cNvPr>
          <p:cNvGrpSpPr/>
          <p:nvPr userDrawn="1"/>
        </p:nvGrpSpPr>
        <p:grpSpPr>
          <a:xfrm>
            <a:off x="8852000" y="1247385"/>
            <a:ext cx="1440000" cy="1537368"/>
            <a:chOff x="8855987" y="1004482"/>
            <a:chExt cx="1440000" cy="153736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5987" y="1053166"/>
              <a:ext cx="1440000" cy="144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9035987" y="1233166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790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83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83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568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68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306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06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044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044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78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8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52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2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618EB-5D59-A991-5C02-CAADE5A6A4BE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942FAE-70B8-72AC-1F77-0F477AA6A6D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B45334-FB22-812F-C1D3-D32139C81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68AFD6-67D4-6BAF-8B9E-B71C4E1AA4A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0F7DF6-894C-6E1C-0554-EE5D6D38FC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68084-8956-F380-B3C1-EC4A7C7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144A1A-52CC-74EC-3248-AEE670459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9907C8-E5F4-6BE3-2035-716A1B75825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EDA04-9A88-E277-D21E-906EB0FEE493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382526D-CE14-90FE-C0C4-252DC6F6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7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9B91DF6-2BEA-8AC1-F16C-7D1B2A55E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901667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8691667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6953667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5215667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3477667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1739667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8853667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7115667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5377667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3639667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1991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31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31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3729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69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69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5467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307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307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7205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045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045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8943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83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783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F3A2B-4780-781A-43C1-69DC9C405252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B909919-2B6E-EC74-311D-66F67B0CBB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F0B73C9-4C37-B177-AFA5-2232845EFA9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377B98E-E4C5-85D9-2BE2-F85C2B4ED6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56DF43-D870-BEAD-C1BB-DDE4C3551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F261D00-24AC-6537-D62B-4A62079D1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10E0CB-EBE6-5D2E-D708-F40CE73BE29B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CF40F-0FC2-E4B0-1369-84EF97843719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A479CD-4376-E278-C78D-D656F10222A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1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phic 68">
            <a:extLst>
              <a:ext uri="{FF2B5EF4-FFF2-40B4-BE49-F238E27FC236}">
                <a16:creationId xmlns:a16="http://schemas.microsoft.com/office/drawing/2014/main" id="{32C0074B-AC10-85E8-8D20-34591E60D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8063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6516694" y="1806358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42076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4072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6067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A3DDC5-EFA7-EE25-7490-41F2C79D96AD}"/>
              </a:ext>
            </a:extLst>
          </p:cNvPr>
          <p:cNvGrpSpPr/>
          <p:nvPr userDrawn="1"/>
        </p:nvGrpSpPr>
        <p:grpSpPr>
          <a:xfrm>
            <a:off x="6516694" y="3407201"/>
            <a:ext cx="720000" cy="720000"/>
            <a:chOff x="10590000" y="1250858"/>
            <a:chExt cx="720000" cy="720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590000" y="1250858"/>
              <a:ext cx="720000" cy="72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80000" y="1340858"/>
              <a:ext cx="540000" cy="54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77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D44F7-E277-88FB-7F60-AD7C910E966E}"/>
              </a:ext>
            </a:extLst>
          </p:cNvPr>
          <p:cNvGrpSpPr/>
          <p:nvPr userDrawn="1"/>
        </p:nvGrpSpPr>
        <p:grpSpPr>
          <a:xfrm>
            <a:off x="6516694" y="2606779"/>
            <a:ext cx="720000" cy="720000"/>
            <a:chOff x="8852000" y="1250858"/>
            <a:chExt cx="720000" cy="72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2000" y="1250858"/>
              <a:ext cx="720000" cy="72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8942000" y="1340858"/>
              <a:ext cx="540000" cy="54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4858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42862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77782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9" name="Content Placeholder 28">
            <a:extLst>
              <a:ext uri="{FF2B5EF4-FFF2-40B4-BE49-F238E27FC236}">
                <a16:creationId xmlns:a16="http://schemas.microsoft.com/office/drawing/2014/main" id="{D3827B9F-D09C-1197-B69E-7C6720ED6B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77782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41" name="Content Placeholder 28">
            <a:extLst>
              <a:ext uri="{FF2B5EF4-FFF2-40B4-BE49-F238E27FC236}">
                <a16:creationId xmlns:a16="http://schemas.microsoft.com/office/drawing/2014/main" id="{E488F2C7-C9DD-FAC9-DA97-91D492D757F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77782" y="348585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D81003F-5AA0-A6A3-153E-09B3EAAF51CD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EA158A5-CF82-F4FD-165F-A0212BF74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8377AA1-83D8-90E3-AC41-C2C2ED69675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4C52FDE-6D47-F497-9F71-0A81CDDD3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14C5A1-B183-E103-8625-8C0B36C62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21AB8A00-EB2B-B627-1700-D62F57779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DB7384D-3BB6-2629-D576-D1CC26FB3BA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1A0B6F-E3DD-A31F-B46D-31AC2A8BA708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27FFC55D-D8C7-0B3B-F616-CFDE84D0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00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2F8C0D9C-F09C-FCA6-477E-F3FC1100C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4634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1551317" y="4665142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38647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0643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2638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5421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3425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1429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39433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12405" y="4743792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A1B5B-E802-6F78-389E-154FBFE50A9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3FADECD-25E8-EECA-7EA3-917270D47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022319C-6A45-4357-1648-79AF6A10B73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2C09BFD-69DD-7E99-844C-7BDE5440B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16A1CB-DCAA-5A32-C178-498F7BA16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057DBDF-DB35-BD4C-DF90-AB66165FD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23FC13-6D3C-0CBD-7CAB-571672C4219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611B93-2FCD-806B-80E2-8ACA1580A337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A1C1C4EA-CD0F-75FD-9DDC-B143D613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6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E5886-3AFD-E1E8-A7E7-E273229DF0E9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2EC904-C0AD-5499-83D6-9DE2387EB357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875428-F452-6924-CCDA-A66A5F999AEA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B3C25A-E97B-6BD5-D8DB-08EB1F7458EC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B074D7-C8D2-CDED-23F1-7B555225BA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FA4208E3-14F1-838A-EE63-A92626D5E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F1E1023D-C0AE-1FC9-C2E9-8738FFB8A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54DFD-CA34-2AB7-963D-67C8C9C3C9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19A3441C-DD34-617A-5EC5-9F29D37CB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6BBC542-3F2C-5819-9920-83485D2CBFD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4074435-9A9B-CC38-038D-D5F7D5429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3262B8B-718C-C6ED-4445-B2A170133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755766C-E7CE-D240-0AD1-7A295FA4F1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A03715-212B-4BA4-99A0-67C4A4A7B2F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107B8-0B92-BF62-F77F-61BAC94D81CF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3EBF1DB4-D348-12B4-14A4-387F8481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23E5365-8E3F-4B69-8547-23D88C5EC8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2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650" r:id="rId3"/>
    <p:sldLayoutId id="2147483651" r:id="rId4"/>
    <p:sldLayoutId id="2147483694" r:id="rId5"/>
    <p:sldLayoutId id="2147483695" r:id="rId6"/>
    <p:sldLayoutId id="2147483696" r:id="rId7"/>
    <p:sldLayoutId id="2147483697" r:id="rId8"/>
    <p:sldLayoutId id="2147483680" r:id="rId9"/>
    <p:sldLayoutId id="2147483687" r:id="rId10"/>
    <p:sldLayoutId id="2147483688" r:id="rId11"/>
    <p:sldLayoutId id="2147483689" r:id="rId12"/>
    <p:sldLayoutId id="2147483690" r:id="rId13"/>
    <p:sldLayoutId id="2147483698" r:id="rId14"/>
    <p:sldLayoutId id="2147483699" r:id="rId15"/>
    <p:sldLayoutId id="2147483700" r:id="rId16"/>
    <p:sldLayoutId id="2147483676" r:id="rId17"/>
    <p:sldLayoutId id="2147483702" r:id="rId18"/>
    <p:sldLayoutId id="2147483705" r:id="rId19"/>
    <p:sldLayoutId id="2147483679" r:id="rId20"/>
    <p:sldLayoutId id="2147483673" r:id="rId21"/>
    <p:sldLayoutId id="2147483674" r:id="rId22"/>
    <p:sldLayoutId id="2147483675" r:id="rId23"/>
    <p:sldLayoutId id="2147483701" r:id="rId24"/>
    <p:sldLayoutId id="2147483677" r:id="rId25"/>
    <p:sldLayoutId id="2147483678" r:id="rId26"/>
    <p:sldLayoutId id="2147483703" r:id="rId27"/>
    <p:sldLayoutId id="2147483692" r:id="rId28"/>
    <p:sldLayoutId id="2147483652" r:id="rId29"/>
    <p:sldLayoutId id="2147483653" r:id="rId30"/>
    <p:sldLayoutId id="2147483654" r:id="rId31"/>
    <p:sldLayoutId id="2147483656" r:id="rId32"/>
    <p:sldLayoutId id="2147483657" r:id="rId33"/>
    <p:sldLayoutId id="2147483658" r:id="rId34"/>
    <p:sldLayoutId id="21474836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AE3B-0B45-DE41-C0F7-7842E6C8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F6F2-0154-C8B9-98A9-97691339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F372-AACC-1EF4-15AF-4C092777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26577-4B42-0CE5-EB1D-66E8B49E2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6719-242A-5F8E-A079-EF99E727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todoscontam.pt/" TargetMode="External"/><Relationship Id="rId2" Type="http://schemas.openxmlformats.org/officeDocument/2006/relationships/hyperlink" Target="https://www.todoscontam.p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dge.mec.pt/sites/default/files/Curriculo/Aprendizagens_Essenciais/cidadania-desenvolvimento.pdf" TargetMode="External"/><Relationship Id="rId4" Type="http://schemas.openxmlformats.org/officeDocument/2006/relationships/hyperlink" Target="https://www.dge.mec.pt/sites/default/files/Curriculo/enec-2025.pd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www.todoscontam.pt/pt-pt/caderno-de-educacao-financeira-2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o472hFHzmH0&amp;t=1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DD0601-14A0-4F29-E5D3-706FE39E4D65}"/>
              </a:ext>
            </a:extLst>
          </p:cNvPr>
          <p:cNvSpPr txBox="1">
            <a:spLocks/>
          </p:cNvSpPr>
          <p:nvPr/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Orçamento Familiar e Fiscalidade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7B433-C222-AF84-7822-00FF6ABE1D5C}"/>
              </a:ext>
            </a:extLst>
          </p:cNvPr>
          <p:cNvSpPr txBox="1"/>
          <p:nvPr/>
        </p:nvSpPr>
        <p:spPr>
          <a:xfrm>
            <a:off x="648747" y="4258168"/>
            <a:ext cx="757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1999D6"/>
                </a:solidFill>
              </a:rPr>
              <a:t>LITERACIA FINANCEIRA E 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50758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586D3-5529-9163-4848-00E2E3BAD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E2F9B-E96C-7D70-DE26-5618CD8B0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E80-A67A-82C5-DD0C-A79C049DC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4E323-E8A3-054D-5429-4E73075C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1BAA953D-5744-C8B2-8695-8343E1E39FB5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Compras por impulso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1F6BF1D-92E4-B417-AE1B-439C28AFCDA1}"/>
              </a:ext>
            </a:extLst>
          </p:cNvPr>
          <p:cNvSpPr txBox="1">
            <a:spLocks/>
          </p:cNvSpPr>
          <p:nvPr/>
        </p:nvSpPr>
        <p:spPr>
          <a:xfrm>
            <a:off x="5240135" y="3679163"/>
            <a:ext cx="5891475" cy="1163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Clr>
                <a:schemeClr val="accent5"/>
              </a:buClr>
              <a:buNone/>
            </a:pPr>
            <a:r>
              <a:rPr lang="pt-PT" sz="1800" dirty="0">
                <a:solidFill>
                  <a:prstClr val="black"/>
                </a:solidFill>
              </a:rPr>
              <a:t>A </a:t>
            </a:r>
            <a:r>
              <a:rPr lang="pt-PT" sz="1800" b="1" dirty="0">
                <a:solidFill>
                  <a:srgbClr val="05547F"/>
                </a:solidFill>
              </a:rPr>
              <a:t>compra por impulso </a:t>
            </a:r>
            <a:r>
              <a:rPr lang="pt-PT" sz="1800" dirty="0">
                <a:solidFill>
                  <a:prstClr val="black"/>
                </a:solidFill>
              </a:rPr>
              <a:t>é reflexo de uma decisão não planeada, a qual pode originar a aquisição de um bem desnecessário ou a um preço mais elevado</a:t>
            </a:r>
          </a:p>
        </p:txBody>
      </p:sp>
      <p:pic>
        <p:nvPicPr>
          <p:cNvPr id="8" name="Picture 4" descr="Ilustração de uma mulher andando e segurando vários pacotes de compras.">
            <a:extLst>
              <a:ext uri="{FF2B5EF4-FFF2-40B4-BE49-F238E27FC236}">
                <a16:creationId xmlns:a16="http://schemas.microsoft.com/office/drawing/2014/main" id="{95862247-9E4C-A981-E8A9-EE92B6DEA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r="10299"/>
          <a:stretch/>
        </p:blipFill>
        <p:spPr bwMode="auto">
          <a:xfrm>
            <a:off x="734809" y="2889700"/>
            <a:ext cx="4074937" cy="27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2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59EC92-EF87-D8FE-2697-0443A4A6D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EXERCÍCIOS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ACE032-99E6-4A66-FE17-7C283246C48C}"/>
              </a:ext>
            </a:extLst>
          </p:cNvPr>
          <p:cNvSpPr/>
          <p:nvPr/>
        </p:nvSpPr>
        <p:spPr>
          <a:xfrm>
            <a:off x="1334814" y="1650666"/>
            <a:ext cx="1408386" cy="18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95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4432-E05A-F436-88F8-390F9345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66A47-8654-6940-A5CF-35237CAA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2656-DC8E-03B1-5740-A268666A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FD18B-08C7-AAC3-DAB6-513B9B04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9689C45-1988-C0A5-3F10-8DB15EB40D7C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Ajuda a Clara a refletir sobre as suas compras…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68A19A-538C-FE34-9CE6-738DB67A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3" y="3114083"/>
            <a:ext cx="1136849" cy="3127599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779BC31-02D5-98D6-B1B1-27CCA446F2D5}"/>
              </a:ext>
            </a:extLst>
          </p:cNvPr>
          <p:cNvSpPr txBox="1">
            <a:spLocks/>
          </p:cNvSpPr>
          <p:nvPr/>
        </p:nvSpPr>
        <p:spPr>
          <a:xfrm>
            <a:off x="608705" y="2575412"/>
            <a:ext cx="8432521" cy="53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1" dirty="0"/>
              <a:t>Quais das seguintes compras são </a:t>
            </a:r>
            <a:r>
              <a:rPr lang="pt-PT" sz="1600" b="1" dirty="0">
                <a:solidFill>
                  <a:srgbClr val="1C97D5"/>
                </a:solidFill>
              </a:rPr>
              <a:t>necessidades</a:t>
            </a:r>
            <a:r>
              <a:rPr lang="pt-PT" sz="1600" b="1" dirty="0"/>
              <a:t> e quais são compras por </a:t>
            </a:r>
            <a:r>
              <a:rPr lang="pt-PT" sz="1600" b="1" dirty="0">
                <a:solidFill>
                  <a:srgbClr val="E18346"/>
                </a:solidFill>
              </a:rPr>
              <a:t>impulso</a:t>
            </a:r>
            <a:r>
              <a:rPr lang="pt-PT" sz="1600" b="1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D8F043-1FD4-3F95-8234-20360838565A}"/>
              </a:ext>
            </a:extLst>
          </p:cNvPr>
          <p:cNvGrpSpPr/>
          <p:nvPr/>
        </p:nvGrpSpPr>
        <p:grpSpPr>
          <a:xfrm>
            <a:off x="5887248" y="3119115"/>
            <a:ext cx="2830684" cy="540000"/>
            <a:chOff x="3098016" y="2346782"/>
            <a:chExt cx="2830684" cy="540000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A6452D8F-BC33-FFF1-E209-E5CE0B15CDD1}"/>
                </a:ext>
              </a:extLst>
            </p:cNvPr>
            <p:cNvSpPr txBox="1">
              <a:spLocks/>
            </p:cNvSpPr>
            <p:nvPr/>
          </p:nvSpPr>
          <p:spPr>
            <a:xfrm>
              <a:off x="3098016" y="2346782"/>
              <a:ext cx="2830683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180000" tIns="180000" rIns="180000" bIns="1800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pt-PT" sz="1800" b="1" cap="none" spc="200" dirty="0">
                  <a:solidFill>
                    <a:schemeClr val="accent2"/>
                  </a:solidFill>
                  <a:latin typeface="+mn-lt"/>
                </a:rPr>
                <a:t>Necessidade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30DBE8-A4CA-ACFC-E945-18C679462B55}"/>
                </a:ext>
              </a:extLst>
            </p:cNvPr>
            <p:cNvCxnSpPr/>
            <p:nvPr/>
          </p:nvCxnSpPr>
          <p:spPr>
            <a:xfrm>
              <a:off x="5928700" y="2346782"/>
              <a:ext cx="0" cy="5400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4D48A1-BCA9-A312-25B4-F40C60404808}"/>
              </a:ext>
            </a:extLst>
          </p:cNvPr>
          <p:cNvGrpSpPr/>
          <p:nvPr/>
        </p:nvGrpSpPr>
        <p:grpSpPr>
          <a:xfrm>
            <a:off x="9392753" y="3114083"/>
            <a:ext cx="2510396" cy="540000"/>
            <a:chOff x="6218020" y="2346782"/>
            <a:chExt cx="3310717" cy="540000"/>
          </a:xfrm>
          <a:solidFill>
            <a:schemeClr val="bg1">
              <a:lumMod val="85000"/>
            </a:schemeClr>
          </a:solidFill>
        </p:grpSpPr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3926E4B9-385D-C4C8-B03F-14D3F489A32C}"/>
                </a:ext>
              </a:extLst>
            </p:cNvPr>
            <p:cNvSpPr txBox="1">
              <a:spLocks/>
            </p:cNvSpPr>
            <p:nvPr/>
          </p:nvSpPr>
          <p:spPr>
            <a:xfrm>
              <a:off x="6218020" y="2346782"/>
              <a:ext cx="3310717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180000" tIns="180000" rIns="180000" bIns="1800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pt-PT" sz="1800" b="1" cap="none" spc="200" dirty="0">
                  <a:solidFill>
                    <a:srgbClr val="E18346"/>
                  </a:solidFill>
                  <a:latin typeface="+mn-lt"/>
                </a:rPr>
                <a:t>Impulso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405AF2-BED2-FAEA-42B6-EE4720957A85}"/>
                </a:ext>
              </a:extLst>
            </p:cNvPr>
            <p:cNvCxnSpPr/>
            <p:nvPr/>
          </p:nvCxnSpPr>
          <p:spPr>
            <a:xfrm>
              <a:off x="6218020" y="2346782"/>
              <a:ext cx="0" cy="5400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3C2157-F8CF-1CAD-BF6C-513D1C25DCD2}"/>
              </a:ext>
            </a:extLst>
          </p:cNvPr>
          <p:cNvCxnSpPr>
            <a:cxnSpLocks/>
          </p:cNvCxnSpPr>
          <p:nvPr/>
        </p:nvCxnSpPr>
        <p:spPr>
          <a:xfrm>
            <a:off x="9053786" y="3114083"/>
            <a:ext cx="0" cy="3127599"/>
          </a:xfrm>
          <a:prstGeom prst="straightConnector1">
            <a:avLst/>
          </a:prstGeom>
          <a:ln w="28575">
            <a:solidFill>
              <a:schemeClr val="tx2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>
            <a:extLst>
              <a:ext uri="{FF2B5EF4-FFF2-40B4-BE49-F238E27FC236}">
                <a16:creationId xmlns:a16="http://schemas.microsoft.com/office/drawing/2014/main" id="{0891189E-5431-FBDB-C800-25ED787C55A0}"/>
              </a:ext>
            </a:extLst>
          </p:cNvPr>
          <p:cNvSpPr txBox="1">
            <a:spLocks/>
          </p:cNvSpPr>
          <p:nvPr/>
        </p:nvSpPr>
        <p:spPr>
          <a:xfrm>
            <a:off x="2039769" y="3150303"/>
            <a:ext cx="3481128" cy="4727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360000" tIns="90000" rIns="360000" bIns="9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1200" b="1" cap="none" spc="100" dirty="0">
                <a:solidFill>
                  <a:schemeClr val="bg1"/>
                </a:solidFill>
                <a:latin typeface="+mn-lt"/>
              </a:rPr>
              <a:t>Livro de leitura obrigatória </a:t>
            </a:r>
            <a:br>
              <a:rPr lang="pt-PT" sz="1200" b="1" cap="none" spc="100" dirty="0">
                <a:solidFill>
                  <a:schemeClr val="bg1"/>
                </a:solidFill>
                <a:latin typeface="+mn-lt"/>
              </a:rPr>
            </a:br>
            <a:r>
              <a:rPr lang="pt-PT" sz="1200" b="1" cap="none" spc="100" dirty="0">
                <a:solidFill>
                  <a:schemeClr val="bg1"/>
                </a:solidFill>
                <a:latin typeface="+mn-lt"/>
              </a:rPr>
              <a:t>para a aula de Português</a:t>
            </a:r>
            <a:endParaRPr lang="pt-PT" sz="1200" b="1" cap="none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4124EDA8-53D9-ED1F-D932-010CB294E25D}"/>
              </a:ext>
            </a:extLst>
          </p:cNvPr>
          <p:cNvSpPr txBox="1">
            <a:spLocks/>
          </p:cNvSpPr>
          <p:nvPr/>
        </p:nvSpPr>
        <p:spPr>
          <a:xfrm>
            <a:off x="2031202" y="4708034"/>
            <a:ext cx="3489699" cy="53682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200" b="1" dirty="0">
                <a:solidFill>
                  <a:schemeClr val="bg1"/>
                </a:solidFill>
                <a:latin typeface="+mn-lt"/>
              </a:rPr>
              <a:t>Capa nova para o telemóvel, </a:t>
            </a:r>
            <a:br>
              <a:rPr lang="pt-PT" sz="1200" b="1" dirty="0">
                <a:solidFill>
                  <a:schemeClr val="bg1"/>
                </a:solidFill>
                <a:latin typeface="+mn-lt"/>
              </a:rPr>
            </a:br>
            <a:r>
              <a:rPr lang="pt-PT" sz="1200" b="1" dirty="0">
                <a:solidFill>
                  <a:schemeClr val="bg1"/>
                </a:solidFill>
                <a:latin typeface="+mn-lt"/>
              </a:rPr>
              <a:t>para condizer com os ténis novos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1D23D968-D07A-D299-6B30-2466AC71490F}"/>
              </a:ext>
            </a:extLst>
          </p:cNvPr>
          <p:cNvSpPr txBox="1">
            <a:spLocks/>
          </p:cNvSpPr>
          <p:nvPr/>
        </p:nvSpPr>
        <p:spPr>
          <a:xfrm>
            <a:off x="2031202" y="3670539"/>
            <a:ext cx="3489695" cy="540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200" b="1" dirty="0">
                <a:solidFill>
                  <a:schemeClr val="bg1"/>
                </a:solidFill>
                <a:latin typeface="+mn-lt"/>
              </a:rPr>
              <a:t>Saia igual à da Márcia, que já a pôs de parte porque não lhe ficava bem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39C4FFC2-A690-3A67-F82F-10258C26DB82}"/>
              </a:ext>
            </a:extLst>
          </p:cNvPr>
          <p:cNvSpPr txBox="1">
            <a:spLocks/>
          </p:cNvSpPr>
          <p:nvPr/>
        </p:nvSpPr>
        <p:spPr>
          <a:xfrm>
            <a:off x="2031202" y="5292305"/>
            <a:ext cx="3489696" cy="53682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200" b="1" dirty="0">
                <a:solidFill>
                  <a:schemeClr val="bg1"/>
                </a:solidFill>
                <a:latin typeface="+mn-lt"/>
              </a:rPr>
              <a:t>Sabrinas para substituir </a:t>
            </a:r>
            <a:br>
              <a:rPr lang="pt-PT" sz="1200" b="1" dirty="0">
                <a:solidFill>
                  <a:schemeClr val="bg1"/>
                </a:solidFill>
                <a:latin typeface="+mn-lt"/>
              </a:rPr>
            </a:br>
            <a:r>
              <a:rPr lang="pt-PT" sz="1200" b="1" dirty="0">
                <a:solidFill>
                  <a:schemeClr val="bg1"/>
                </a:solidFill>
                <a:latin typeface="+mn-lt"/>
              </a:rPr>
              <a:t>as que deixaram de servir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8C466BE0-82FA-491D-7E8F-1DE32E1DADC9}"/>
              </a:ext>
            </a:extLst>
          </p:cNvPr>
          <p:cNvSpPr txBox="1">
            <a:spLocks/>
          </p:cNvSpPr>
          <p:nvPr/>
        </p:nvSpPr>
        <p:spPr>
          <a:xfrm>
            <a:off x="2031202" y="4257988"/>
            <a:ext cx="3489702" cy="4025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200" b="1" dirty="0">
                <a:solidFill>
                  <a:schemeClr val="bg1"/>
                </a:solidFill>
                <a:latin typeface="+mn-lt"/>
              </a:rPr>
              <a:t>Senha para o almoço do refeitório</a:t>
            </a:r>
          </a:p>
        </p:txBody>
      </p:sp>
    </p:spTree>
    <p:extLst>
      <p:ext uri="{BB962C8B-B14F-4D97-AF65-F5344CB8AC3E}">
        <p14:creationId xmlns:p14="http://schemas.microsoft.com/office/powerpoint/2010/main" val="270713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7E26D-13E4-45D0-BA6A-9C0B2C2F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0CDB3-ED43-09C6-48E9-8A1B0F6F8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C24F7-FED0-80E8-9CBD-F4CF4326B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5FFC3-652E-11E1-55B0-F802F116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42A248B0-8491-F083-0160-F613FA87C00A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Ajuda a Clara a refletir sobre as suas compras…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F3A6C-4B38-A256-F324-43B07C65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3" y="2841233"/>
            <a:ext cx="1236027" cy="34004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D8848E5-E6E2-D0CA-B0E9-B60C2D4F37ED}"/>
              </a:ext>
            </a:extLst>
          </p:cNvPr>
          <p:cNvGrpSpPr/>
          <p:nvPr/>
        </p:nvGrpSpPr>
        <p:grpSpPr>
          <a:xfrm>
            <a:off x="2497254" y="2947602"/>
            <a:ext cx="3566429" cy="540000"/>
            <a:chOff x="3098016" y="2346782"/>
            <a:chExt cx="2830684" cy="540000"/>
          </a:xfrm>
        </p:grpSpPr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3C1EBEC2-6441-543A-0F0A-371EC749EC74}"/>
                </a:ext>
              </a:extLst>
            </p:cNvPr>
            <p:cNvSpPr txBox="1">
              <a:spLocks/>
            </p:cNvSpPr>
            <p:nvPr/>
          </p:nvSpPr>
          <p:spPr>
            <a:xfrm>
              <a:off x="3098016" y="2346782"/>
              <a:ext cx="2830683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180000" tIns="180000" rIns="180000" bIns="1800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pt-PT" sz="1800" b="1" cap="none" spc="200" dirty="0">
                  <a:solidFill>
                    <a:schemeClr val="accent2"/>
                  </a:solidFill>
                  <a:latin typeface="+mn-lt"/>
                </a:rPr>
                <a:t>Necessidade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F9DC4C-4465-342B-370B-93002B1E4A6D}"/>
                </a:ext>
              </a:extLst>
            </p:cNvPr>
            <p:cNvCxnSpPr/>
            <p:nvPr/>
          </p:nvCxnSpPr>
          <p:spPr>
            <a:xfrm>
              <a:off x="5928700" y="2346782"/>
              <a:ext cx="0" cy="5400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FFC4B0-7584-4E4A-AEFD-A569B11D658E}"/>
              </a:ext>
            </a:extLst>
          </p:cNvPr>
          <p:cNvGrpSpPr/>
          <p:nvPr/>
        </p:nvGrpSpPr>
        <p:grpSpPr>
          <a:xfrm>
            <a:off x="6738503" y="2942570"/>
            <a:ext cx="3785148" cy="540000"/>
            <a:chOff x="6218020" y="2346782"/>
            <a:chExt cx="3310717" cy="540000"/>
          </a:xfrm>
        </p:grpSpPr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91E4B293-72FF-2523-B080-2351AAD7A859}"/>
                </a:ext>
              </a:extLst>
            </p:cNvPr>
            <p:cNvSpPr txBox="1">
              <a:spLocks/>
            </p:cNvSpPr>
            <p:nvPr/>
          </p:nvSpPr>
          <p:spPr>
            <a:xfrm>
              <a:off x="6218020" y="2346782"/>
              <a:ext cx="3310717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180000" tIns="180000" rIns="180000" bIns="1800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/>
              <a:r>
                <a:rPr lang="pt-PT" sz="1800" b="1" cap="none" spc="200" dirty="0">
                  <a:solidFill>
                    <a:schemeClr val="accent3"/>
                  </a:solidFill>
                  <a:latin typeface="+mn-lt"/>
                </a:rPr>
                <a:t>Impulso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F12FFF-3967-CBE3-BD3D-47C59011D0B3}"/>
                </a:ext>
              </a:extLst>
            </p:cNvPr>
            <p:cNvCxnSpPr/>
            <p:nvPr/>
          </p:nvCxnSpPr>
          <p:spPr>
            <a:xfrm>
              <a:off x="6218020" y="2346782"/>
              <a:ext cx="0" cy="5400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F65E25-E2DD-B977-9B43-7378A96208F0}"/>
              </a:ext>
            </a:extLst>
          </p:cNvPr>
          <p:cNvCxnSpPr>
            <a:cxnSpLocks/>
          </p:cNvCxnSpPr>
          <p:nvPr/>
        </p:nvCxnSpPr>
        <p:spPr>
          <a:xfrm>
            <a:off x="6401093" y="2944865"/>
            <a:ext cx="0" cy="3058160"/>
          </a:xfrm>
          <a:prstGeom prst="straightConnector1">
            <a:avLst/>
          </a:prstGeom>
          <a:ln w="28575">
            <a:solidFill>
              <a:schemeClr val="tx2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4">
            <a:extLst>
              <a:ext uri="{FF2B5EF4-FFF2-40B4-BE49-F238E27FC236}">
                <a16:creationId xmlns:a16="http://schemas.microsoft.com/office/drawing/2014/main" id="{76B565D4-6235-AEB0-8F70-8D6A416451CB}"/>
              </a:ext>
            </a:extLst>
          </p:cNvPr>
          <p:cNvSpPr txBox="1">
            <a:spLocks/>
          </p:cNvSpPr>
          <p:nvPr/>
        </p:nvSpPr>
        <p:spPr>
          <a:xfrm>
            <a:off x="2497254" y="3706155"/>
            <a:ext cx="3641873" cy="6400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360000" tIns="90000" rIns="360000" bIns="9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1400" b="1" cap="none" spc="100" dirty="0">
                <a:latin typeface="+mn-lt"/>
              </a:rPr>
              <a:t>Livro de leitura obrigatória para a aula de Português</a:t>
            </a:r>
            <a:endParaRPr lang="pt-PT" sz="1400" b="1" cap="none" spc="200" dirty="0">
              <a:latin typeface="+mn-lt"/>
            </a:endParaRP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D3FC749-E157-006F-6EBD-9461299AB251}"/>
              </a:ext>
            </a:extLst>
          </p:cNvPr>
          <p:cNvSpPr txBox="1">
            <a:spLocks/>
          </p:cNvSpPr>
          <p:nvPr/>
        </p:nvSpPr>
        <p:spPr>
          <a:xfrm>
            <a:off x="6738500" y="4648218"/>
            <a:ext cx="3785148" cy="7818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400" b="1" dirty="0">
                <a:solidFill>
                  <a:schemeClr val="tx2"/>
                </a:solidFill>
                <a:latin typeface="+mn-lt"/>
              </a:rPr>
              <a:t>Capa nova para o telemóvel, para condizer com os ténis novos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CFF7D65E-2EAB-8D8A-F9FA-C31EE210FAF7}"/>
              </a:ext>
            </a:extLst>
          </p:cNvPr>
          <p:cNvSpPr txBox="1">
            <a:spLocks/>
          </p:cNvSpPr>
          <p:nvPr/>
        </p:nvSpPr>
        <p:spPr>
          <a:xfrm>
            <a:off x="6738500" y="3751937"/>
            <a:ext cx="3785148" cy="773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400" b="1" dirty="0">
                <a:solidFill>
                  <a:schemeClr val="tx2"/>
                </a:solidFill>
                <a:latin typeface="+mn-lt"/>
              </a:rPr>
              <a:t>Saia igual à da Márcia, que já pôs de parte porque não lhe ficava bem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488AFE73-0DF4-62BB-BF9E-1494CAB656E0}"/>
              </a:ext>
            </a:extLst>
          </p:cNvPr>
          <p:cNvSpPr txBox="1">
            <a:spLocks/>
          </p:cNvSpPr>
          <p:nvPr/>
        </p:nvSpPr>
        <p:spPr>
          <a:xfrm>
            <a:off x="2497254" y="5237952"/>
            <a:ext cx="3641878" cy="6354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400" b="1" dirty="0">
                <a:solidFill>
                  <a:schemeClr val="tx2"/>
                </a:solidFill>
                <a:latin typeface="+mn-lt"/>
              </a:rPr>
              <a:t>Sabrinas para substituir as que deixaram de servir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30605513-4AF4-11C9-1D98-2F525BBE2615}"/>
              </a:ext>
            </a:extLst>
          </p:cNvPr>
          <p:cNvSpPr txBox="1">
            <a:spLocks/>
          </p:cNvSpPr>
          <p:nvPr/>
        </p:nvSpPr>
        <p:spPr>
          <a:xfrm>
            <a:off x="2497254" y="4474367"/>
            <a:ext cx="3641875" cy="6354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360000" tIns="90000" rIns="360000" bIns="90000" rtlCol="0" anchor="ctr" anchorCtr="0">
            <a:noAutofit/>
          </a:bodyPr>
          <a:lstStyle>
            <a:defPPr>
              <a:defRPr lang="pt-PT"/>
            </a:defPPr>
            <a:lvl1pPr marL="450000" indent="-450000" algn="ctr">
              <a:lnSpc>
                <a:spcPct val="100000"/>
              </a:lnSpc>
              <a:spcBef>
                <a:spcPct val="0"/>
              </a:spcBef>
              <a:buNone/>
              <a:defRPr sz="2000" b="0" cap="none" spc="100" baseline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l"/>
            <a:r>
              <a:rPr lang="pt-PT" sz="1400" b="1" dirty="0">
                <a:solidFill>
                  <a:schemeClr val="tx2"/>
                </a:solidFill>
                <a:latin typeface="+mn-lt"/>
              </a:rPr>
              <a:t>Senha para o almoço do refeitório</a:t>
            </a:r>
          </a:p>
        </p:txBody>
      </p:sp>
    </p:spTree>
    <p:extLst>
      <p:ext uri="{BB962C8B-B14F-4D97-AF65-F5344CB8AC3E}">
        <p14:creationId xmlns:p14="http://schemas.microsoft.com/office/powerpoint/2010/main" val="173695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70D8-0BCD-3B85-1756-88177EB1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B1920-0FBD-74E6-200D-C367729C9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cap="all" dirty="0" err="1"/>
              <a:t>Elaborar</a:t>
            </a:r>
            <a:r>
              <a:rPr lang="en-GB" b="1" cap="all" dirty="0"/>
              <a:t> </a:t>
            </a:r>
            <a:br>
              <a:rPr lang="en-GB" b="1" cap="all" dirty="0"/>
            </a:br>
            <a:r>
              <a:rPr lang="en-GB" b="1" cap="all" dirty="0"/>
              <a:t>um </a:t>
            </a:r>
            <a:r>
              <a:rPr lang="en-GB" b="1" cap="all" dirty="0" err="1"/>
              <a:t>orçamento</a:t>
            </a:r>
            <a:r>
              <a:rPr lang="en-GB" b="1" cap="all" dirty="0"/>
              <a:t> familiar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C5C14-3120-7166-122F-40326DBBF4B6}"/>
              </a:ext>
            </a:extLst>
          </p:cNvPr>
          <p:cNvGrpSpPr/>
          <p:nvPr/>
        </p:nvGrpSpPr>
        <p:grpSpPr>
          <a:xfrm>
            <a:off x="1229721" y="1282937"/>
            <a:ext cx="1555531" cy="2862322"/>
            <a:chOff x="2606567" y="1282937"/>
            <a:chExt cx="1555531" cy="2862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2DB2C-4722-2C65-9E83-1B2E6D0D91C6}"/>
                </a:ext>
              </a:extLst>
            </p:cNvPr>
            <p:cNvSpPr/>
            <p:nvPr/>
          </p:nvSpPr>
          <p:spPr>
            <a:xfrm>
              <a:off x="2701147" y="1650666"/>
              <a:ext cx="1408386" cy="180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C6FDC9-C371-FB96-F3AD-049EA5C32496}"/>
                </a:ext>
              </a:extLst>
            </p:cNvPr>
            <p:cNvSpPr txBox="1"/>
            <p:nvPr/>
          </p:nvSpPr>
          <p:spPr>
            <a:xfrm>
              <a:off x="2606567" y="1282937"/>
              <a:ext cx="15555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0" b="1" dirty="0">
                  <a:solidFill>
                    <a:srgbClr val="E183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68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DAA22-3BFD-F1FE-339E-796B3E395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5318DF-69FE-6F70-6901-C7DB600CA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33DC7-09EB-AB9B-6B84-CFB8C4C403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C65E1-DDA3-C0B9-777B-55A109C4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F5FBD05B-1795-1560-A4B6-956AC886130C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 que é um orçamento?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14D0667-4A67-7782-4545-0505E179A669}"/>
              </a:ext>
            </a:extLst>
          </p:cNvPr>
          <p:cNvSpPr txBox="1">
            <a:spLocks/>
          </p:cNvSpPr>
          <p:nvPr/>
        </p:nvSpPr>
        <p:spPr>
          <a:xfrm>
            <a:off x="560570" y="2797508"/>
            <a:ext cx="7842976" cy="2266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Um</a:t>
            </a:r>
            <a:r>
              <a:rPr lang="pt-PT" sz="1800" dirty="0">
                <a:solidFill>
                  <a:srgbClr val="E18346"/>
                </a:solidFill>
              </a:rPr>
              <a:t> </a:t>
            </a:r>
            <a:r>
              <a:rPr lang="pt-PT" sz="1800" b="1" dirty="0">
                <a:solidFill>
                  <a:srgbClr val="E18346"/>
                </a:solidFill>
              </a:rPr>
              <a:t>orçamento</a:t>
            </a:r>
            <a:r>
              <a:rPr lang="pt-PT" sz="1800" dirty="0">
                <a:solidFill>
                  <a:srgbClr val="E18346"/>
                </a:solidFill>
              </a:rPr>
              <a:t> </a:t>
            </a:r>
            <a:r>
              <a:rPr lang="pt-PT" sz="1800" dirty="0"/>
              <a:t>é uma previsão de rendimentos e despesas de uma família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 dirty="0"/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Os</a:t>
            </a:r>
            <a:r>
              <a:rPr lang="pt-PT" sz="1800" dirty="0">
                <a:solidFill>
                  <a:srgbClr val="E18346"/>
                </a:solidFill>
              </a:rPr>
              <a:t> </a:t>
            </a:r>
            <a:r>
              <a:rPr lang="pt-PT" sz="1800" b="1" dirty="0">
                <a:solidFill>
                  <a:srgbClr val="E18346"/>
                </a:solidFill>
              </a:rPr>
              <a:t>rendimentos </a:t>
            </a:r>
            <a:r>
              <a:rPr lang="pt-PT" sz="1800" dirty="0">
                <a:solidFill>
                  <a:srgbClr val="E18346"/>
                </a:solidFill>
              </a:rPr>
              <a:t> </a:t>
            </a:r>
            <a:r>
              <a:rPr lang="pt-PT" sz="1800" dirty="0"/>
              <a:t>correspondem ao “dinheiro que se ganha”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As </a:t>
            </a:r>
            <a:r>
              <a:rPr lang="pt-PT" sz="1800" b="1" dirty="0">
                <a:solidFill>
                  <a:srgbClr val="E18346"/>
                </a:solidFill>
              </a:rPr>
              <a:t>despesas</a:t>
            </a:r>
            <a:r>
              <a:rPr lang="pt-PT" sz="1800" dirty="0">
                <a:solidFill>
                  <a:srgbClr val="000000"/>
                </a:solidFill>
              </a:rPr>
              <a:t> </a:t>
            </a:r>
            <a:r>
              <a:rPr lang="pt-PT" sz="1800" dirty="0"/>
              <a:t>correspondem ao “dinheiro que se gasta”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384EC-D24F-6AC9-5288-EDD3703C17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9F6FE"/>
              </a:clrFrom>
              <a:clrTo>
                <a:srgbClr val="E9F6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0320" y="3554348"/>
            <a:ext cx="3644974" cy="22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9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2A3CF-33AF-2A27-3602-6DE69379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E32B88-FC7C-17E9-E74D-B03460FC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0041-FADC-64BC-ED05-2FDB69786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9A69A-A068-10C4-0FBD-D0456D9E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564CA0E1-F758-9E05-8FB2-AA983575E75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Rendimentos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7" name="Picture 6" descr="Free Empty Piggy Bank Vectors, 40+ Images in AI, EPS format">
            <a:extLst>
              <a:ext uri="{FF2B5EF4-FFF2-40B4-BE49-F238E27FC236}">
                <a16:creationId xmlns:a16="http://schemas.microsoft.com/office/drawing/2014/main" id="{B92E7078-0729-E741-472C-7638BEEE8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0293" y="3039347"/>
            <a:ext cx="2163017" cy="279567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113DF61-FACE-DA2E-48B2-824D1EF4C98A}"/>
              </a:ext>
            </a:extLst>
          </p:cNvPr>
          <p:cNvSpPr txBox="1">
            <a:spLocks/>
          </p:cNvSpPr>
          <p:nvPr/>
        </p:nvSpPr>
        <p:spPr>
          <a:xfrm>
            <a:off x="3624577" y="2543210"/>
            <a:ext cx="7340776" cy="3495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E18346"/>
                </a:solidFill>
              </a:rPr>
              <a:t>rendimentos</a:t>
            </a:r>
            <a:r>
              <a:rPr lang="en-US" sz="1800" b="1" dirty="0">
                <a:solidFill>
                  <a:srgbClr val="E18346"/>
                </a:solidFill>
              </a:rPr>
              <a:t> </a:t>
            </a:r>
            <a:r>
              <a:rPr lang="en-US" sz="1800" dirty="0"/>
              <a:t>da </a:t>
            </a:r>
            <a:r>
              <a:rPr lang="en-US" sz="1800" dirty="0" err="1"/>
              <a:t>família</a:t>
            </a:r>
            <a:r>
              <a:rPr lang="en-US" sz="1800" dirty="0"/>
              <a:t> </a:t>
            </a:r>
            <a:r>
              <a:rPr lang="en-US" sz="1800" dirty="0" err="1"/>
              <a:t>dependem</a:t>
            </a:r>
            <a:r>
              <a:rPr lang="en-US" sz="1800" dirty="0"/>
              <a:t> da </a:t>
            </a:r>
            <a:r>
              <a:rPr lang="en-US" sz="1800" dirty="0" err="1"/>
              <a:t>situação</a:t>
            </a:r>
            <a:r>
              <a:rPr lang="en-US" sz="1800" dirty="0"/>
              <a:t> </a:t>
            </a:r>
            <a:r>
              <a:rPr lang="en-US" sz="1800" dirty="0" err="1"/>
              <a:t>financeira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dos </a:t>
            </a:r>
            <a:r>
              <a:rPr lang="en-US" sz="1800" dirty="0" err="1"/>
              <a:t>membros</a:t>
            </a:r>
            <a:r>
              <a:rPr lang="en-US" sz="1800" dirty="0"/>
              <a:t> do </a:t>
            </a:r>
            <a:r>
              <a:rPr lang="en-US" sz="1800" dirty="0" err="1"/>
              <a:t>agregado</a:t>
            </a:r>
            <a:r>
              <a:rPr lang="en-US" sz="1800" dirty="0"/>
              <a:t> familiar e do </a:t>
            </a:r>
            <a:r>
              <a:rPr lang="en-US" sz="1800" dirty="0" err="1"/>
              <a:t>seu</a:t>
            </a:r>
            <a:r>
              <a:rPr lang="en-US" sz="1800" dirty="0"/>
              <a:t> </a:t>
            </a:r>
            <a:r>
              <a:rPr lang="en-US" sz="1800" dirty="0" err="1"/>
              <a:t>património</a:t>
            </a:r>
            <a:r>
              <a:rPr lang="en-US" sz="1800" dirty="0"/>
              <a:t>,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exemplo</a:t>
            </a:r>
            <a:r>
              <a:rPr lang="en-US" sz="1800" dirty="0"/>
              <a:t>: </a:t>
            </a:r>
          </a:p>
          <a:p>
            <a:pPr marL="448945" indent="-267970">
              <a:spcAft>
                <a:spcPts val="1000"/>
              </a:spcAft>
            </a:pPr>
            <a:r>
              <a:rPr lang="en-US" sz="1800" dirty="0" err="1"/>
              <a:t>Semanada</a:t>
            </a:r>
            <a:r>
              <a:rPr lang="en-US" sz="1800" dirty="0"/>
              <a:t>/</a:t>
            </a:r>
            <a:r>
              <a:rPr lang="en-US" sz="1800" dirty="0" err="1"/>
              <a:t>mesada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/>
              <a:t>Prenda em </a:t>
            </a:r>
            <a:r>
              <a:rPr lang="en-US" sz="1800" dirty="0" err="1"/>
              <a:t>dinheiro</a:t>
            </a:r>
            <a:r>
              <a:rPr lang="en-US" sz="1800" dirty="0"/>
              <a:t> no </a:t>
            </a:r>
            <a:r>
              <a:rPr lang="en-US" sz="1800" dirty="0" err="1"/>
              <a:t>aniversário</a:t>
            </a:r>
            <a:r>
              <a:rPr lang="en-US" sz="1800" dirty="0"/>
              <a:t> 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 err="1"/>
              <a:t>Ordenado</a:t>
            </a:r>
            <a:r>
              <a:rPr lang="en-US" sz="1800" dirty="0"/>
              <a:t>/</a:t>
            </a:r>
            <a:r>
              <a:rPr lang="en-US" sz="1800" dirty="0" err="1"/>
              <a:t>salário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/>
              <a:t>Reforma/</a:t>
            </a:r>
            <a:r>
              <a:rPr lang="en-US" sz="1800" dirty="0" err="1"/>
              <a:t>pensão</a:t>
            </a:r>
            <a:r>
              <a:rPr lang="en-US" sz="1800" dirty="0"/>
              <a:t>/</a:t>
            </a:r>
            <a:r>
              <a:rPr lang="en-US" sz="1800" dirty="0" err="1"/>
              <a:t>vencimento</a:t>
            </a:r>
            <a:r>
              <a:rPr lang="en-US" sz="1800" dirty="0"/>
              <a:t> 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/>
              <a:t>Renda </a:t>
            </a:r>
            <a:r>
              <a:rPr lang="en-US" sz="1800" dirty="0" err="1"/>
              <a:t>paga</a:t>
            </a:r>
            <a:r>
              <a:rPr lang="en-US" sz="1800" dirty="0"/>
              <a:t> </a:t>
            </a:r>
            <a:r>
              <a:rPr lang="en-US" sz="1800" dirty="0" err="1"/>
              <a:t>pelo</a:t>
            </a:r>
            <a:r>
              <a:rPr lang="en-US" sz="1800" dirty="0"/>
              <a:t> inquilino 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902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8CFED-E314-BC8D-18B3-5248A2E4C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ee Empty Piggy Bank Vectors, 40+ Images in AI, EPS format">
            <a:extLst>
              <a:ext uri="{FF2B5EF4-FFF2-40B4-BE49-F238E27FC236}">
                <a16:creationId xmlns:a16="http://schemas.microsoft.com/office/drawing/2014/main" id="{723C3FFA-71B8-3EAA-1F39-83F402442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6060" y="3039347"/>
            <a:ext cx="2107250" cy="28524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908345-8F67-70C0-CF32-16F77C79A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0909-6A07-DDB6-420C-A6D516ABE1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7B0D-F31D-5F4F-06BB-DC99AE28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081EA140-9655-8B5D-A9D1-D75CE157ECE0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Despesas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FC6FF2A-E7AA-4FAC-B040-ACD0D35BF2B4}"/>
              </a:ext>
            </a:extLst>
          </p:cNvPr>
          <p:cNvSpPr txBox="1">
            <a:spLocks/>
          </p:cNvSpPr>
          <p:nvPr/>
        </p:nvSpPr>
        <p:spPr>
          <a:xfrm>
            <a:off x="3430072" y="2542836"/>
            <a:ext cx="8763112" cy="3791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1800" b="1" dirty="0"/>
              <a:t>As</a:t>
            </a:r>
            <a:r>
              <a:rPr lang="en-US" sz="1800" b="1" dirty="0">
                <a:solidFill>
                  <a:srgbClr val="E18346"/>
                </a:solidFill>
              </a:rPr>
              <a:t> </a:t>
            </a:r>
            <a:r>
              <a:rPr lang="en-US" sz="1800" b="1" dirty="0" err="1">
                <a:solidFill>
                  <a:srgbClr val="E18346"/>
                </a:solidFill>
              </a:rPr>
              <a:t>despesas</a:t>
            </a:r>
            <a:r>
              <a:rPr lang="en-US" sz="1800" dirty="0"/>
              <a:t> </a:t>
            </a:r>
            <a:r>
              <a:rPr lang="en-US" sz="1800" dirty="0" err="1"/>
              <a:t>correspondem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“</a:t>
            </a:r>
            <a:r>
              <a:rPr lang="en-US" sz="1800" dirty="0" err="1"/>
              <a:t>dinheiro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se </a:t>
            </a:r>
            <a:r>
              <a:rPr lang="en-US" sz="1800" dirty="0" err="1"/>
              <a:t>gasta</a:t>
            </a:r>
            <a:r>
              <a:rPr lang="en-US" sz="1800" dirty="0"/>
              <a:t>”,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exemplo</a:t>
            </a:r>
            <a:r>
              <a:rPr lang="en-US" sz="1800" dirty="0"/>
              <a:t>:</a:t>
            </a:r>
            <a:endParaRPr lang="en-US" sz="1800" b="1" dirty="0"/>
          </a:p>
          <a:p>
            <a:pPr marL="448945" indent="-267970">
              <a:spcAft>
                <a:spcPts val="1000"/>
              </a:spcAft>
            </a:pPr>
            <a:r>
              <a:rPr lang="en-US" sz="1800" dirty="0" err="1"/>
              <a:t>Prestação</a:t>
            </a:r>
            <a:r>
              <a:rPr lang="en-US" sz="1800" dirty="0"/>
              <a:t> do </a:t>
            </a:r>
            <a:r>
              <a:rPr lang="en-US" sz="1800" dirty="0" err="1"/>
              <a:t>empréstimo</a:t>
            </a:r>
            <a:r>
              <a:rPr lang="en-US" sz="1800" dirty="0"/>
              <a:t> da casa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 err="1"/>
              <a:t>Alimentação</a:t>
            </a:r>
            <a:r>
              <a:rPr lang="en-US" sz="1800" dirty="0"/>
              <a:t>/</a:t>
            </a:r>
            <a:r>
              <a:rPr lang="en-US" sz="1800" dirty="0" err="1"/>
              <a:t>supermercado</a:t>
            </a:r>
            <a:r>
              <a:rPr lang="en-US" sz="1800" dirty="0"/>
              <a:t> 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 err="1"/>
              <a:t>Vestuário</a:t>
            </a:r>
            <a:r>
              <a:rPr lang="en-US" sz="1800" dirty="0"/>
              <a:t>/</a:t>
            </a:r>
            <a:r>
              <a:rPr lang="en-US" sz="1800" dirty="0" err="1"/>
              <a:t>calçado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/>
              <a:t>Transporte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/>
              <a:t>Águas, </a:t>
            </a:r>
            <a:r>
              <a:rPr lang="en-US" sz="1800" dirty="0" err="1"/>
              <a:t>gás</a:t>
            </a:r>
            <a:r>
              <a:rPr lang="en-US" sz="1800" dirty="0"/>
              <a:t>, </a:t>
            </a:r>
            <a:r>
              <a:rPr lang="en-US" sz="1800" dirty="0" err="1"/>
              <a:t>eletricidade</a:t>
            </a:r>
            <a:r>
              <a:rPr lang="en-US" sz="1800" dirty="0"/>
              <a:t>, </a:t>
            </a:r>
            <a:r>
              <a:rPr lang="en-US" sz="1800" dirty="0" err="1"/>
              <a:t>telecomunicações</a:t>
            </a:r>
            <a:r>
              <a:rPr lang="en-US" sz="1800" dirty="0"/>
              <a:t>, </a:t>
            </a:r>
            <a:r>
              <a:rPr lang="en-US" sz="1800" dirty="0" err="1"/>
              <a:t>condomínio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448945" indent="-267970">
              <a:spcAft>
                <a:spcPts val="1000"/>
              </a:spcAft>
            </a:pPr>
            <a:r>
              <a:rPr lang="en-US" sz="1800" dirty="0"/>
              <a:t>Lazer (</a:t>
            </a:r>
            <a:r>
              <a:rPr lang="en-US" sz="1800" dirty="0" err="1"/>
              <a:t>viagens</a:t>
            </a:r>
            <a:r>
              <a:rPr lang="en-US" sz="1800" dirty="0"/>
              <a:t>, </a:t>
            </a:r>
            <a:r>
              <a:rPr lang="en-US" sz="1800" dirty="0" err="1"/>
              <a:t>ginásio</a:t>
            </a:r>
            <a:r>
              <a:rPr lang="en-US" sz="1800" dirty="0"/>
              <a:t>, </a:t>
            </a:r>
            <a:r>
              <a:rPr lang="en-US" sz="1800" dirty="0" err="1"/>
              <a:t>livros</a:t>
            </a:r>
            <a:r>
              <a:rPr lang="en-US" sz="1800" dirty="0"/>
              <a:t>, cinema,…)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525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9895-32FB-4712-430F-8F7B2EF6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2B620B-33B2-8BCD-9152-0636928C9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1A1BA-30C3-4154-2AF6-C0F53C8B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6CE80-8AE5-C17B-1E1F-FECA600D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1B80203-4FA1-31B2-6204-0F1F0A2A113E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Despesas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0D583-5956-6787-5FD0-165A39C2B9DF}"/>
              </a:ext>
            </a:extLst>
          </p:cNvPr>
          <p:cNvSpPr txBox="1"/>
          <p:nvPr/>
        </p:nvSpPr>
        <p:spPr>
          <a:xfrm>
            <a:off x="1757337" y="4605440"/>
            <a:ext cx="9620791" cy="136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E18346"/>
                </a:solidFill>
              </a:rPr>
              <a:t>Despesas supérfluas</a:t>
            </a:r>
            <a:r>
              <a:rPr lang="pt-PT" dirty="0">
                <a:solidFill>
                  <a:srgbClr val="E18346"/>
                </a:solidFill>
              </a:rPr>
              <a:t>:</a:t>
            </a:r>
          </a:p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dirty="0"/>
              <a:t>Correspondem aos gastos em bens e serviços que podem ser dispensados ou substituídos por outros</a:t>
            </a:r>
          </a:p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dirty="0"/>
              <a:t>Trata-se da satisfação dos </a:t>
            </a:r>
            <a:r>
              <a:rPr lang="pt-PT" b="1" dirty="0">
                <a:solidFill>
                  <a:srgbClr val="E18346"/>
                </a:solidFill>
              </a:rPr>
              <a:t>desejos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1C1AC-120C-AC6E-ADDE-D73EAEE81A6D}"/>
              </a:ext>
            </a:extLst>
          </p:cNvPr>
          <p:cNvSpPr txBox="1"/>
          <p:nvPr/>
        </p:nvSpPr>
        <p:spPr>
          <a:xfrm>
            <a:off x="1757336" y="2649723"/>
            <a:ext cx="9705879" cy="1683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b="1" dirty="0">
                <a:solidFill>
                  <a:srgbClr val="1C97D5"/>
                </a:solidFill>
              </a:rPr>
              <a:t>Despesas necessárias:</a:t>
            </a:r>
            <a:endParaRPr lang="pt-PT" b="1" dirty="0">
              <a:solidFill>
                <a:srgbClr val="1C97D5"/>
              </a:solidFill>
              <a:ea typeface="Calibri"/>
              <a:cs typeface="Calibri"/>
            </a:endParaRPr>
          </a:p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dirty="0"/>
              <a:t>Correspondem aos gastos com a aquisição de bens e serviços essenciais, como alimentação, vestuário, habitação, saúde e educação</a:t>
            </a:r>
          </a:p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PT" dirty="0"/>
              <a:t>Trata-se da satisfação das </a:t>
            </a:r>
            <a:r>
              <a:rPr lang="pt-PT" b="1" dirty="0">
                <a:solidFill>
                  <a:srgbClr val="1C97D5"/>
                </a:solidFill>
              </a:rPr>
              <a:t>necessidades</a:t>
            </a:r>
            <a:endParaRPr lang="pt-PT" b="1" dirty="0">
              <a:solidFill>
                <a:srgbClr val="1C97D5"/>
              </a:solidFill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97F986-716C-E5D5-C665-D851703AFCD1}"/>
              </a:ext>
            </a:extLst>
          </p:cNvPr>
          <p:cNvGrpSpPr/>
          <p:nvPr/>
        </p:nvGrpSpPr>
        <p:grpSpPr>
          <a:xfrm>
            <a:off x="813872" y="4717476"/>
            <a:ext cx="792000" cy="792000"/>
            <a:chOff x="729615" y="3495771"/>
            <a:chExt cx="792000" cy="792000"/>
          </a:xfrm>
          <a:solidFill>
            <a:srgbClr val="E18346"/>
          </a:solidFill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FD6EFE9A-6437-DE83-524A-057BB7F6834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29615" y="3495771"/>
              <a:ext cx="792000" cy="792000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vert="horz" wrap="square" lIns="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>
                <a:spcBef>
                  <a:spcPts val="300"/>
                </a:spcBef>
              </a:pPr>
              <a:endParaRPr lang="pt-PT" spc="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30DB2B-05AA-96F8-5B56-8B31536DF54A}"/>
                </a:ext>
              </a:extLst>
            </p:cNvPr>
            <p:cNvGrpSpPr/>
            <p:nvPr/>
          </p:nvGrpSpPr>
          <p:grpSpPr>
            <a:xfrm>
              <a:off x="961699" y="3660799"/>
              <a:ext cx="338558" cy="407437"/>
              <a:chOff x="961699" y="3660799"/>
              <a:chExt cx="338558" cy="407437"/>
            </a:xfrm>
            <a:grpFill/>
          </p:grpSpPr>
          <p:sp>
            <p:nvSpPr>
              <p:cNvPr id="13" name="Freeform 90">
                <a:extLst>
                  <a:ext uri="{FF2B5EF4-FFF2-40B4-BE49-F238E27FC236}">
                    <a16:creationId xmlns:a16="http://schemas.microsoft.com/office/drawing/2014/main" id="{312557CF-0F31-B35A-214C-FD8C97E74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699" y="3735515"/>
                <a:ext cx="338558" cy="332721"/>
              </a:xfrm>
              <a:custGeom>
                <a:avLst/>
                <a:gdLst>
                  <a:gd name="T0" fmla="*/ 52 w 1682"/>
                  <a:gd name="T1" fmla="*/ 1675 h 1675"/>
                  <a:gd name="T2" fmla="*/ 1630 w 1682"/>
                  <a:gd name="T3" fmla="*/ 1675 h 1675"/>
                  <a:gd name="T4" fmla="*/ 1678 w 1682"/>
                  <a:gd name="T5" fmla="*/ 1626 h 1675"/>
                  <a:gd name="T6" fmla="*/ 1487 w 1682"/>
                  <a:gd name="T7" fmla="*/ 49 h 1675"/>
                  <a:gd name="T8" fmla="*/ 1438 w 1682"/>
                  <a:gd name="T9" fmla="*/ 0 h 1675"/>
                  <a:gd name="T10" fmla="*/ 244 w 1682"/>
                  <a:gd name="T11" fmla="*/ 0 h 1675"/>
                  <a:gd name="T12" fmla="*/ 195 w 1682"/>
                  <a:gd name="T13" fmla="*/ 49 h 1675"/>
                  <a:gd name="T14" fmla="*/ 4 w 1682"/>
                  <a:gd name="T15" fmla="*/ 1626 h 1675"/>
                  <a:gd name="T16" fmla="*/ 52 w 1682"/>
                  <a:gd name="T17" fmla="*/ 1675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2" h="1675">
                    <a:moveTo>
                      <a:pt x="52" y="1675"/>
                    </a:moveTo>
                    <a:lnTo>
                      <a:pt x="1630" y="1675"/>
                    </a:lnTo>
                    <a:cubicBezTo>
                      <a:pt x="1656" y="1675"/>
                      <a:pt x="1682" y="1653"/>
                      <a:pt x="1678" y="1626"/>
                    </a:cubicBezTo>
                    <a:lnTo>
                      <a:pt x="1487" y="49"/>
                    </a:lnTo>
                    <a:cubicBezTo>
                      <a:pt x="1484" y="23"/>
                      <a:pt x="1465" y="0"/>
                      <a:pt x="1438" y="0"/>
                    </a:cubicBezTo>
                    <a:lnTo>
                      <a:pt x="244" y="0"/>
                    </a:lnTo>
                    <a:cubicBezTo>
                      <a:pt x="217" y="0"/>
                      <a:pt x="198" y="23"/>
                      <a:pt x="195" y="49"/>
                    </a:cubicBezTo>
                    <a:lnTo>
                      <a:pt x="4" y="1626"/>
                    </a:lnTo>
                    <a:cubicBezTo>
                      <a:pt x="0" y="1653"/>
                      <a:pt x="26" y="1675"/>
                      <a:pt x="52" y="167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sp>
            <p:nvSpPr>
              <p:cNvPr id="14" name="Freeform 91">
                <a:extLst>
                  <a:ext uri="{FF2B5EF4-FFF2-40B4-BE49-F238E27FC236}">
                    <a16:creationId xmlns:a16="http://schemas.microsoft.com/office/drawing/2014/main" id="{FE390441-B4E1-B544-AEED-064A04C0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266" y="3660799"/>
                <a:ext cx="134255" cy="142428"/>
              </a:xfrm>
              <a:custGeom>
                <a:avLst/>
                <a:gdLst>
                  <a:gd name="T0" fmla="*/ 0 w 666"/>
                  <a:gd name="T1" fmla="*/ 718 h 718"/>
                  <a:gd name="T2" fmla="*/ 0 w 666"/>
                  <a:gd name="T3" fmla="*/ 333 h 718"/>
                  <a:gd name="T4" fmla="*/ 333 w 666"/>
                  <a:gd name="T5" fmla="*/ 0 h 718"/>
                  <a:gd name="T6" fmla="*/ 666 w 666"/>
                  <a:gd name="T7" fmla="*/ 333 h 718"/>
                  <a:gd name="T8" fmla="*/ 666 w 666"/>
                  <a:gd name="T9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718">
                    <a:moveTo>
                      <a:pt x="0" y="718"/>
                    </a:moveTo>
                    <a:lnTo>
                      <a:pt x="0" y="333"/>
                    </a:lnTo>
                    <a:cubicBezTo>
                      <a:pt x="0" y="150"/>
                      <a:pt x="150" y="0"/>
                      <a:pt x="333" y="0"/>
                    </a:cubicBezTo>
                    <a:cubicBezTo>
                      <a:pt x="516" y="0"/>
                      <a:pt x="666" y="150"/>
                      <a:pt x="666" y="333"/>
                    </a:cubicBezTo>
                    <a:lnTo>
                      <a:pt x="666" y="718"/>
                    </a:lnTo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</p:grpSp>
      <p:sp>
        <p:nvSpPr>
          <p:cNvPr id="15" name="Title 2">
            <a:extLst>
              <a:ext uri="{FF2B5EF4-FFF2-40B4-BE49-F238E27FC236}">
                <a16:creationId xmlns:a16="http://schemas.microsoft.com/office/drawing/2014/main" id="{40DA20DA-D798-FC97-783C-48597A5911D2}"/>
              </a:ext>
            </a:extLst>
          </p:cNvPr>
          <p:cNvSpPr txBox="1">
            <a:spLocks noChangeAspect="1"/>
          </p:cNvSpPr>
          <p:nvPr/>
        </p:nvSpPr>
        <p:spPr>
          <a:xfrm>
            <a:off x="813872" y="2757764"/>
            <a:ext cx="792000" cy="792000"/>
          </a:xfrm>
          <a:prstGeom prst="ellipse">
            <a:avLst/>
          </a:prstGeom>
          <a:solidFill>
            <a:srgbClr val="1C97D5"/>
          </a:solidFill>
          <a:ln w="25400">
            <a:noFill/>
          </a:ln>
        </p:spPr>
        <p:txBody>
          <a:bodyPr vert="horz" wrap="square" lIns="0" tIns="36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spcBef>
                <a:spcPts val="300"/>
              </a:spcBef>
            </a:pPr>
            <a:endParaRPr lang="pt-PT" spc="0" dirty="0">
              <a:solidFill>
                <a:schemeClr val="bg1"/>
              </a:solidFill>
            </a:endParaRPr>
          </a:p>
        </p:txBody>
      </p:sp>
      <p:pic>
        <p:nvPicPr>
          <p:cNvPr id="16" name="Picture 2" descr="Dish free vector icons designed by Pause08 | Free icons, Food icons,  Restaurant icon">
            <a:extLst>
              <a:ext uri="{FF2B5EF4-FFF2-40B4-BE49-F238E27FC236}">
                <a16:creationId xmlns:a16="http://schemas.microsoft.com/office/drawing/2014/main" id="{9A74B280-B221-FED6-41DB-482C3C2D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4" y="2891667"/>
            <a:ext cx="962176" cy="5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1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DD105-F88E-BF8F-E10D-2EE31510C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3BF910-970C-1201-FAA5-1A67D0370DD0}"/>
              </a:ext>
            </a:extLst>
          </p:cNvPr>
          <p:cNvGrpSpPr/>
          <p:nvPr/>
        </p:nvGrpSpPr>
        <p:grpSpPr>
          <a:xfrm>
            <a:off x="814886" y="2609791"/>
            <a:ext cx="11029182" cy="3645756"/>
            <a:chOff x="814886" y="2609791"/>
            <a:chExt cx="11029182" cy="36457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A34231-8632-4A93-0FEC-A8B25E4C2A9C}"/>
                </a:ext>
              </a:extLst>
            </p:cNvPr>
            <p:cNvSpPr txBox="1"/>
            <p:nvPr/>
          </p:nvSpPr>
          <p:spPr>
            <a:xfrm>
              <a:off x="1724281" y="4410234"/>
              <a:ext cx="10119787" cy="184531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PT" b="1" dirty="0">
                  <a:solidFill>
                    <a:srgbClr val="04547F"/>
                  </a:solidFill>
                </a:rPr>
                <a:t>Despesas variáveis</a:t>
              </a:r>
              <a:r>
                <a:rPr lang="pt-PT" dirty="0">
                  <a:solidFill>
                    <a:srgbClr val="04547F"/>
                  </a:solidFill>
                </a:rPr>
                <a:t>:</a:t>
              </a:r>
              <a:endParaRPr lang="pt-PT" dirty="0">
                <a:solidFill>
                  <a:srgbClr val="04547F"/>
                </a:solidFill>
                <a:ea typeface="Calibri"/>
                <a:cs typeface="Calibri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PT" dirty="0"/>
                <a:t>Podem ser alteradas, reduzidas ou mesmo eliminadas, embora parte delas tenha sempre de ser feita, </a:t>
              </a:r>
              <a:br>
                <a:rPr lang="pt-PT" dirty="0"/>
              </a:br>
              <a:r>
                <a:rPr lang="pt-PT" dirty="0"/>
                <a:t>pelo menos até um determinado montante, como é o caso das despesas com alimentação, água, gás e eletricidade</a:t>
              </a:r>
              <a:endParaRPr lang="pt-PT">
                <a:ea typeface="Calibri"/>
                <a:cs typeface="Calibri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PT" dirty="0"/>
                <a:t>São despesas variáveis porque o seu consumo pode ser ajustado</a:t>
              </a:r>
              <a:endParaRPr lang="pt-PT">
                <a:ea typeface="Calibri"/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39EDF1-4326-5DDA-DF09-2D026C622DF8}"/>
                </a:ext>
              </a:extLst>
            </p:cNvPr>
            <p:cNvSpPr txBox="1"/>
            <p:nvPr/>
          </p:nvSpPr>
          <p:spPr>
            <a:xfrm>
              <a:off x="1724281" y="2609791"/>
              <a:ext cx="10119787" cy="16064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PT" b="1" dirty="0">
                  <a:solidFill>
                    <a:srgbClr val="F7AB35"/>
                  </a:solidFill>
                </a:rPr>
                <a:t>Despesas fixas:</a:t>
              </a:r>
              <a:endParaRPr lang="pt-PT" b="1">
                <a:solidFill>
                  <a:srgbClr val="F7AB35"/>
                </a:solidFill>
                <a:ea typeface="Calibri"/>
                <a:cs typeface="Calibri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PT" dirty="0"/>
                <a:t>Correspondem aos gastos que não podemos alterar no curto prazo, porque não dependem do nosso consumo</a:t>
              </a:r>
              <a:endParaRPr lang="pt-PT">
                <a:ea typeface="Calibri"/>
                <a:cs typeface="Calibri"/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PT" dirty="0"/>
                <a:t>É o caso da prestação do crédito à habitação ou do seguro automóvel</a:t>
              </a:r>
              <a:endParaRPr lang="pt-PT" dirty="0">
                <a:ea typeface="Calibri"/>
                <a:cs typeface="Calibri"/>
              </a:endParaRPr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AA76546F-9C71-F636-4353-B6BD80DDF7E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4886" y="4455952"/>
              <a:ext cx="792000" cy="792000"/>
            </a:xfrm>
            <a:prstGeom prst="ellipse">
              <a:avLst/>
            </a:prstGeom>
            <a:solidFill>
              <a:srgbClr val="033F61"/>
            </a:solidFill>
            <a:ln w="25400">
              <a:noFill/>
            </a:ln>
          </p:spPr>
          <p:txBody>
            <a:bodyPr vert="horz" wrap="square" lIns="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ctr">
                <a:spcBef>
                  <a:spcPts val="300"/>
                </a:spcBef>
              </a:pPr>
              <a:endParaRPr lang="pt-PT" spc="0" dirty="0">
                <a:solidFill>
                  <a:srgbClr val="04547F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51B4F8-8984-B8EE-0D4C-7C810E36A888}"/>
                </a:ext>
              </a:extLst>
            </p:cNvPr>
            <p:cNvGrpSpPr/>
            <p:nvPr/>
          </p:nvGrpSpPr>
          <p:grpSpPr>
            <a:xfrm>
              <a:off x="814886" y="2739537"/>
              <a:ext cx="792000" cy="792000"/>
              <a:chOff x="769065" y="2063618"/>
              <a:chExt cx="792000" cy="792000"/>
            </a:xfrm>
            <a:solidFill>
              <a:schemeClr val="tx2"/>
            </a:solidFill>
          </p:grpSpPr>
          <p:sp>
            <p:nvSpPr>
              <p:cNvPr id="19" name="Title 2">
                <a:extLst>
                  <a:ext uri="{FF2B5EF4-FFF2-40B4-BE49-F238E27FC236}">
                    <a16:creationId xmlns:a16="http://schemas.microsoft.com/office/drawing/2014/main" id="{159DC8D3-090E-A94A-87C3-9DF2E625ECD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69065" y="2063618"/>
                <a:ext cx="792000" cy="792000"/>
              </a:xfrm>
              <a:prstGeom prst="ellipse">
                <a:avLst/>
              </a:prstGeom>
              <a:solidFill>
                <a:srgbClr val="F7AB35"/>
              </a:solidFill>
              <a:ln w="25400">
                <a:noFill/>
              </a:ln>
            </p:spPr>
            <p:txBody>
              <a:bodyPr vert="horz" wrap="square" lIns="0" tIns="36000" rIns="0" bIns="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kern="1200" cap="all" spc="4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algn="ctr">
                  <a:spcBef>
                    <a:spcPts val="300"/>
                  </a:spcBef>
                </a:pPr>
                <a:endParaRPr lang="pt-PT" spc="0" dirty="0">
                  <a:solidFill>
                    <a:srgbClr val="04547F"/>
                  </a:solidFill>
                </a:endParaRPr>
              </a:p>
            </p:txBody>
          </p:sp>
          <p:sp>
            <p:nvSpPr>
              <p:cNvPr id="20" name="Freeform 95">
                <a:extLst>
                  <a:ext uri="{FF2B5EF4-FFF2-40B4-BE49-F238E27FC236}">
                    <a16:creationId xmlns:a16="http://schemas.microsoft.com/office/drawing/2014/main" id="{ADF03A47-99AE-7D37-21D0-F68E102483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3465" y="2248713"/>
                <a:ext cx="463199" cy="411871"/>
              </a:xfrm>
              <a:custGeom>
                <a:avLst/>
                <a:gdLst>
                  <a:gd name="T0" fmla="*/ 1895 w 2168"/>
                  <a:gd name="T1" fmla="*/ 1009 h 1930"/>
                  <a:gd name="T2" fmla="*/ 2133 w 2168"/>
                  <a:gd name="T3" fmla="*/ 1009 h 1930"/>
                  <a:gd name="T4" fmla="*/ 2155 w 2168"/>
                  <a:gd name="T5" fmla="*/ 997 h 1930"/>
                  <a:gd name="T6" fmla="*/ 2165 w 2168"/>
                  <a:gd name="T7" fmla="*/ 979 h 1930"/>
                  <a:gd name="T8" fmla="*/ 2168 w 2168"/>
                  <a:gd name="T9" fmla="*/ 957 h 1930"/>
                  <a:gd name="T10" fmla="*/ 2143 w 2168"/>
                  <a:gd name="T11" fmla="*/ 895 h 1930"/>
                  <a:gd name="T12" fmla="*/ 1147 w 2168"/>
                  <a:gd name="T13" fmla="*/ 24 h 1930"/>
                  <a:gd name="T14" fmla="*/ 1082 w 2168"/>
                  <a:gd name="T15" fmla="*/ 0 h 1930"/>
                  <a:gd name="T16" fmla="*/ 1018 w 2168"/>
                  <a:gd name="T17" fmla="*/ 23 h 1930"/>
                  <a:gd name="T18" fmla="*/ 713 w 2168"/>
                  <a:gd name="T19" fmla="*/ 290 h 1930"/>
                  <a:gd name="T20" fmla="*/ 713 w 2168"/>
                  <a:gd name="T21" fmla="*/ 164 h 1930"/>
                  <a:gd name="T22" fmla="*/ 673 w 2168"/>
                  <a:gd name="T23" fmla="*/ 124 h 1930"/>
                  <a:gd name="T24" fmla="*/ 415 w 2168"/>
                  <a:gd name="T25" fmla="*/ 124 h 1930"/>
                  <a:gd name="T26" fmla="*/ 374 w 2168"/>
                  <a:gd name="T27" fmla="*/ 164 h 1930"/>
                  <a:gd name="T28" fmla="*/ 374 w 2168"/>
                  <a:gd name="T29" fmla="*/ 587 h 1930"/>
                  <a:gd name="T30" fmla="*/ 21 w 2168"/>
                  <a:gd name="T31" fmla="*/ 896 h 1930"/>
                  <a:gd name="T32" fmla="*/ 0 w 2168"/>
                  <a:gd name="T33" fmla="*/ 948 h 1930"/>
                  <a:gd name="T34" fmla="*/ 4 w 2168"/>
                  <a:gd name="T35" fmla="*/ 974 h 1930"/>
                  <a:gd name="T36" fmla="*/ 16 w 2168"/>
                  <a:gd name="T37" fmla="*/ 995 h 1930"/>
                  <a:gd name="T38" fmla="*/ 41 w 2168"/>
                  <a:gd name="T39" fmla="*/ 1009 h 1930"/>
                  <a:gd name="T40" fmla="*/ 270 w 2168"/>
                  <a:gd name="T41" fmla="*/ 1009 h 1930"/>
                  <a:gd name="T42" fmla="*/ 270 w 2168"/>
                  <a:gd name="T43" fmla="*/ 1860 h 1930"/>
                  <a:gd name="T44" fmla="*/ 341 w 2168"/>
                  <a:gd name="T45" fmla="*/ 1930 h 1930"/>
                  <a:gd name="T46" fmla="*/ 1824 w 2168"/>
                  <a:gd name="T47" fmla="*/ 1930 h 1930"/>
                  <a:gd name="T48" fmla="*/ 1895 w 2168"/>
                  <a:gd name="T49" fmla="*/ 1860 h 1930"/>
                  <a:gd name="T50" fmla="*/ 1895 w 2168"/>
                  <a:gd name="T51" fmla="*/ 1009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68" h="1930">
                    <a:moveTo>
                      <a:pt x="1895" y="1009"/>
                    </a:moveTo>
                    <a:lnTo>
                      <a:pt x="2133" y="1009"/>
                    </a:lnTo>
                    <a:cubicBezTo>
                      <a:pt x="2142" y="1008"/>
                      <a:pt x="2149" y="1004"/>
                      <a:pt x="2155" y="997"/>
                    </a:cubicBezTo>
                    <a:cubicBezTo>
                      <a:pt x="2160" y="992"/>
                      <a:pt x="2163" y="986"/>
                      <a:pt x="2165" y="979"/>
                    </a:cubicBezTo>
                    <a:cubicBezTo>
                      <a:pt x="2167" y="972"/>
                      <a:pt x="2168" y="964"/>
                      <a:pt x="2168" y="957"/>
                    </a:cubicBezTo>
                    <a:cubicBezTo>
                      <a:pt x="2168" y="936"/>
                      <a:pt x="2159" y="909"/>
                      <a:pt x="2143" y="895"/>
                    </a:cubicBezTo>
                    <a:lnTo>
                      <a:pt x="1147" y="24"/>
                    </a:lnTo>
                    <a:cubicBezTo>
                      <a:pt x="1129" y="8"/>
                      <a:pt x="1106" y="0"/>
                      <a:pt x="1082" y="0"/>
                    </a:cubicBezTo>
                    <a:cubicBezTo>
                      <a:pt x="1059" y="0"/>
                      <a:pt x="1036" y="8"/>
                      <a:pt x="1018" y="23"/>
                    </a:cubicBezTo>
                    <a:lnTo>
                      <a:pt x="713" y="290"/>
                    </a:lnTo>
                    <a:lnTo>
                      <a:pt x="713" y="164"/>
                    </a:lnTo>
                    <a:cubicBezTo>
                      <a:pt x="713" y="142"/>
                      <a:pt x="695" y="124"/>
                      <a:pt x="673" y="124"/>
                    </a:cubicBezTo>
                    <a:lnTo>
                      <a:pt x="415" y="124"/>
                    </a:lnTo>
                    <a:cubicBezTo>
                      <a:pt x="392" y="124"/>
                      <a:pt x="374" y="142"/>
                      <a:pt x="374" y="164"/>
                    </a:cubicBezTo>
                    <a:lnTo>
                      <a:pt x="374" y="587"/>
                    </a:lnTo>
                    <a:lnTo>
                      <a:pt x="21" y="896"/>
                    </a:lnTo>
                    <a:cubicBezTo>
                      <a:pt x="7" y="908"/>
                      <a:pt x="0" y="929"/>
                      <a:pt x="0" y="948"/>
                    </a:cubicBezTo>
                    <a:cubicBezTo>
                      <a:pt x="0" y="957"/>
                      <a:pt x="2" y="966"/>
                      <a:pt x="4" y="974"/>
                    </a:cubicBezTo>
                    <a:cubicBezTo>
                      <a:pt x="7" y="982"/>
                      <a:pt x="11" y="989"/>
                      <a:pt x="16" y="995"/>
                    </a:cubicBezTo>
                    <a:cubicBezTo>
                      <a:pt x="23" y="1003"/>
                      <a:pt x="31" y="1008"/>
                      <a:pt x="41" y="1009"/>
                    </a:cubicBezTo>
                    <a:lnTo>
                      <a:pt x="270" y="1009"/>
                    </a:lnTo>
                    <a:cubicBezTo>
                      <a:pt x="270" y="1293"/>
                      <a:pt x="270" y="1576"/>
                      <a:pt x="270" y="1860"/>
                    </a:cubicBezTo>
                    <a:cubicBezTo>
                      <a:pt x="270" y="1899"/>
                      <a:pt x="302" y="1930"/>
                      <a:pt x="341" y="1930"/>
                    </a:cubicBezTo>
                    <a:lnTo>
                      <a:pt x="1824" y="1930"/>
                    </a:lnTo>
                    <a:cubicBezTo>
                      <a:pt x="1863" y="1930"/>
                      <a:pt x="1895" y="1899"/>
                      <a:pt x="1895" y="1860"/>
                    </a:cubicBezTo>
                    <a:cubicBezTo>
                      <a:pt x="1895" y="1576"/>
                      <a:pt x="1895" y="1292"/>
                      <a:pt x="1895" y="1009"/>
                    </a:cubicBezTo>
                    <a:close/>
                  </a:path>
                </a:pathLst>
              </a:custGeom>
              <a:solidFill>
                <a:srgbClr val="F7AB35"/>
              </a:solidFill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>
                  <a:solidFill>
                    <a:srgbClr val="04547F"/>
                  </a:solidFill>
                  <a:ea typeface="Calibri"/>
                  <a:cs typeface="Calibri"/>
                </a:endParaRPr>
              </a:p>
            </p:txBody>
          </p:sp>
        </p:grpSp>
        <p:pic>
          <p:nvPicPr>
            <p:cNvPr id="21" name="Picture 2" descr="Tap water - Free Tools and utensils icons">
              <a:extLst>
                <a:ext uri="{FF2B5EF4-FFF2-40B4-BE49-F238E27FC236}">
                  <a16:creationId xmlns:a16="http://schemas.microsoft.com/office/drawing/2014/main" id="{3E6215A5-A322-B32D-945C-8FB53B3BC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420" y="4652788"/>
              <a:ext cx="463199" cy="46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5B925-1BB1-06D9-6842-00CD2C71C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8261-98FE-86BB-FEB6-58F0831F95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3600B-ABAC-608B-E0C5-FEE20E22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5276E68-56A3-D8B2-FF79-242FB3A01557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Despesas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63594-0A91-E4A1-8FA2-40E26B6F8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14750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73321-6875-A3B8-FF50-18E25468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2B56DE-04F3-80B6-AE11-B05A4D883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A8F7B-47D3-F59C-64AA-70A54341A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9419-1123-5A88-AB03-8EAA786D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49C00C3-6A76-F182-5F76-0AC8CFD22FA1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Elaborar um orçamento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graphicFrame>
        <p:nvGraphicFramePr>
          <p:cNvPr id="7" name="Marcador de Posição de Conteúdo 8">
            <a:extLst>
              <a:ext uri="{FF2B5EF4-FFF2-40B4-BE49-F238E27FC236}">
                <a16:creationId xmlns:a16="http://schemas.microsoft.com/office/drawing/2014/main" id="{C2DA6BBB-555B-FA3D-67BC-A763B3663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272765"/>
              </p:ext>
            </p:extLst>
          </p:nvPr>
        </p:nvGraphicFramePr>
        <p:xfrm>
          <a:off x="2611594" y="2712569"/>
          <a:ext cx="6968811" cy="327110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42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cap="all" baseline="0">
                          <a:solidFill>
                            <a:srgbClr val="1C97D5"/>
                          </a:solidFill>
                          <a:effectLst/>
                        </a:rPr>
                        <a:t>Rendimentos / RECEITAS</a:t>
                      </a:r>
                      <a:endParaRPr lang="pt-PT" sz="2000" cap="all" baseline="0" dirty="0">
                        <a:solidFill>
                          <a:srgbClr val="1C97D5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cap="all" baseline="0">
                          <a:solidFill>
                            <a:srgbClr val="E18346"/>
                          </a:solidFill>
                          <a:effectLst/>
                        </a:rPr>
                        <a:t>GASTOS / Despesas</a:t>
                      </a:r>
                      <a:endParaRPr lang="pt-PT" sz="2000" cap="all" baseline="0" dirty="0">
                        <a:solidFill>
                          <a:srgbClr val="E18346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2"/>
                          </a:solidFill>
                          <a:effectLst/>
                        </a:rPr>
                        <a:t>Mesada                             40 €</a:t>
                      </a:r>
                      <a:endParaRPr lang="pt-PT" sz="2000" b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2000">
                          <a:solidFill>
                            <a:schemeClr val="tx2"/>
                          </a:solidFill>
                          <a:effectLst/>
                        </a:rPr>
                        <a:t>Almoços                    25 €</a:t>
                      </a:r>
                      <a:endParaRPr lang="pt-PT" sz="20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2"/>
                          </a:solidFill>
                          <a:effectLst/>
                        </a:rPr>
                        <a:t>Explicações                       30 €</a:t>
                      </a:r>
                      <a:endParaRPr lang="pt-PT" sz="2000" b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2000">
                          <a:solidFill>
                            <a:schemeClr val="tx2"/>
                          </a:solidFill>
                          <a:effectLst/>
                        </a:rPr>
                        <a:t>Transporte                15 €</a:t>
                      </a:r>
                      <a:endParaRPr lang="pt-PT" sz="20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endParaRPr lang="pt-PT" sz="2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2000">
                          <a:solidFill>
                            <a:schemeClr val="tx2"/>
                          </a:solidFill>
                          <a:effectLst/>
                        </a:rPr>
                        <a:t>Cinema                       6 €</a:t>
                      </a:r>
                      <a:endParaRPr lang="pt-PT" sz="20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/>
                        </a:rPr>
                        <a:t>Total                                  </a:t>
                      </a:r>
                      <a:r>
                        <a:rPr lang="pt-PT" sz="20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70 €</a:t>
                      </a:r>
                      <a:endParaRPr lang="pt-PT" sz="20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/>
                        </a:rPr>
                        <a:t>Total                         46 €</a:t>
                      </a:r>
                      <a:endParaRPr lang="pt-PT" sz="20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Picture 6" descr="Free Empty Piggy Bank Vectors, 40+ Images in AI, EPS format">
            <a:extLst>
              <a:ext uri="{FF2B5EF4-FFF2-40B4-BE49-F238E27FC236}">
                <a16:creationId xmlns:a16="http://schemas.microsoft.com/office/drawing/2014/main" id="{4E299457-B2BD-5EE8-9848-C1FBB8033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91317" y="3556545"/>
            <a:ext cx="1256253" cy="162369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9" descr="Free Empty Piggy Bank Vectors, 40+ Images in AI, EPS format">
            <a:extLst>
              <a:ext uri="{FF2B5EF4-FFF2-40B4-BE49-F238E27FC236}">
                <a16:creationId xmlns:a16="http://schemas.microsoft.com/office/drawing/2014/main" id="{0BED360A-62FF-8C81-CF9E-2A0E0FF01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125398" y="3556545"/>
            <a:ext cx="1199485" cy="162369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9573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38EF-13B8-7687-F8AA-ED7D925B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145C96-0955-B38B-E314-141F597D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CF861-CA30-4929-5229-A6A792BEA9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98F0A-0B42-ADA2-8FB3-DD44698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9CFD1897-EFEF-7601-2F08-F7FAE2FF5484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Elaborar um orçamento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6E29F66-7868-FA70-85A1-5ED06C407F6C}"/>
              </a:ext>
            </a:extLst>
          </p:cNvPr>
          <p:cNvSpPr txBox="1">
            <a:spLocks/>
          </p:cNvSpPr>
          <p:nvPr/>
        </p:nvSpPr>
        <p:spPr>
          <a:xfrm>
            <a:off x="698740" y="2602805"/>
            <a:ext cx="10655060" cy="387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b="1" dirty="0">
                <a:solidFill>
                  <a:schemeClr val="tx2"/>
                </a:solidFill>
              </a:rPr>
              <a:t>Saldo do orçamento = Rendimentos – Despesas</a:t>
            </a:r>
            <a:endParaRPr lang="en-US">
              <a:solidFill>
                <a:schemeClr val="tx2"/>
              </a:solidFill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8BC25-FD96-A548-1780-C472395B4B22}"/>
              </a:ext>
            </a:extLst>
          </p:cNvPr>
          <p:cNvSpPr txBox="1"/>
          <p:nvPr/>
        </p:nvSpPr>
        <p:spPr>
          <a:xfrm>
            <a:off x="2354916" y="3134047"/>
            <a:ext cx="9394261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b="1" dirty="0"/>
              <a:t>Se o saldo for </a:t>
            </a:r>
            <a:r>
              <a:rPr lang="pt-PT" b="1" dirty="0">
                <a:solidFill>
                  <a:srgbClr val="00B050"/>
                </a:solidFill>
              </a:rPr>
              <a:t>positivo</a:t>
            </a:r>
            <a:r>
              <a:rPr lang="pt-PT" b="1" dirty="0"/>
              <a:t>,</a:t>
            </a:r>
            <a:endParaRPr lang="pt-P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–"/>
            </a:pPr>
            <a:r>
              <a:rPr lang="pt-PT" dirty="0"/>
              <a:t>Os rendimentos são superiores às despesas, pelo que foi realizada </a:t>
            </a:r>
            <a:r>
              <a:rPr lang="pt-PT" b="1" dirty="0"/>
              <a:t>poupança</a:t>
            </a:r>
            <a:endParaRPr lang="pt-P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–"/>
            </a:pPr>
            <a:r>
              <a:rPr lang="pt-PT" dirty="0"/>
              <a:t>Há que avaliar se corresponde aos objetivos fixados para a poupança </a:t>
            </a:r>
            <a:endParaRPr lang="pt-PT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8B0A7-5E28-9554-F0B6-5295C98485B0}"/>
              </a:ext>
            </a:extLst>
          </p:cNvPr>
          <p:cNvSpPr txBox="1"/>
          <p:nvPr/>
        </p:nvSpPr>
        <p:spPr>
          <a:xfrm>
            <a:off x="2354915" y="4620909"/>
            <a:ext cx="93942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b="1" dirty="0"/>
              <a:t>Se o saldo for </a:t>
            </a:r>
            <a:r>
              <a:rPr lang="pt-PT" b="1" dirty="0">
                <a:solidFill>
                  <a:srgbClr val="FF0000"/>
                </a:solidFill>
              </a:rPr>
              <a:t>negativo</a:t>
            </a:r>
            <a:r>
              <a:rPr lang="pt-PT" b="1" dirty="0"/>
              <a:t>,</a:t>
            </a:r>
            <a:endParaRPr lang="pt-P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–"/>
            </a:pPr>
            <a:r>
              <a:rPr lang="pt-PT" dirty="0"/>
              <a:t>Os rendimentos são inferiores às despesas. Isto significa que se gasta mais do que se recebe sendo necessário corrigir a situação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–"/>
            </a:pPr>
            <a:r>
              <a:rPr lang="pt-PT" dirty="0"/>
              <a:t>É fundamental avaliar se é possível reduzir despesas e/ou aumentar os rendimentos</a:t>
            </a:r>
          </a:p>
        </p:txBody>
      </p:sp>
      <p:pic>
        <p:nvPicPr>
          <p:cNvPr id="12" name="Graphic 11" descr="Play with solid fill">
            <a:extLst>
              <a:ext uri="{FF2B5EF4-FFF2-40B4-BE49-F238E27FC236}">
                <a16:creationId xmlns:a16="http://schemas.microsoft.com/office/drawing/2014/main" id="{48528A87-DB99-2512-1CCC-ACAD6919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41803" y="3134047"/>
            <a:ext cx="914400" cy="914400"/>
          </a:xfrm>
          <a:prstGeom prst="rect">
            <a:avLst/>
          </a:prstGeom>
        </p:spPr>
      </p:pic>
      <p:pic>
        <p:nvPicPr>
          <p:cNvPr id="13" name="Graphic 12" descr="Play with solid fill">
            <a:extLst>
              <a:ext uri="{FF2B5EF4-FFF2-40B4-BE49-F238E27FC236}">
                <a16:creationId xmlns:a16="http://schemas.microsoft.com/office/drawing/2014/main" id="{B0EDFDF2-D93F-B287-E96D-AD8868D12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41803" y="46209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2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C3A9D-1604-E1C7-4E25-2012963F6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A176A7-0DEF-F670-CEAC-74662C1256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0A2D-0146-910E-9341-F4209EF57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D608D-A25E-E19D-F8B7-BCF75D9A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FEF368A-5A06-E7E4-C4D1-FEBC8492B42A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Elaborar um orçamento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graphicFrame>
        <p:nvGraphicFramePr>
          <p:cNvPr id="6" name="Marcador de Posição de Conteúdo 8">
            <a:extLst>
              <a:ext uri="{FF2B5EF4-FFF2-40B4-BE49-F238E27FC236}">
                <a16:creationId xmlns:a16="http://schemas.microsoft.com/office/drawing/2014/main" id="{DE0D2627-3ACF-BE63-102C-35B3F584E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550590"/>
              </p:ext>
            </p:extLst>
          </p:nvPr>
        </p:nvGraphicFramePr>
        <p:xfrm>
          <a:off x="2678304" y="2619559"/>
          <a:ext cx="6548322" cy="32804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20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22">
                  <a:extLst>
                    <a:ext uri="{9D8B030D-6E8A-4147-A177-3AD203B41FA5}">
                      <a16:colId xmlns:a16="http://schemas.microsoft.com/office/drawing/2014/main" val="1265547888"/>
                    </a:ext>
                  </a:extLst>
                </a:gridCol>
              </a:tblGrid>
              <a:tr h="54674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1" i="0" u="none" strike="noStrike" cap="all" baseline="0" noProof="0">
                          <a:solidFill>
                            <a:srgbClr val="1C97D5"/>
                          </a:solidFill>
                          <a:effectLst/>
                          <a:latin typeface="Calibri"/>
                        </a:rPr>
                        <a:t>Rendimentos / RECEITAS</a:t>
                      </a:r>
                      <a:endParaRPr lang="pt-PT" sz="2000" b="1" i="0" u="none" strike="noStrike" cap="all" baseline="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1" i="0" u="none" strike="noStrike" cap="all" baseline="0" noProof="0">
                          <a:solidFill>
                            <a:srgbClr val="E18346"/>
                          </a:solidFill>
                          <a:effectLst/>
                          <a:latin typeface="Calibri"/>
                        </a:rPr>
                        <a:t>GASTOS / Despesas</a:t>
                      </a:r>
                      <a:endParaRPr lang="pt-PT" sz="2000" b="1" i="0" u="none" strike="noStrike" cap="all" baseline="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Mesada                          40 €</a:t>
                      </a:r>
                      <a:endParaRPr lang="pt-PT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Almoços                25 €</a:t>
                      </a:r>
                      <a:endParaRPr lang="pt-PT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Explicações                    30 €</a:t>
                      </a:r>
                      <a:endParaRPr lang="pt-PT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Transporte             15 €</a:t>
                      </a:r>
                      <a:endParaRPr lang="pt-PT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40">
                <a:tc>
                  <a:txBody>
                    <a:bodyPr/>
                    <a:lstStyle/>
                    <a:p>
                      <a:endParaRPr lang="pt-PT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Cinema                    6 €</a:t>
                      </a:r>
                      <a:endParaRPr lang="pt-PT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                             </a:t>
                      </a:r>
                      <a:r>
                        <a:rPr lang="pt-PT" sz="20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70 €</a:t>
                      </a:r>
                      <a:endParaRPr lang="pt-PT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                     46 €</a:t>
                      </a:r>
                      <a:endParaRPr lang="pt-PT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67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Saldo do orçamento</a:t>
                      </a:r>
                      <a:endParaRPr lang="pt-PT" sz="2000" b="1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24 €</a:t>
                      </a:r>
                      <a:endParaRPr lang="pt-PT" sz="20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5368"/>
                  </a:ext>
                </a:extLst>
              </a:tr>
            </a:tbl>
          </a:graphicData>
        </a:graphic>
      </p:graphicFrame>
      <p:pic>
        <p:nvPicPr>
          <p:cNvPr id="9" name="Picture 6" descr="Free Empty Piggy Bank Vectors, 40+ Images in AI, EPS format">
            <a:extLst>
              <a:ext uri="{FF2B5EF4-FFF2-40B4-BE49-F238E27FC236}">
                <a16:creationId xmlns:a16="http://schemas.microsoft.com/office/drawing/2014/main" id="{95D53F20-172A-1D10-C433-1540D3601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0583" y="3447931"/>
            <a:ext cx="1256253" cy="162369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 descr="Free Empty Piggy Bank Vectors, 40+ Images in AI, EPS format">
            <a:extLst>
              <a:ext uri="{FF2B5EF4-FFF2-40B4-BE49-F238E27FC236}">
                <a16:creationId xmlns:a16="http://schemas.microsoft.com/office/drawing/2014/main" id="{64EE8C9C-69A7-3C53-084A-424B40948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799117" y="3429001"/>
            <a:ext cx="1213471" cy="16426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9512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448A6-697A-8480-BEE6-D5478A51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D6A535-0C61-5D41-8387-9F3C13D24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EXERCÍCIOS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417E3A-EB7F-B79B-65A1-A1BE64BF85A2}"/>
              </a:ext>
            </a:extLst>
          </p:cNvPr>
          <p:cNvSpPr/>
          <p:nvPr/>
        </p:nvSpPr>
        <p:spPr>
          <a:xfrm>
            <a:off x="1334814" y="1650666"/>
            <a:ext cx="1408386" cy="18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364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842FF-1244-4AD1-A333-A2F39D84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389D0-112E-CF3B-3AEB-6FACB6EA8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39830-3D5C-6279-FA54-59D197F5D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1B964-C0D4-AD1F-A5BC-66769184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56756088-6BE5-BF10-FCE4-F6C2728E1D9C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7219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 orçamento do Rodrigo</a:t>
            </a: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2A98E8-715A-91D0-7DD7-F78A8D21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5" y="2944591"/>
            <a:ext cx="1142024" cy="320335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612105-8C10-30F5-0BDE-ED25C325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07101"/>
              </p:ext>
            </p:extLst>
          </p:nvPr>
        </p:nvGraphicFramePr>
        <p:xfrm>
          <a:off x="2890291" y="2725879"/>
          <a:ext cx="7183118" cy="3122082"/>
        </p:xfrm>
        <a:graphic>
          <a:graphicData uri="http://schemas.openxmlformats.org/drawingml/2006/table">
            <a:tbl>
              <a:tblPr/>
              <a:tblGrid>
                <a:gridCol w="3466577">
                  <a:extLst>
                    <a:ext uri="{9D8B030D-6E8A-4147-A177-3AD203B41FA5}">
                      <a16:colId xmlns:a16="http://schemas.microsoft.com/office/drawing/2014/main" val="3658469842"/>
                    </a:ext>
                  </a:extLst>
                </a:gridCol>
                <a:gridCol w="3716541">
                  <a:extLst>
                    <a:ext uri="{9D8B030D-6E8A-4147-A177-3AD203B41FA5}">
                      <a16:colId xmlns:a16="http://schemas.microsoft.com/office/drawing/2014/main" val="2746635668"/>
                    </a:ext>
                  </a:extLst>
                </a:gridCol>
              </a:tblGrid>
              <a:tr h="615374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PT" sz="2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RENDIMENTOS / RECEITAS</a:t>
                      </a:r>
                      <a:endParaRPr lang="pt-PT" sz="2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97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pt-PT" sz="2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GASTOS / DESPESAS</a:t>
                      </a:r>
                      <a:endParaRPr lang="pt-PT" sz="2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50800" marB="5080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65830"/>
                  </a:ext>
                </a:extLst>
              </a:tr>
              <a:tr h="2506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Semanada: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15,00 €</a:t>
                      </a:r>
                      <a:endParaRPr lang="pt-PT" sz="16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Lanches da manhã (5 dias):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5,00 €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Lanches da tarde (3 dias):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4,00 €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Água para a aula de Educação Física: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0,50 €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Gelado à saída da escola (3 dias):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3,00 €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Chicletes (2 pacotes):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Cromos (4 carteiras):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2,00 €</a:t>
                      </a:r>
                    </a:p>
                  </a:txBody>
                  <a:tcPr marL="76200" marR="76200" marT="50800" marB="5080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9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56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32552-F288-DF44-56EE-0AB6E16AD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9621B-A219-CEF9-3EA4-36D50BF36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E2D75-23E8-8104-0C61-FAD43D429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E01E-46F4-9C23-1801-4EE81C05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EBA82CDD-678C-AD42-5113-8FA83EA6CFBD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7219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 orçamento do Rodrigo</a:t>
            </a: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6FC67-767D-B2CF-F0FD-F526E2B7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5" y="2944591"/>
            <a:ext cx="1142024" cy="3203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0CB90-CB27-F537-87BD-FCA5D689E006}"/>
              </a:ext>
            </a:extLst>
          </p:cNvPr>
          <p:cNvSpPr txBox="1"/>
          <p:nvPr/>
        </p:nvSpPr>
        <p:spPr>
          <a:xfrm>
            <a:off x="2973658" y="3050954"/>
            <a:ext cx="701656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Qual o total de </a:t>
            </a:r>
            <a:r>
              <a:rPr lang="pt-PT" b="1" dirty="0">
                <a:solidFill>
                  <a:srgbClr val="1C97D5"/>
                </a:solidFill>
              </a:rPr>
              <a:t>rendimentos</a:t>
            </a:r>
            <a:r>
              <a:rPr lang="pt-PT" b="1" dirty="0"/>
              <a:t> do Rodrigo?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Qual o total de </a:t>
            </a:r>
            <a:r>
              <a:rPr lang="pt-PT" b="1" dirty="0">
                <a:solidFill>
                  <a:schemeClr val="accent4"/>
                </a:solidFill>
              </a:rPr>
              <a:t>despesas </a:t>
            </a:r>
            <a:r>
              <a:rPr lang="pt-PT" b="1" dirty="0"/>
              <a:t>do Rodrigo?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Qual o </a:t>
            </a:r>
            <a:r>
              <a:rPr lang="pt-PT" b="1" dirty="0">
                <a:solidFill>
                  <a:schemeClr val="accent5">
                    <a:lumMod val="76000"/>
                  </a:schemeClr>
                </a:solidFill>
              </a:rPr>
              <a:t>saldo </a:t>
            </a:r>
            <a:r>
              <a:rPr lang="pt-PT" b="1" dirty="0"/>
              <a:t>do orçamento?</a:t>
            </a:r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980141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85232-9778-9AC5-F933-D0C106C75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E7D7EF-F8B2-9F84-C2A9-8EF1F7C83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E2E0-C452-4D31-CB27-454C5A6704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3385-D20C-7E9F-473E-5493DB6B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88054360-C38A-B0ED-FCB7-2C59F354B4EA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7219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 orçamento do Rodrigo</a:t>
            </a: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1AD96-6812-1BA4-2801-4B452A56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5" y="2944591"/>
            <a:ext cx="1142024" cy="32033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92BFF9-B8DD-ED97-6732-852999F7D10B}"/>
              </a:ext>
            </a:extLst>
          </p:cNvPr>
          <p:cNvSpPr txBox="1"/>
          <p:nvPr/>
        </p:nvSpPr>
        <p:spPr>
          <a:xfrm>
            <a:off x="3288399" y="2659273"/>
            <a:ext cx="7016562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b="1" dirty="0"/>
              <a:t>Qual o total de </a:t>
            </a:r>
            <a:r>
              <a:rPr lang="pt-PT" b="1" dirty="0">
                <a:solidFill>
                  <a:srgbClr val="1C97D5"/>
                </a:solidFill>
              </a:rPr>
              <a:t>rendimentos</a:t>
            </a:r>
            <a:r>
              <a:rPr lang="pt-PT" b="1" dirty="0"/>
              <a:t> do Rodrigo?</a:t>
            </a:r>
          </a:p>
          <a:p>
            <a:endParaRPr lang="pt-PT" b="1" dirty="0"/>
          </a:p>
          <a:p>
            <a:r>
              <a:rPr lang="pt-PT" dirty="0"/>
              <a:t>15 €</a:t>
            </a:r>
          </a:p>
          <a:p>
            <a:endParaRPr lang="pt-PT" dirty="0"/>
          </a:p>
          <a:p>
            <a:endParaRPr lang="pt-PT" sz="1000" dirty="0"/>
          </a:p>
          <a:p>
            <a:r>
              <a:rPr lang="pt-PT" b="1" dirty="0"/>
              <a:t>Qual o total de </a:t>
            </a:r>
            <a:r>
              <a:rPr lang="pt-PT" b="1" dirty="0">
                <a:solidFill>
                  <a:srgbClr val="E18346"/>
                </a:solidFill>
              </a:rPr>
              <a:t>despesas</a:t>
            </a:r>
            <a:r>
              <a:rPr lang="pt-PT" b="1" dirty="0"/>
              <a:t> do Rodrigo?</a:t>
            </a:r>
          </a:p>
          <a:p>
            <a:endParaRPr lang="pt-PT" b="1" dirty="0"/>
          </a:p>
          <a:p>
            <a:r>
              <a:rPr lang="pt-PT" dirty="0"/>
              <a:t>5 + 4 + 0,5 + 3 + 2 + 2 = 16,50 €</a:t>
            </a:r>
          </a:p>
          <a:p>
            <a:endParaRPr lang="pt-PT" dirty="0"/>
          </a:p>
          <a:p>
            <a:endParaRPr lang="pt-PT" sz="1000" dirty="0"/>
          </a:p>
          <a:p>
            <a:r>
              <a:rPr lang="pt-PT" b="1" dirty="0"/>
              <a:t>Qual o </a:t>
            </a:r>
            <a:r>
              <a:rPr lang="pt-PT" b="1" dirty="0">
                <a:solidFill>
                  <a:schemeClr val="accent6">
                    <a:lumMod val="76000"/>
                  </a:schemeClr>
                </a:solidFill>
              </a:rPr>
              <a:t>saldo </a:t>
            </a:r>
            <a:r>
              <a:rPr lang="pt-PT" b="1" dirty="0"/>
              <a:t>do orçamento?</a:t>
            </a:r>
          </a:p>
          <a:p>
            <a:endParaRPr lang="pt-PT" b="1" dirty="0"/>
          </a:p>
          <a:p>
            <a:r>
              <a:rPr lang="pt-PT" dirty="0"/>
              <a:t>Saldo = 15 € - 16,50 € = </a:t>
            </a:r>
            <a:r>
              <a:rPr lang="pt-PT" b="1" dirty="0">
                <a:solidFill>
                  <a:srgbClr val="FF0000"/>
                </a:solidFill>
              </a:rPr>
              <a:t>- 1,50 €</a:t>
            </a:r>
            <a:endParaRPr lang="pt-PT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65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586CE-F827-355A-F262-E01330587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24DF1-413A-CE47-9CCC-E239DE413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9380-D11E-E636-99CD-7615DEC17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D3804-CE4E-E156-7C1A-58D2217C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A46B826D-F5D0-69A8-3846-D8B4C4E7CF05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7219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 orçamento do Rodrigo</a:t>
            </a: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573954-E1C7-41DE-4715-BF19E8B4B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5" y="2944591"/>
            <a:ext cx="1142024" cy="3203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8B38A-F575-B5C5-2B1B-1BCAAD40531C}"/>
              </a:ext>
            </a:extLst>
          </p:cNvPr>
          <p:cNvSpPr txBox="1"/>
          <p:nvPr/>
        </p:nvSpPr>
        <p:spPr>
          <a:xfrm>
            <a:off x="3195809" y="2711101"/>
            <a:ext cx="79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Que sugestões poderíamos dar ao Rodrigo para diminuir as suas despesas semanais?</a:t>
            </a:r>
          </a:p>
          <a:p>
            <a:endParaRPr lang="pt-PT" sz="16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35132D-1D9D-5971-D08F-6B9E4DA8C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33609"/>
              </p:ext>
            </p:extLst>
          </p:nvPr>
        </p:nvGraphicFramePr>
        <p:xfrm>
          <a:off x="3236823" y="3143617"/>
          <a:ext cx="7183118" cy="3122082"/>
        </p:xfrm>
        <a:graphic>
          <a:graphicData uri="http://schemas.openxmlformats.org/drawingml/2006/table">
            <a:tbl>
              <a:tblPr/>
              <a:tblGrid>
                <a:gridCol w="3391421">
                  <a:extLst>
                    <a:ext uri="{9D8B030D-6E8A-4147-A177-3AD203B41FA5}">
                      <a16:colId xmlns:a16="http://schemas.microsoft.com/office/drawing/2014/main" val="3658469842"/>
                    </a:ext>
                  </a:extLst>
                </a:gridCol>
                <a:gridCol w="3791697">
                  <a:extLst>
                    <a:ext uri="{9D8B030D-6E8A-4147-A177-3AD203B41FA5}">
                      <a16:colId xmlns:a16="http://schemas.microsoft.com/office/drawing/2014/main" val="2746635668"/>
                    </a:ext>
                  </a:extLst>
                </a:gridCol>
              </a:tblGrid>
              <a:tr h="61537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1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RENDIMENTOS / RECEITAS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97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1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GASTOS / DESPESAS</a:t>
                      </a:r>
                      <a:endParaRPr lang="pt-PT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0" marR="76200" marT="50800" marB="5080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65830"/>
                  </a:ext>
                </a:extLst>
              </a:tr>
              <a:tr h="2506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Semanada: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15,00 €</a:t>
                      </a:r>
                      <a:endParaRPr lang="pt-PT" sz="1600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Lanches da manhã (5 dias):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5,00 €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Lanches da tarde (3 dias):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4,00 €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Água para a aula de Educação Física: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0,50 €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Gelado à saída da escola (3 dias):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3,00 €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Chicletes (2 pacotes):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2,00 €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Cromos (4 carteiras): </a:t>
                      </a:r>
                      <a:r>
                        <a:rPr lang="pt-PT" sz="1600" b="1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2,00 €</a:t>
                      </a:r>
                    </a:p>
                  </a:txBody>
                  <a:tcPr marL="76200" marR="76200" marT="50800" marB="5080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9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607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2B6E-B957-0B0B-02F0-2E725858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63015-DFCC-124E-D62B-5394E96C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1A17E-6B1E-86D4-7CA0-F71C9C5827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77C7F-134C-68AA-7022-731AA2C5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77F79044-B342-32AB-BCD5-C1A8507A3496}"/>
              </a:ext>
            </a:extLst>
          </p:cNvPr>
          <p:cNvSpPr txBox="1">
            <a:spLocks/>
          </p:cNvSpPr>
          <p:nvPr/>
        </p:nvSpPr>
        <p:spPr>
          <a:xfrm>
            <a:off x="616009" y="1909142"/>
            <a:ext cx="10515600" cy="7219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 orçamento do Rodrigo</a:t>
            </a:r>
            <a:endParaRPr lang="pt-PT" sz="36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C20ADC-2313-D328-F502-F1D25E5F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5" y="2944591"/>
            <a:ext cx="1142024" cy="3203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F18A0-4ADE-F336-5E4E-8E6050DDFFCA}"/>
              </a:ext>
            </a:extLst>
          </p:cNvPr>
          <p:cNvSpPr txBox="1"/>
          <p:nvPr/>
        </p:nvSpPr>
        <p:spPr>
          <a:xfrm>
            <a:off x="2806182" y="2944591"/>
            <a:ext cx="8325427" cy="278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Que sugestões poderíamos dar ao Rodrigo para diminuir as suas despesas semanais?</a:t>
            </a:r>
          </a:p>
          <a:p>
            <a:endParaRPr lang="pt-PT" b="1" dirty="0"/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Open Sans" panose="020B0606030504020204" pitchFamily="34" charset="0"/>
              <a:buChar char="–"/>
            </a:pPr>
            <a:r>
              <a:rPr lang="pt-PT" dirty="0"/>
              <a:t>Reduzir a despesa dos lanches, optando por levar lanches de casa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Open Sans" panose="020B0606030504020204" pitchFamily="34" charset="0"/>
              <a:buChar char="–"/>
            </a:pPr>
            <a:r>
              <a:rPr lang="pt-PT" dirty="0"/>
              <a:t>Reduzir/evitar os gelados à saída da escola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Open Sans" panose="020B0606030504020204" pitchFamily="34" charset="0"/>
              <a:buChar char="–"/>
            </a:pPr>
            <a:r>
              <a:rPr lang="pt-PT" dirty="0"/>
              <a:t>Reduzir/evitar comer menos chicletes</a:t>
            </a:r>
          </a:p>
          <a:p>
            <a:pPr marL="285750" indent="-28575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Open Sans" panose="020B0606030504020204" pitchFamily="34" charset="0"/>
              <a:buChar char="–"/>
            </a:pPr>
            <a:r>
              <a:rPr lang="pt-PT" dirty="0"/>
              <a:t>Reduzir os cromos comprados</a:t>
            </a:r>
          </a:p>
        </p:txBody>
      </p:sp>
    </p:spTree>
    <p:extLst>
      <p:ext uri="{BB962C8B-B14F-4D97-AF65-F5344CB8AC3E}">
        <p14:creationId xmlns:p14="http://schemas.microsoft.com/office/powerpoint/2010/main" val="108979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517D-0496-74DE-2222-3F6B69BB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C2C566-6BA9-30FB-7F4D-096812AD5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C7D78-594A-7B3C-09FD-2D7E4DF65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293" y="1282904"/>
            <a:ext cx="8524506" cy="483790"/>
          </a:xfrm>
        </p:spPr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E6F4-0FAF-82D0-1B4D-CB1EA006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6D9672-0F6E-7262-2F48-82EAF2F6D4E7}"/>
              </a:ext>
            </a:extLst>
          </p:cNvPr>
          <p:cNvSpPr txBox="1">
            <a:spLocks/>
          </p:cNvSpPr>
          <p:nvPr/>
        </p:nvSpPr>
        <p:spPr>
          <a:xfrm>
            <a:off x="622562" y="17037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1C97D5"/>
                </a:solidFill>
                <a:latin typeface="+mn-lt"/>
              </a:rPr>
              <a:t>ONDE ENCONTRAR MAIS INFORMAÇÃO?</a:t>
            </a:r>
            <a:br>
              <a:rPr lang="pt-PT" sz="3600" b="1" dirty="0">
                <a:solidFill>
                  <a:schemeClr val="accent2"/>
                </a:solidFill>
              </a:rPr>
            </a:br>
            <a:endParaRPr lang="pt-PT" sz="3600" dirty="0">
              <a:solidFill>
                <a:schemeClr val="accent2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3548596-04A4-1E5E-64BE-4726F8721C24}"/>
              </a:ext>
            </a:extLst>
          </p:cNvPr>
          <p:cNvSpPr txBox="1">
            <a:spLocks/>
          </p:cNvSpPr>
          <p:nvPr/>
        </p:nvSpPr>
        <p:spPr>
          <a:xfrm>
            <a:off x="1625952" y="5303138"/>
            <a:ext cx="2520000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Portal 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</a:t>
            </a: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F338C1D-92EE-FEB9-05DA-B41FDC003359}"/>
              </a:ext>
            </a:extLst>
          </p:cNvPr>
          <p:cNvSpPr txBox="1">
            <a:spLocks/>
          </p:cNvSpPr>
          <p:nvPr/>
        </p:nvSpPr>
        <p:spPr>
          <a:xfrm>
            <a:off x="7499216" y="5296768"/>
            <a:ext cx="3604961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Plataforma de </a:t>
            </a:r>
            <a:r>
              <a:rPr kumimoji="0" lang="pt-PT" sz="14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e-learning</a:t>
            </a:r>
            <a:endParaRPr lang="pt-PT" sz="1400" b="1" spc="0" dirty="0">
              <a:solidFill>
                <a:prstClr val="black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https://elearning.todoscontam.pt/</a:t>
            </a: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15CFB17C-73C8-35F2-CCDD-FF38AD710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62" y="2420146"/>
            <a:ext cx="5263889" cy="2775785"/>
          </a:xfrm>
          <a:prstGeom prst="rect">
            <a:avLst/>
          </a:prstGeom>
        </p:spPr>
      </p:pic>
      <p:grpSp>
        <p:nvGrpSpPr>
          <p:cNvPr id="10" name="Agrupar 13">
            <a:extLst>
              <a:ext uri="{FF2B5EF4-FFF2-40B4-BE49-F238E27FC236}">
                <a16:creationId xmlns:a16="http://schemas.microsoft.com/office/drawing/2014/main" id="{B957FDEB-C280-2247-4938-0BC691D78C7C}"/>
              </a:ext>
            </a:extLst>
          </p:cNvPr>
          <p:cNvGrpSpPr/>
          <p:nvPr/>
        </p:nvGrpSpPr>
        <p:grpSpPr>
          <a:xfrm>
            <a:off x="6305549" y="2420146"/>
            <a:ext cx="5263889" cy="2775785"/>
            <a:chOff x="6305549" y="2420146"/>
            <a:chExt cx="5263889" cy="2775785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3C836B5-D43A-BFE2-3936-EDEA2B7D3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549" y="2420146"/>
              <a:ext cx="5263889" cy="2775785"/>
            </a:xfrm>
            <a:prstGeom prst="rect">
              <a:avLst/>
            </a:prstGeom>
          </p:spPr>
        </p:pic>
        <p:pic>
          <p:nvPicPr>
            <p:cNvPr id="22" name="Picture Placeholder 20">
              <a:extLst>
                <a:ext uri="{FF2B5EF4-FFF2-40B4-BE49-F238E27FC236}">
                  <a16:creationId xmlns:a16="http://schemas.microsoft.com/office/drawing/2014/main" id="{429F22EB-D108-81F7-37D3-4C70BE7D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88008" y="2520983"/>
              <a:ext cx="3840163" cy="245427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6946332-B8A8-2F5C-AD19-D125F24FF3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99"/>
          <a:stretch>
            <a:fillRect/>
          </a:stretch>
        </p:blipFill>
        <p:spPr>
          <a:xfrm>
            <a:off x="1300734" y="2518571"/>
            <a:ext cx="3860652" cy="24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C89B-9CBE-687D-ADF6-A8D65869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8BFFC-37EA-CCFE-F6DD-6288176E8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20D47-CADF-3FA8-3A02-023004E5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F8121-5BBF-80BC-8F46-8D1C04A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C51AA-04CD-A079-9386-754F3A42C766}"/>
              </a:ext>
            </a:extLst>
          </p:cNvPr>
          <p:cNvCxnSpPr>
            <a:cxnSpLocks/>
          </p:cNvCxnSpPr>
          <p:nvPr/>
        </p:nvCxnSpPr>
        <p:spPr>
          <a:xfrm>
            <a:off x="1220947" y="3638383"/>
            <a:ext cx="2160000" cy="501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A3540-4F9B-C28D-6B8B-FE0B482EC675}"/>
              </a:ext>
            </a:extLst>
          </p:cNvPr>
          <p:cNvCxnSpPr>
            <a:cxnSpLocks/>
          </p:cNvCxnSpPr>
          <p:nvPr/>
        </p:nvCxnSpPr>
        <p:spPr>
          <a:xfrm flipV="1">
            <a:off x="1168226" y="2151529"/>
            <a:ext cx="2360282" cy="1360076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79AA7D8-F05A-05FC-E48D-14BE5DF336E8}"/>
              </a:ext>
            </a:extLst>
          </p:cNvPr>
          <p:cNvSpPr/>
          <p:nvPr/>
        </p:nvSpPr>
        <p:spPr>
          <a:xfrm>
            <a:off x="105416" y="2005013"/>
            <a:ext cx="3402580" cy="3267742"/>
          </a:xfrm>
          <a:prstGeom prst="ellipse">
            <a:avLst/>
          </a:prstGeom>
          <a:solidFill>
            <a:schemeClr val="bg1"/>
          </a:solidFill>
          <a:ln w="165100">
            <a:solidFill>
              <a:srgbClr val="FFD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E847E57-A62B-F1EA-A77A-6D0E0B3FAA39}"/>
              </a:ext>
            </a:extLst>
          </p:cNvPr>
          <p:cNvSpPr txBox="1">
            <a:spLocks/>
          </p:cNvSpPr>
          <p:nvPr/>
        </p:nvSpPr>
        <p:spPr>
          <a:xfrm>
            <a:off x="4044083" y="2866389"/>
            <a:ext cx="8081985" cy="1577531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Estabelecer as bases para uma colaboração estruturada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 contínua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entre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Instituições do Ensino Superior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(IES),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Escolas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Autoridades de Supervisão </a:t>
            </a:r>
            <a:b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(Banco de Portugal, Autoridade de Supervisão de Seguros e de Fundos de Pensões 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Comissão de Mercado de Valores Mobiliários)</a:t>
            </a: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29D853DB-A081-503E-24E4-B9B9CCEEB6F5}"/>
              </a:ext>
            </a:extLst>
          </p:cNvPr>
          <p:cNvSpPr txBox="1">
            <a:spLocks/>
          </p:cNvSpPr>
          <p:nvPr/>
        </p:nvSpPr>
        <p:spPr>
          <a:xfrm>
            <a:off x="3759397" y="1814516"/>
            <a:ext cx="6509389" cy="831194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Consolidar o ensino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da Literacia Financeira e Empreendedorismo na componente curricular de Cidadania e Desenvolvimento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852D5-4D83-DC4C-9C01-0B103BA09F80}"/>
              </a:ext>
            </a:extLst>
          </p:cNvPr>
          <p:cNvGrpSpPr/>
          <p:nvPr/>
        </p:nvGrpSpPr>
        <p:grpSpPr>
          <a:xfrm>
            <a:off x="401250" y="3241779"/>
            <a:ext cx="2670236" cy="794211"/>
            <a:chOff x="-9055" y="3204673"/>
            <a:chExt cx="2670236" cy="794211"/>
          </a:xfrm>
        </p:grpSpPr>
        <p:sp>
          <p:nvSpPr>
            <p:cNvPr id="16" name="Marcador de Posição de Conteúdo 2">
              <a:extLst>
                <a:ext uri="{FF2B5EF4-FFF2-40B4-BE49-F238E27FC236}">
                  <a16:creationId xmlns:a16="http://schemas.microsoft.com/office/drawing/2014/main" id="{8582507F-5B8E-952F-67CB-7EB345C2CEB9}"/>
                </a:ext>
              </a:extLst>
            </p:cNvPr>
            <p:cNvSpPr txBox="1">
              <a:spLocks/>
            </p:cNvSpPr>
            <p:nvPr/>
          </p:nvSpPr>
          <p:spPr>
            <a:xfrm>
              <a:off x="-9055" y="3311256"/>
              <a:ext cx="2670236" cy="581045"/>
            </a:xfrm>
            <a:prstGeom prst="rect">
              <a:avLst/>
            </a:prstGeom>
            <a:ln w="12700">
              <a:noFill/>
            </a:ln>
          </p:spPr>
          <p:txBody>
            <a:bodyPr vert="horz" lIns="91440" tIns="0" rIns="91440" bIns="0" rtlCol="0" anchor="ctr" anchorCtr="0">
              <a:noAutofit/>
            </a:bodyPr>
            <a:lstStyle>
              <a:lvl1pPr marL="228589" indent="-228589" algn="l" defTabSz="91435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1pPr>
              <a:lvl2pPr marL="68576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2pPr>
              <a:lvl3pPr marL="1142943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3pPr>
              <a:lvl4pPr marL="1600120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4pPr>
              <a:lvl5pPr marL="2057297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5pPr>
              <a:lvl6pPr marL="2514475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PT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5547F"/>
                  </a:solidFill>
                  <a:effectLst/>
                  <a:uLnTx/>
                  <a:uFillTx/>
                  <a:latin typeface="+mn-lt"/>
                  <a:ea typeface="+mn-ea"/>
                </a:rPr>
                <a:t>OBJETIVOS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A32D01-A5B0-55B3-44A7-60CDC71C477F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204673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6DFDE6-C4E9-72A5-0000-F73BAFBCF473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998884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42EAD5C0-C917-9BF0-8B21-B963D9B72E99}"/>
              </a:ext>
            </a:extLst>
          </p:cNvPr>
          <p:cNvSpPr/>
          <p:nvPr/>
        </p:nvSpPr>
        <p:spPr>
          <a:xfrm rot="5400000">
            <a:off x="9522844" y="4202245"/>
            <a:ext cx="1614335" cy="2444417"/>
          </a:xfrm>
          <a:prstGeom prst="foldedCorner">
            <a:avLst>
              <a:gd name="adj" fmla="val 26688"/>
            </a:avLst>
          </a:prstGeom>
          <a:solidFill>
            <a:srgbClr val="FFD3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Graphic 5" descr="Pin with solid fill">
            <a:extLst>
              <a:ext uri="{FF2B5EF4-FFF2-40B4-BE49-F238E27FC236}">
                <a16:creationId xmlns:a16="http://schemas.microsoft.com/office/drawing/2014/main" id="{3B918D28-CC30-C4E5-F714-C0E85535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60100" flipH="1">
            <a:off x="10865439" y="4166965"/>
            <a:ext cx="624548" cy="624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567844F9-9670-422B-AD52-B1BBC03BE5E0}"/>
              </a:ext>
            </a:extLst>
          </p:cNvPr>
          <p:cNvSpPr txBox="1">
            <a:spLocks/>
          </p:cNvSpPr>
          <p:nvPr/>
        </p:nvSpPr>
        <p:spPr>
          <a:xfrm>
            <a:off x="9201008" y="4813059"/>
            <a:ext cx="2444417" cy="99553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 Estratégia Nacional para a Cidadania (ENEC)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Aprendizagens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Essenciais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id="{051912CC-C1C2-79E5-34E6-D3DBFEC4F7C4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507996" y="3511605"/>
            <a:ext cx="402523" cy="127279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9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857F-830F-997E-09EF-FAB51A1A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19269E-ECC4-0C59-7443-E86E99C3E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9846F-E808-11C2-989B-3F5B948C19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7A2F4-7EB0-DB3D-5534-A7581361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5B4AC-A557-9C62-CC3B-5F8797F10D49}"/>
              </a:ext>
            </a:extLst>
          </p:cNvPr>
          <p:cNvSpPr txBox="1">
            <a:spLocks/>
          </p:cNvSpPr>
          <p:nvPr/>
        </p:nvSpPr>
        <p:spPr>
          <a:xfrm>
            <a:off x="580293" y="1751121"/>
            <a:ext cx="10515600" cy="4461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3600" b="1" dirty="0">
                <a:solidFill>
                  <a:srgbClr val="1C97D5"/>
                </a:solidFill>
              </a:rPr>
              <a:t>CADERNO DE EDUCAÇÃO FINANCEIRA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8A1FB-F2A7-9D4E-677B-C8988F7C14E9}"/>
              </a:ext>
            </a:extLst>
          </p:cNvPr>
          <p:cNvSpPr txBox="1"/>
          <p:nvPr/>
        </p:nvSpPr>
        <p:spPr>
          <a:xfrm>
            <a:off x="630230" y="5728482"/>
            <a:ext cx="5955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rgbClr val="1C97D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https://www.todoscontam.pt/pt-pt/caderno-de-educacao-financeira-2</a:t>
            </a:r>
            <a:r>
              <a:rPr lang="pt-PT" sz="1200" dirty="0">
                <a:solidFill>
                  <a:srgbClr val="1C97D5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084E9-3145-7A92-3738-C18F0038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65" y="2341545"/>
            <a:ext cx="2218695" cy="3242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2AFEA-5E71-5C56-8EAF-651B7BDBE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301" y="3146697"/>
            <a:ext cx="1667088" cy="2440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05EFC8-1A4E-1C9A-0A15-8AC6AB93E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729" y="3161075"/>
            <a:ext cx="1667860" cy="2429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8E5B28-437B-BCEB-08B2-75C4E320B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408" y="3157105"/>
            <a:ext cx="1654364" cy="24303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837AF8-A6A1-75AF-3649-104117E9A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8909" y="3178051"/>
            <a:ext cx="1654364" cy="24094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11AB5D-FB01-ABD5-1441-9DE10A790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2410" y="3178051"/>
            <a:ext cx="1654364" cy="24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8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8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30603-63E5-F844-65FB-52CE5763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3BF0F-1CB3-3D21-38B9-270B61D11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BBBAC-802E-578E-D553-52A1AC9E37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741D-E6D2-F57D-FAEC-7ED9E981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4D62FC-0D66-941A-BFA8-51ACDCD53140}"/>
              </a:ext>
            </a:extLst>
          </p:cNvPr>
          <p:cNvSpPr txBox="1">
            <a:spLocks/>
          </p:cNvSpPr>
          <p:nvPr/>
        </p:nvSpPr>
        <p:spPr>
          <a:xfrm>
            <a:off x="719999" y="2098694"/>
            <a:ext cx="10751997" cy="3143506"/>
          </a:xfrm>
          <a:prstGeom prst="rect">
            <a:avLst/>
          </a:prstGeom>
          <a:solidFill>
            <a:srgbClr val="FFD3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600" i="1" dirty="0"/>
          </a:p>
          <a:p>
            <a:r>
              <a:rPr lang="pt-PT" sz="2800" i="1" dirty="0">
                <a:latin typeface="+mn-lt"/>
              </a:rPr>
              <a:t>Saber </a:t>
            </a:r>
            <a:r>
              <a:rPr lang="pt-PT" sz="2800" b="1" i="1" dirty="0">
                <a:latin typeface="+mn-lt"/>
              </a:rPr>
              <a:t>gerir dinheiro, compreender decisões económicas </a:t>
            </a:r>
            <a:r>
              <a:rPr lang="pt-PT" sz="2800" i="1" dirty="0">
                <a:latin typeface="+mn-lt"/>
              </a:rPr>
              <a:t>e fazer </a:t>
            </a:r>
            <a:r>
              <a:rPr lang="pt-PT" sz="2800" b="1" i="1" dirty="0">
                <a:latin typeface="+mn-lt"/>
              </a:rPr>
              <a:t>escolhas conscientes</a:t>
            </a:r>
            <a:r>
              <a:rPr lang="pt-PT" sz="2800" i="1" dirty="0">
                <a:latin typeface="+mn-lt"/>
              </a:rPr>
              <a:t>, com o olhar no futuro, são </a:t>
            </a:r>
            <a:r>
              <a:rPr lang="pt-PT" sz="2800" b="1" i="1" dirty="0">
                <a:latin typeface="+mn-lt"/>
              </a:rPr>
              <a:t>competências fundamentais </a:t>
            </a:r>
            <a:r>
              <a:rPr lang="pt-PT" sz="2800" i="1" dirty="0">
                <a:latin typeface="+mn-lt"/>
              </a:rPr>
              <a:t>para a vida adulta e em sociedade. </a:t>
            </a:r>
            <a:br>
              <a:rPr lang="pt-PT" sz="2800" dirty="0"/>
            </a:br>
            <a:br>
              <a:rPr lang="pt-PT" sz="2800" dirty="0"/>
            </a:br>
            <a:r>
              <a:rPr lang="pt-PT" sz="2800" i="1" dirty="0">
                <a:latin typeface="+mn-lt"/>
              </a:rPr>
              <a:t>Quanto mais cedo começarmos a desenvolvê-las, mais preparados estaremos para </a:t>
            </a:r>
            <a:r>
              <a:rPr lang="pt-PT" sz="2800" b="1" i="1" dirty="0">
                <a:latin typeface="+mn-lt"/>
              </a:rPr>
              <a:t>enfrentar os desafios do futuro</a:t>
            </a:r>
            <a:r>
              <a:rPr lang="pt-PT" sz="2800" i="1" dirty="0">
                <a:latin typeface="+mn-lt"/>
              </a:rPr>
              <a:t> e </a:t>
            </a:r>
            <a:r>
              <a:rPr lang="pt-PT" sz="2800" b="1" i="1" dirty="0">
                <a:latin typeface="+mn-lt"/>
              </a:rPr>
              <a:t>contribuir para uma sociedade mais equilibrada e sustentável</a:t>
            </a:r>
            <a:r>
              <a:rPr lang="pt-PT" sz="2800" i="1" dirty="0">
                <a:latin typeface="+mn-lt"/>
              </a:rPr>
              <a:t>.</a:t>
            </a:r>
          </a:p>
          <a:p>
            <a:r>
              <a:rPr lang="pt-PT" sz="2800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A383D-B015-1B45-0F9F-507033754009}"/>
              </a:ext>
            </a:extLst>
          </p:cNvPr>
          <p:cNvSpPr txBox="1"/>
          <p:nvPr/>
        </p:nvSpPr>
        <p:spPr>
          <a:xfrm>
            <a:off x="719999" y="5377493"/>
            <a:ext cx="893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Ministro da Educação, Ciência e Inovação, Professor Doutor Fernando Alexandre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FC3B15-0AB9-D9C2-2794-9DE22EB1F766}"/>
              </a:ext>
            </a:extLst>
          </p:cNvPr>
          <p:cNvCxnSpPr>
            <a:cxnSpLocks/>
          </p:cNvCxnSpPr>
          <p:nvPr/>
        </p:nvCxnSpPr>
        <p:spPr>
          <a:xfrm>
            <a:off x="684142" y="2098694"/>
            <a:ext cx="26894" cy="3158611"/>
          </a:xfrm>
          <a:prstGeom prst="line">
            <a:avLst/>
          </a:prstGeom>
          <a:ln w="50800">
            <a:solidFill>
              <a:srgbClr val="FF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A0D7C2-2AD4-CA05-CCE5-447609F5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3" y="1879895"/>
            <a:ext cx="777405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B3D39-46DA-6F51-7A8B-2B4AA4567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PT" b="1" cap="all" dirty="0"/>
              <a:t>Necessidades e desejos</a:t>
            </a:r>
            <a:endParaRPr lang="en-GB" b="1" cap="all" dirty="0"/>
          </a:p>
        </p:txBody>
      </p:sp>
    </p:spTree>
    <p:extLst>
      <p:ext uri="{BB962C8B-B14F-4D97-AF65-F5344CB8AC3E}">
        <p14:creationId xmlns:p14="http://schemas.microsoft.com/office/powerpoint/2010/main" val="82900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BA2D-A704-FF4E-4F28-6B86DB51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0C01C-E305-E081-6222-4885F31F1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6766B-39C3-A73E-7FA6-5F2C4C6B2C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A25D4-A27E-5D82-AAB8-C194ABA4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162CEA28-A4FA-4D9B-FF38-A41E3E20EB53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Necessidades e desejos</a:t>
            </a:r>
            <a:r>
              <a:rPr lang="pt-PT" sz="3600" b="1" baseline="30000" dirty="0">
                <a:solidFill>
                  <a:srgbClr val="05547F"/>
                </a:solidFill>
                <a:latin typeface="+mn-lt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D756B-2815-9C00-F06F-BEAE3DC1B6E8}"/>
              </a:ext>
            </a:extLst>
          </p:cNvPr>
          <p:cNvSpPr txBox="1"/>
          <p:nvPr/>
        </p:nvSpPr>
        <p:spPr>
          <a:xfrm>
            <a:off x="2317998" y="4768928"/>
            <a:ext cx="885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Os </a:t>
            </a:r>
            <a:r>
              <a:rPr lang="pt-PT" b="1" dirty="0"/>
              <a:t>desejos</a:t>
            </a:r>
            <a:r>
              <a:rPr lang="pt-PT" dirty="0"/>
              <a:t> são os bens e serviços que </a:t>
            </a:r>
            <a:r>
              <a:rPr lang="pt-PT" b="1" dirty="0"/>
              <a:t>queremos…</a:t>
            </a:r>
            <a:r>
              <a:rPr lang="pt-PT" dirty="0"/>
              <a:t> </a:t>
            </a:r>
          </a:p>
          <a:p>
            <a:r>
              <a:rPr lang="pt-PT" dirty="0"/>
              <a:t>Mas será que precisamos?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F205E-9767-F435-2E3A-5256318EDE85}"/>
              </a:ext>
            </a:extLst>
          </p:cNvPr>
          <p:cNvSpPr txBox="1"/>
          <p:nvPr/>
        </p:nvSpPr>
        <p:spPr>
          <a:xfrm>
            <a:off x="2317998" y="3036215"/>
            <a:ext cx="885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As </a:t>
            </a:r>
            <a:r>
              <a:rPr lang="pt-PT" b="1" dirty="0"/>
              <a:t>necessidades</a:t>
            </a:r>
            <a:r>
              <a:rPr lang="pt-PT" dirty="0"/>
              <a:t> são os bens e serviços que </a:t>
            </a:r>
            <a:r>
              <a:rPr lang="pt-PT" b="1" dirty="0"/>
              <a:t>necessitamos!</a:t>
            </a:r>
            <a:endParaRPr lang="pt-PT" dirty="0"/>
          </a:p>
          <a:p>
            <a:r>
              <a:rPr lang="pt-PT" dirty="0"/>
              <a:t>São indispensáveis para viver/sobreviver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2DBE00-D6D5-1B81-B3F5-B81729D3B6B2}"/>
              </a:ext>
            </a:extLst>
          </p:cNvPr>
          <p:cNvGrpSpPr/>
          <p:nvPr/>
        </p:nvGrpSpPr>
        <p:grpSpPr>
          <a:xfrm>
            <a:off x="580293" y="4448462"/>
            <a:ext cx="1899385" cy="1406958"/>
            <a:chOff x="8635548" y="3463256"/>
            <a:chExt cx="1899385" cy="1406958"/>
          </a:xfrm>
        </p:grpSpPr>
        <p:pic>
          <p:nvPicPr>
            <p:cNvPr id="15" name="Picture 4" descr="Apple Logo and symbol, meaning, history, PNG, brand">
              <a:extLst>
                <a:ext uri="{FF2B5EF4-FFF2-40B4-BE49-F238E27FC236}">
                  <a16:creationId xmlns:a16="http://schemas.microsoft.com/office/drawing/2014/main" id="{47D76950-B7A5-31E5-E7C7-40BED9FB0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548" y="3463256"/>
              <a:ext cx="1899385" cy="106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39355F-C49F-0004-AB4C-830F8DA54613}"/>
                </a:ext>
              </a:extLst>
            </p:cNvPr>
            <p:cNvSpPr txBox="1"/>
            <p:nvPr/>
          </p:nvSpPr>
          <p:spPr>
            <a:xfrm>
              <a:off x="9202762" y="4531660"/>
              <a:ext cx="764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600" b="1" dirty="0"/>
                <a:t>Desejo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C467C5-F9D4-4829-DEFC-897489CBCF9D}"/>
              </a:ext>
            </a:extLst>
          </p:cNvPr>
          <p:cNvGrpSpPr/>
          <p:nvPr/>
        </p:nvGrpSpPr>
        <p:grpSpPr>
          <a:xfrm>
            <a:off x="904631" y="2655272"/>
            <a:ext cx="1250715" cy="1402077"/>
            <a:chOff x="8959882" y="1890786"/>
            <a:chExt cx="1250715" cy="1402077"/>
          </a:xfrm>
        </p:grpSpPr>
        <p:pic>
          <p:nvPicPr>
            <p:cNvPr id="18" name="Picture 2" descr="Apple Illustration Vector Art PNG Images | Free Download On Pngtree">
              <a:extLst>
                <a:ext uri="{FF2B5EF4-FFF2-40B4-BE49-F238E27FC236}">
                  <a16:creationId xmlns:a16="http://schemas.microsoft.com/office/drawing/2014/main" id="{29C9D6F9-CF3D-547C-4F65-7A7FEC2A7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59882" y="1890786"/>
              <a:ext cx="1250715" cy="119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5A3AB1-33A2-0BDE-1E1E-25134F5789D0}"/>
                </a:ext>
              </a:extLst>
            </p:cNvPr>
            <p:cNvSpPr txBox="1"/>
            <p:nvPr/>
          </p:nvSpPr>
          <p:spPr>
            <a:xfrm>
              <a:off x="8960708" y="295430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600" b="1" dirty="0"/>
                <a:t>Necessidade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5D84C7-F2BB-6DDF-E300-51D6691C6E2D}"/>
              </a:ext>
            </a:extLst>
          </p:cNvPr>
          <p:cNvSpPr txBox="1"/>
          <p:nvPr/>
        </p:nvSpPr>
        <p:spPr>
          <a:xfrm>
            <a:off x="7752945" y="5970771"/>
            <a:ext cx="371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aseline="30000" dirty="0"/>
              <a:t> 1-</a:t>
            </a:r>
            <a:r>
              <a:rPr lang="pt-PT" sz="1200" dirty="0"/>
              <a:t>Ver aula “</a:t>
            </a:r>
            <a:r>
              <a:rPr lang="pt-PT" sz="1200" u="sng" dirty="0">
                <a:hlinkClick r:id="rId4"/>
              </a:rPr>
              <a:t>Poupar, um Compromisso com o Futuro</a:t>
            </a:r>
            <a:r>
              <a:rPr lang="pt-PT" sz="1200" u="sng" dirty="0"/>
              <a:t>”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99750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35E7-9F43-2FD0-75DA-2FECD969B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39725E-E355-E362-EA8F-77C2B015F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EB943-B2B5-905C-675F-0276467E5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3F48A-B6B0-057E-B906-A5A805AB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DE2445E-D352-022F-7964-29148E22395B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Necessidades e desejos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04A01-5668-B74A-7C57-F757F45C4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525" y="2319634"/>
            <a:ext cx="3436465" cy="3229146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05B4995-B264-3AE3-423A-583556510B6C}"/>
              </a:ext>
            </a:extLst>
          </p:cNvPr>
          <p:cNvSpPr txBox="1">
            <a:spLocks/>
          </p:cNvSpPr>
          <p:nvPr/>
        </p:nvSpPr>
        <p:spPr>
          <a:xfrm>
            <a:off x="580293" y="2792071"/>
            <a:ext cx="6280875" cy="3541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Os nossos </a:t>
            </a:r>
            <a:r>
              <a:rPr lang="pt-PT" sz="1800" b="1" dirty="0">
                <a:solidFill>
                  <a:srgbClr val="05547F"/>
                </a:solidFill>
              </a:rPr>
              <a:t>desejos são ilimitados </a:t>
            </a:r>
            <a:r>
              <a:rPr lang="pt-PT" sz="1800" dirty="0"/>
              <a:t>mas os recursos financeiros para os satisfazer são</a:t>
            </a:r>
            <a:r>
              <a:rPr lang="pt-PT" sz="1800" b="1" dirty="0"/>
              <a:t> </a:t>
            </a:r>
            <a:r>
              <a:rPr lang="pt-PT" sz="1800" dirty="0"/>
              <a:t>limitados, o que nos obriga a fazer </a:t>
            </a:r>
            <a:r>
              <a:rPr lang="pt-PT" sz="1800" b="1" dirty="0">
                <a:solidFill>
                  <a:srgbClr val="05547F"/>
                </a:solidFill>
              </a:rPr>
              <a:t>escolhas</a:t>
            </a:r>
            <a:endParaRPr lang="pt-PT" sz="1800" dirty="0">
              <a:solidFill>
                <a:srgbClr val="05547F"/>
              </a:solidFill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Devemos dar prioridade às nossas necessidades e, na medida do possível, atender aos nossos desejos</a:t>
            </a:r>
          </a:p>
          <a:p>
            <a:pPr marL="0" indent="0" algn="ctr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Fazer a pergunta:</a:t>
            </a:r>
          </a:p>
          <a:p>
            <a:pPr marL="0" indent="0" algn="ctr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2000" b="1" dirty="0">
                <a:solidFill>
                  <a:srgbClr val="05547F"/>
                </a:solidFill>
              </a:rPr>
              <a:t>“Isto é realmente necessário?</a:t>
            </a:r>
            <a:r>
              <a:rPr lang="pt-PT" sz="2000" dirty="0">
                <a:solidFill>
                  <a:srgbClr val="05547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06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94665-FAD7-CBDE-2BDE-273A1B190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02183AF-62F8-A933-2A14-109C81E928A2}"/>
              </a:ext>
            </a:extLst>
          </p:cNvPr>
          <p:cNvGrpSpPr/>
          <p:nvPr/>
        </p:nvGrpSpPr>
        <p:grpSpPr>
          <a:xfrm>
            <a:off x="1346909" y="2690840"/>
            <a:ext cx="7240143" cy="3464481"/>
            <a:chOff x="1346909" y="2535570"/>
            <a:chExt cx="7240143" cy="3464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902DE9-32E1-8831-1F25-E9A8033C1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6909" y="2535570"/>
              <a:ext cx="2857565" cy="34644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DD0D1C-CC14-280E-B432-03D10557F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4712" y="2535570"/>
              <a:ext cx="2782340" cy="34250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AF7D8B-60AC-BF3A-EA0A-9C43591B65BC}"/>
                </a:ext>
              </a:extLst>
            </p:cNvPr>
            <p:cNvSpPr txBox="1"/>
            <p:nvPr/>
          </p:nvSpPr>
          <p:spPr>
            <a:xfrm>
              <a:off x="1643517" y="5022906"/>
              <a:ext cx="1244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guloseimas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25DD34-D520-D8BF-1D86-5CFAE8100C3D}"/>
                </a:ext>
              </a:extLst>
            </p:cNvPr>
            <p:cNvSpPr txBox="1"/>
            <p:nvPr/>
          </p:nvSpPr>
          <p:spPr>
            <a:xfrm>
              <a:off x="1762088" y="4550621"/>
              <a:ext cx="835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concerto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59C9D8-7061-3206-7ADB-F4B9573509D6}"/>
                </a:ext>
              </a:extLst>
            </p:cNvPr>
            <p:cNvSpPr txBox="1"/>
            <p:nvPr/>
          </p:nvSpPr>
          <p:spPr>
            <a:xfrm>
              <a:off x="1920714" y="4099107"/>
              <a:ext cx="824622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viagem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0105AB-5173-127C-8AD8-F749D102F4D2}"/>
                </a:ext>
              </a:extLst>
            </p:cNvPr>
            <p:cNvSpPr txBox="1"/>
            <p:nvPr/>
          </p:nvSpPr>
          <p:spPr>
            <a:xfrm>
              <a:off x="2862487" y="4363464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pulseira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7726CA-2B11-BC21-EEB2-F895A1A62D5E}"/>
                </a:ext>
              </a:extLst>
            </p:cNvPr>
            <p:cNvSpPr txBox="1"/>
            <p:nvPr/>
          </p:nvSpPr>
          <p:spPr>
            <a:xfrm>
              <a:off x="2756351" y="4842484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consola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FBCCE6-2FC3-8ED6-F01E-26520B879C8D}"/>
                </a:ext>
              </a:extLst>
            </p:cNvPr>
            <p:cNvSpPr txBox="1"/>
            <p:nvPr/>
          </p:nvSpPr>
          <p:spPr>
            <a:xfrm>
              <a:off x="2757061" y="5331262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i="1" dirty="0" err="1"/>
                <a:t>tablet</a:t>
              </a:r>
              <a:endParaRPr lang="pt-PT" sz="1200" b="1" i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B8ADAC-063F-A379-7965-D7B8FFD2593B}"/>
                </a:ext>
              </a:extLst>
            </p:cNvPr>
            <p:cNvSpPr txBox="1"/>
            <p:nvPr/>
          </p:nvSpPr>
          <p:spPr>
            <a:xfrm>
              <a:off x="6162192" y="4539889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fogão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27BD90-0091-8208-8EA5-79516A3C9B68}"/>
                </a:ext>
              </a:extLst>
            </p:cNvPr>
            <p:cNvSpPr txBox="1"/>
            <p:nvPr/>
          </p:nvSpPr>
          <p:spPr>
            <a:xfrm>
              <a:off x="6268547" y="4114007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almoço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4B074D-D581-A0E9-EBB2-298D9D2A0B1A}"/>
                </a:ext>
              </a:extLst>
            </p:cNvPr>
            <p:cNvSpPr txBox="1"/>
            <p:nvPr/>
          </p:nvSpPr>
          <p:spPr>
            <a:xfrm>
              <a:off x="7286962" y="4381797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consulta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8ED525-62E7-6501-132F-1FCFEBF9978D}"/>
                </a:ext>
              </a:extLst>
            </p:cNvPr>
            <p:cNvSpPr txBox="1"/>
            <p:nvPr/>
          </p:nvSpPr>
          <p:spPr>
            <a:xfrm>
              <a:off x="7211968" y="4853052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lápis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741CF9-D931-6518-1045-8255F4CB2E42}"/>
                </a:ext>
              </a:extLst>
            </p:cNvPr>
            <p:cNvSpPr txBox="1"/>
            <p:nvPr/>
          </p:nvSpPr>
          <p:spPr>
            <a:xfrm>
              <a:off x="6221556" y="5014500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roupa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322983-4185-1A88-8C19-4C0E64FD27C8}"/>
                </a:ext>
              </a:extLst>
            </p:cNvPr>
            <p:cNvSpPr txBox="1"/>
            <p:nvPr/>
          </p:nvSpPr>
          <p:spPr>
            <a:xfrm>
              <a:off x="7165615" y="5289124"/>
              <a:ext cx="82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/>
                <a:t>óculos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7B2D01-D807-BB7F-0515-11FB846FDE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DDCC-B32C-E370-FE85-ACB6C389D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9EDD-39A7-734F-D6BE-6E1616E6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D91B5E3-7D45-2D24-B894-9379E05D06D3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Necessidades e desejos</a:t>
            </a:r>
          </a:p>
        </p:txBody>
      </p:sp>
    </p:spTree>
    <p:extLst>
      <p:ext uri="{BB962C8B-B14F-4D97-AF65-F5344CB8AC3E}">
        <p14:creationId xmlns:p14="http://schemas.microsoft.com/office/powerpoint/2010/main" val="319859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F4121-3ED5-9B5F-244C-2B1F09F9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E4C2AD-2B88-219E-49EA-87FF69D17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89DBD-7B95-2DB1-918B-91C87254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23825-D16B-6E93-7606-FA011CD7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ECCA1E5F-B3C5-7BDF-26DC-D21CAF80A841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Compras por impulso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9B15D-437E-0462-2439-F4A1FB84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084" y="3207184"/>
            <a:ext cx="1562959" cy="3042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31CEA-8515-3997-57D4-3CF6CAA9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3" y="3123384"/>
            <a:ext cx="2134221" cy="2329935"/>
          </a:xfrm>
          <a:prstGeom prst="rect">
            <a:avLst/>
          </a:prstGeom>
        </p:spPr>
      </p:pic>
      <p:sp>
        <p:nvSpPr>
          <p:cNvPr id="22" name="Rounded Rectangular Callout 12">
            <a:extLst>
              <a:ext uri="{FF2B5EF4-FFF2-40B4-BE49-F238E27FC236}">
                <a16:creationId xmlns:a16="http://schemas.microsoft.com/office/drawing/2014/main" id="{20F80D82-837D-36A9-36DD-3FB1692788DC}"/>
              </a:ext>
            </a:extLst>
          </p:cNvPr>
          <p:cNvSpPr/>
          <p:nvPr/>
        </p:nvSpPr>
        <p:spPr>
          <a:xfrm>
            <a:off x="3018309" y="2789040"/>
            <a:ext cx="3563646" cy="1195342"/>
          </a:xfrm>
          <a:prstGeom prst="wedgeRoundRectCallout">
            <a:avLst>
              <a:gd name="adj1" fmla="val -62807"/>
              <a:gd name="adj2" fmla="val 37982"/>
              <a:gd name="adj3" fmla="val 16667"/>
            </a:avLst>
          </a:prstGeom>
          <a:solidFill>
            <a:srgbClr val="05547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bg1"/>
                </a:solidFill>
              </a:rPr>
              <a:t>Comprei uma </a:t>
            </a:r>
            <a:r>
              <a:rPr lang="pt-PT" sz="1600" b="1" i="1" dirty="0">
                <a:solidFill>
                  <a:schemeClr val="bg1"/>
                </a:solidFill>
              </a:rPr>
              <a:t>t-shirt</a:t>
            </a:r>
            <a:r>
              <a:rPr lang="pt-PT" sz="1600" b="1" dirty="0">
                <a:solidFill>
                  <a:schemeClr val="bg1"/>
                </a:solidFill>
              </a:rPr>
              <a:t> que adorei. Mas só a usei uma vez, porque, vendo bem, não combina com o meu estilo! </a:t>
            </a:r>
          </a:p>
        </p:txBody>
      </p:sp>
      <p:sp>
        <p:nvSpPr>
          <p:cNvPr id="23" name="Rounded Rectangular Callout 13">
            <a:extLst>
              <a:ext uri="{FF2B5EF4-FFF2-40B4-BE49-F238E27FC236}">
                <a16:creationId xmlns:a16="http://schemas.microsoft.com/office/drawing/2014/main" id="{2940A14F-6EC5-F6F1-9FCC-83ACF893FEA4}"/>
              </a:ext>
            </a:extLst>
          </p:cNvPr>
          <p:cNvSpPr/>
          <p:nvPr/>
        </p:nvSpPr>
        <p:spPr>
          <a:xfrm flipH="1">
            <a:off x="5771071" y="4288351"/>
            <a:ext cx="3212423" cy="1578458"/>
          </a:xfrm>
          <a:prstGeom prst="wedgeRoundRectCallout">
            <a:avLst>
              <a:gd name="adj1" fmla="val -69179"/>
              <a:gd name="adj2" fmla="val -19069"/>
              <a:gd name="adj3" fmla="val 16667"/>
            </a:avLst>
          </a:prstGeom>
          <a:solidFill>
            <a:srgbClr val="05547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bg1"/>
                </a:solidFill>
              </a:rPr>
              <a:t>Pois é Inês! Cada vez me convenço mais de que vocês precisam de uma vacina contra o impulso. Só ainda não sei como aplicá-la!...</a:t>
            </a:r>
          </a:p>
        </p:txBody>
      </p:sp>
    </p:spTree>
    <p:extLst>
      <p:ext uri="{BB962C8B-B14F-4D97-AF65-F5344CB8AC3E}">
        <p14:creationId xmlns:p14="http://schemas.microsoft.com/office/powerpoint/2010/main" val="201890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D9173F67A0943BC92994F3C196B26" ma:contentTypeVersion="11" ma:contentTypeDescription="Criar um novo documento." ma:contentTypeScope="" ma:versionID="767cfb79379d171310d7f64b9bf8c1b9">
  <xsd:schema xmlns:xsd="http://www.w3.org/2001/XMLSchema" xmlns:xs="http://www.w3.org/2001/XMLSchema" xmlns:p="http://schemas.microsoft.com/office/2006/metadata/properties" xmlns:ns2="d2ac21ae-1801-48e2-94be-c6fc68be1d94" xmlns:ns3="5c3e7aef-4ebc-44cc-8e10-94dd7ed2cfe2" targetNamespace="http://schemas.microsoft.com/office/2006/metadata/properties" ma:root="true" ma:fieldsID="1bcd3d5c970f8e5e543b20c38d3c76ad" ns2:_="" ns3:_="">
    <xsd:import namespace="d2ac21ae-1801-48e2-94be-c6fc68be1d94"/>
    <xsd:import namespace="5c3e7aef-4ebc-44cc-8e10-94dd7ed2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c21ae-1801-48e2-94be-c6fc68be1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37d019d3-c692-45d4-8e34-9cd1cc77e6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e7aef-4ebc-44cc-8e10-94dd7ed2cf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fd20027-fb1e-4530-8c02-5df6cb5ec546}" ma:internalName="TaxCatchAll" ma:showField="CatchAllData" ma:web="5c3e7aef-4ebc-44cc-8e10-94dd7ed2c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ac21ae-1801-48e2-94be-c6fc68be1d94">
      <Terms xmlns="http://schemas.microsoft.com/office/infopath/2007/PartnerControls"/>
    </lcf76f155ced4ddcb4097134ff3c332f>
    <TaxCatchAll xmlns="5c3e7aef-4ebc-44cc-8e10-94dd7ed2cfe2" xsi:nil="true"/>
  </documentManagement>
</p:properties>
</file>

<file path=customXml/itemProps1.xml><?xml version="1.0" encoding="utf-8"?>
<ds:datastoreItem xmlns:ds="http://schemas.openxmlformats.org/officeDocument/2006/customXml" ds:itemID="{F8F092F3-71AA-4B83-820C-700B06F3A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c21ae-1801-48e2-94be-c6fc68be1d94"/>
    <ds:schemaRef ds:uri="5c3e7aef-4ebc-44cc-8e10-94dd7ed2c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530A7C-B505-4282-85DF-15429717B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35948-D9AC-47D9-85E8-EC9E2741C2DC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d2ac21ae-1801-48e2-94be-c6fc68be1d94"/>
    <ds:schemaRef ds:uri="http://schemas.openxmlformats.org/package/2006/metadata/core-properties"/>
    <ds:schemaRef ds:uri="5c3e7aef-4ebc-44cc-8e10-94dd7ed2cfe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1482</Words>
  <Application>Microsoft Office PowerPoint</Application>
  <PresentationFormat>Widescreen</PresentationFormat>
  <Paragraphs>259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Aptos Display</vt:lpstr>
      <vt:lpstr>Arial</vt:lpstr>
      <vt:lpstr>Arial Black</vt:lpstr>
      <vt:lpstr>Calibri</vt:lpstr>
      <vt:lpstr>Open Sans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João Alves</dc:creator>
  <cp:lastModifiedBy>Teresa Noronha</cp:lastModifiedBy>
  <cp:revision>16</cp:revision>
  <dcterms:created xsi:type="dcterms:W3CDTF">2026-01-12T14:26:43Z</dcterms:created>
  <dcterms:modified xsi:type="dcterms:W3CDTF">2026-03-16T12:10:20Z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01206b-b916-4ea2-8839-fe5fd2bf3c99_Enabled">
    <vt:lpwstr>true</vt:lpwstr>
  </property>
  <property fmtid="{D5CDD505-2E9C-101B-9397-08002B2CF9AE}" pid="3" name="MSIP_Label_1001206b-b916-4ea2-8839-fe5fd2bf3c99_SetDate">
    <vt:lpwstr>2026-01-26T10:01:13Z</vt:lpwstr>
  </property>
  <property fmtid="{D5CDD505-2E9C-101B-9397-08002B2CF9AE}" pid="4" name="MSIP_Label_1001206b-b916-4ea2-8839-fe5fd2bf3c99_Method">
    <vt:lpwstr>Standard</vt:lpwstr>
  </property>
  <property fmtid="{D5CDD505-2E9C-101B-9397-08002B2CF9AE}" pid="5" name="MSIP_Label_1001206b-b916-4ea2-8839-fe5fd2bf3c99_Name">
    <vt:lpwstr>1001206b-b916-4ea2-8839-fe5fd2bf3c99</vt:lpwstr>
  </property>
  <property fmtid="{D5CDD505-2E9C-101B-9397-08002B2CF9AE}" pid="6" name="MSIP_Label_1001206b-b916-4ea2-8839-fe5fd2bf3c99_SiteId">
    <vt:lpwstr>0abaa443-560a-46cc-8c72-de2b6231d241</vt:lpwstr>
  </property>
  <property fmtid="{D5CDD505-2E9C-101B-9397-08002B2CF9AE}" pid="7" name="MSIP_Label_1001206b-b916-4ea2-8839-fe5fd2bf3c99_ActionId">
    <vt:lpwstr>e03d9d8d-99b3-46ef-9ef8-21f31c70f370</vt:lpwstr>
  </property>
  <property fmtid="{D5CDD505-2E9C-101B-9397-08002B2CF9AE}" pid="8" name="MSIP_Label_1001206b-b916-4ea2-8839-fe5fd2bf3c99_ContentBits">
    <vt:lpwstr>0</vt:lpwstr>
  </property>
  <property fmtid="{D5CDD505-2E9C-101B-9397-08002B2CF9AE}" pid="9" name="MSIP_Label_1001206b-b916-4ea2-8839-fe5fd2bf3c99_Tag">
    <vt:lpwstr>10, 3, 0, 1</vt:lpwstr>
  </property>
  <property fmtid="{D5CDD505-2E9C-101B-9397-08002B2CF9AE}" pid="10" name="ContentTypeId">
    <vt:lpwstr>0x010100E52D9173F67A0943BC92994F3C196B26</vt:lpwstr>
  </property>
  <property fmtid="{D5CDD505-2E9C-101B-9397-08002B2CF9AE}" pid="11" name="MediaServiceImageTags">
    <vt:lpwstr/>
  </property>
  <property fmtid="{D5CDD505-2E9C-101B-9397-08002B2CF9AE}" pid="12" name="MSIP_Label_84339546-1082-4534-91e1-91aa69eb15e8_Name">
    <vt:lpwstr>Interno - Sem marca de água</vt:lpwstr>
  </property>
  <property fmtid="{D5CDD505-2E9C-101B-9397-08002B2CF9AE}" pid="13" name="MSIP_Label_84339546-1082-4534-91e1-91aa69eb15e8_Enabled">
    <vt:lpwstr>true</vt:lpwstr>
  </property>
  <property fmtid="{D5CDD505-2E9C-101B-9397-08002B2CF9AE}" pid="14" name="MSIP_Label_84339546-1082-4534-91e1-91aa69eb15e8_SetDate">
    <vt:lpwstr>2026-01-30T09:31:22Z</vt:lpwstr>
  </property>
  <property fmtid="{D5CDD505-2E9C-101B-9397-08002B2CF9AE}" pid="15" name="MSIP_Label_84339546-1082-4534-91e1-91aa69eb15e8_SiteId">
    <vt:lpwstr>f92c299d-3d5a-4621-abd4-755e52e5161d</vt:lpwstr>
  </property>
  <property fmtid="{D5CDD505-2E9C-101B-9397-08002B2CF9AE}" pid="16" name="MSIP_Label_84339546-1082-4534-91e1-91aa69eb15e8_Method">
    <vt:lpwstr>Privileged</vt:lpwstr>
  </property>
  <property fmtid="{D5CDD505-2E9C-101B-9397-08002B2CF9AE}" pid="17" name="MSIP_Label_84339546-1082-4534-91e1-91aa69eb15e8_ContentBits">
    <vt:lpwstr>0</vt:lpwstr>
  </property>
  <property fmtid="{D5CDD505-2E9C-101B-9397-08002B2CF9AE}" pid="18" name="MSIP_Label_84339546-1082-4534-91e1-91aa69eb15e8_ActionId">
    <vt:lpwstr>f2666250-7208-42a4-9e74-573ca577fd43</vt:lpwstr>
  </property>
  <property fmtid="{D5CDD505-2E9C-101B-9397-08002B2CF9AE}" pid="19" name="MSIP_Label_84339546-1082-4534-91e1-91aa69eb15e8_Tag">
    <vt:lpwstr>10, 0, 1, 2</vt:lpwstr>
  </property>
</Properties>
</file>