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54"/>
  </p:notesMasterIdLst>
  <p:handoutMasterIdLst>
    <p:handoutMasterId r:id="rId55"/>
  </p:handoutMasterIdLst>
  <p:sldIdLst>
    <p:sldId id="408" r:id="rId6"/>
    <p:sldId id="282" r:id="rId7"/>
    <p:sldId id="342" r:id="rId8"/>
    <p:sldId id="347" r:id="rId9"/>
    <p:sldId id="283" r:id="rId10"/>
    <p:sldId id="348" r:id="rId11"/>
    <p:sldId id="374" r:id="rId12"/>
    <p:sldId id="375" r:id="rId13"/>
    <p:sldId id="360" r:id="rId14"/>
    <p:sldId id="350" r:id="rId15"/>
    <p:sldId id="376" r:id="rId16"/>
    <p:sldId id="377" r:id="rId17"/>
    <p:sldId id="378" r:id="rId18"/>
    <p:sldId id="379" r:id="rId19"/>
    <p:sldId id="380" r:id="rId20"/>
    <p:sldId id="381" r:id="rId21"/>
    <p:sldId id="382" r:id="rId22"/>
    <p:sldId id="383" r:id="rId23"/>
    <p:sldId id="384" r:id="rId24"/>
    <p:sldId id="385" r:id="rId25"/>
    <p:sldId id="386" r:id="rId26"/>
    <p:sldId id="387" r:id="rId27"/>
    <p:sldId id="388" r:id="rId28"/>
    <p:sldId id="389" r:id="rId29"/>
    <p:sldId id="390" r:id="rId30"/>
    <p:sldId id="391" r:id="rId31"/>
    <p:sldId id="392" r:id="rId32"/>
    <p:sldId id="286" r:id="rId33"/>
    <p:sldId id="393" r:id="rId34"/>
    <p:sldId id="394" r:id="rId35"/>
    <p:sldId id="395" r:id="rId36"/>
    <p:sldId id="284" r:id="rId37"/>
    <p:sldId id="403" r:id="rId38"/>
    <p:sldId id="404" r:id="rId39"/>
    <p:sldId id="405" r:id="rId40"/>
    <p:sldId id="406" r:id="rId41"/>
    <p:sldId id="410" r:id="rId42"/>
    <p:sldId id="373" r:id="rId43"/>
    <p:sldId id="371" r:id="rId44"/>
    <p:sldId id="331" r:id="rId45"/>
    <p:sldId id="396" r:id="rId46"/>
    <p:sldId id="397" r:id="rId47"/>
    <p:sldId id="398" r:id="rId48"/>
    <p:sldId id="399" r:id="rId49"/>
    <p:sldId id="400" r:id="rId50"/>
    <p:sldId id="401" r:id="rId51"/>
    <p:sldId id="402" r:id="rId52"/>
    <p:sldId id="303" r:id="rId5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DAF7702-17A1-A1F9-AF22-C2C39B27800E}" name="CMVM" initials="CMVM" userId="CMVM" providerId="None"/>
  <p188:author id="{12AC4269-675E-C1C1-A3FA-2F77CC8C80A7}" name="Rosália Silva " initials="RS" userId="Rosália Silva " providerId="None"/>
  <p188:author id="{488CD76E-4D3A-2305-7BD0-208E2E41B0A8}" name="Banco de Portugal" initials="BdP" userId="Banco de Portugal" providerId="None"/>
  <p188:author id="{D67245C6-FF52-7354-44F4-4C54790982EF}" name="Frederico Torres" initials="FT" userId="S::bpu313815@bdp.pt::3f1b1b88-2513-4fc8-ae68-4a026c5a201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BA7"/>
    <a:srgbClr val="F69F12"/>
    <a:srgbClr val="498184"/>
    <a:srgbClr val="1C97D5"/>
    <a:srgbClr val="446D6F"/>
    <a:srgbClr val="E18346"/>
    <a:srgbClr val="05547F"/>
    <a:srgbClr val="E74C24"/>
    <a:srgbClr val="0E2841"/>
    <a:srgbClr val="DCEA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E63CDC-C0F4-46D5-A637-786021657A91}" v="7" dt="2026-03-16T12:08:45.3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91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notesMaster" Target="notesMasters/notesMaster1.xml"/><Relationship Id="rId62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viewProps" Target="viewProps.xml"/><Relationship Id="rId61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resa Noronha" userId="5b7379fa-9283-4d53-8157-612f78bd7f4d" providerId="ADAL" clId="{90E08D03-F59B-4E0A-8E02-BED6E0696A7D}"/>
    <pc:docChg chg="custSel modSld modMainMaster">
      <pc:chgData name="Teresa Noronha" userId="5b7379fa-9283-4d53-8157-612f78bd7f4d" providerId="ADAL" clId="{90E08D03-F59B-4E0A-8E02-BED6E0696A7D}" dt="2026-03-16T12:08:45.361" v="13"/>
      <pc:docMkLst>
        <pc:docMk/>
      </pc:docMkLst>
      <pc:sldChg chg="addSp delSp modSp mod">
        <pc:chgData name="Teresa Noronha" userId="5b7379fa-9283-4d53-8157-612f78bd7f4d" providerId="ADAL" clId="{90E08D03-F59B-4E0A-8E02-BED6E0696A7D}" dt="2026-03-16T12:08:45.361" v="13"/>
        <pc:sldMkLst>
          <pc:docMk/>
          <pc:sldMk cId="507588524" sldId="408"/>
        </pc:sldMkLst>
        <pc:spChg chg="del">
          <ac:chgData name="Teresa Noronha" userId="5b7379fa-9283-4d53-8157-612f78bd7f4d" providerId="ADAL" clId="{90E08D03-F59B-4E0A-8E02-BED6E0696A7D}" dt="2026-03-16T12:05:54.225" v="1" actId="478"/>
          <ac:spMkLst>
            <pc:docMk/>
            <pc:sldMk cId="507588524" sldId="408"/>
            <ac:spMk id="3" creationId="{4697614F-4D5D-3B8D-6C61-0F92DF7904D9}"/>
          </ac:spMkLst>
        </pc:spChg>
        <pc:spChg chg="del">
          <ac:chgData name="Teresa Noronha" userId="5b7379fa-9283-4d53-8157-612f78bd7f4d" providerId="ADAL" clId="{90E08D03-F59B-4E0A-8E02-BED6E0696A7D}" dt="2026-03-16T12:05:51.606" v="0" actId="478"/>
          <ac:spMkLst>
            <pc:docMk/>
            <pc:sldMk cId="507588524" sldId="408"/>
            <ac:spMk id="4" creationId="{D970086C-10DF-7620-2018-0E71478B9A21}"/>
          </ac:spMkLst>
        </pc:spChg>
        <pc:spChg chg="add del mod">
          <ac:chgData name="Teresa Noronha" userId="5b7379fa-9283-4d53-8157-612f78bd7f4d" providerId="ADAL" clId="{90E08D03-F59B-4E0A-8E02-BED6E0696A7D}" dt="2026-03-16T12:06:14.033" v="5" actId="478"/>
          <ac:spMkLst>
            <pc:docMk/>
            <pc:sldMk cId="507588524" sldId="408"/>
            <ac:spMk id="5" creationId="{08269BD9-671B-A7FF-2CFF-E4D7E86C688F}"/>
          </ac:spMkLst>
        </pc:spChg>
        <pc:spChg chg="add del mod">
          <ac:chgData name="Teresa Noronha" userId="5b7379fa-9283-4d53-8157-612f78bd7f4d" providerId="ADAL" clId="{90E08D03-F59B-4E0A-8E02-BED6E0696A7D}" dt="2026-03-16T12:08:38.861" v="10" actId="478"/>
          <ac:spMkLst>
            <pc:docMk/>
            <pc:sldMk cId="507588524" sldId="408"/>
            <ac:spMk id="6" creationId="{F9F48F32-AC26-3FF8-A452-F951ABFDC2C2}"/>
          </ac:spMkLst>
        </pc:spChg>
        <pc:spChg chg="add del mod">
          <ac:chgData name="Teresa Noronha" userId="5b7379fa-9283-4d53-8157-612f78bd7f4d" providerId="ADAL" clId="{90E08D03-F59B-4E0A-8E02-BED6E0696A7D}" dt="2026-03-16T12:08:36.486" v="9" actId="478"/>
          <ac:spMkLst>
            <pc:docMk/>
            <pc:sldMk cId="507588524" sldId="408"/>
            <ac:spMk id="7" creationId="{33527C2D-FCF3-FBAD-5226-402B45A70A71}"/>
          </ac:spMkLst>
        </pc:spChg>
        <pc:spChg chg="add mod">
          <ac:chgData name="Teresa Noronha" userId="5b7379fa-9283-4d53-8157-612f78bd7f4d" providerId="ADAL" clId="{90E08D03-F59B-4E0A-8E02-BED6E0696A7D}" dt="2026-03-16T12:08:42.566" v="12"/>
          <ac:spMkLst>
            <pc:docMk/>
            <pc:sldMk cId="507588524" sldId="408"/>
            <ac:spMk id="8" creationId="{3CE25C46-83B5-01F6-833B-D1E3A8EB5605}"/>
          </ac:spMkLst>
        </pc:spChg>
        <pc:spChg chg="add mod">
          <ac:chgData name="Teresa Noronha" userId="5b7379fa-9283-4d53-8157-612f78bd7f4d" providerId="ADAL" clId="{90E08D03-F59B-4E0A-8E02-BED6E0696A7D}" dt="2026-03-16T12:08:40.073" v="11"/>
          <ac:spMkLst>
            <pc:docMk/>
            <pc:sldMk cId="507588524" sldId="408"/>
            <ac:spMk id="9" creationId="{D5D6127A-DCC3-AD52-3F0B-B3682DDBB701}"/>
          </ac:spMkLst>
        </pc:spChg>
        <pc:spChg chg="add mod">
          <ac:chgData name="Teresa Noronha" userId="5b7379fa-9283-4d53-8157-612f78bd7f4d" providerId="ADAL" clId="{90E08D03-F59B-4E0A-8E02-BED6E0696A7D}" dt="2026-03-16T12:08:45.361" v="13"/>
          <ac:spMkLst>
            <pc:docMk/>
            <pc:sldMk cId="507588524" sldId="408"/>
            <ac:spMk id="10" creationId="{B55939CF-3519-1CCF-D27D-A41DD8956433}"/>
          </ac:spMkLst>
        </pc:spChg>
        <pc:spChg chg="add mod">
          <ac:chgData name="Teresa Noronha" userId="5b7379fa-9283-4d53-8157-612f78bd7f4d" providerId="ADAL" clId="{90E08D03-F59B-4E0A-8E02-BED6E0696A7D}" dt="2026-03-16T12:08:45.361" v="13"/>
          <ac:spMkLst>
            <pc:docMk/>
            <pc:sldMk cId="507588524" sldId="408"/>
            <ac:spMk id="11" creationId="{8CFC3C80-1090-4D54-933A-436AA4DF17B9}"/>
          </ac:spMkLst>
        </pc:spChg>
      </pc:sldChg>
      <pc:sldMasterChg chg="modSldLayout">
        <pc:chgData name="Teresa Noronha" userId="5b7379fa-9283-4d53-8157-612f78bd7f4d" providerId="ADAL" clId="{90E08D03-F59B-4E0A-8E02-BED6E0696A7D}" dt="2026-03-16T12:07:31.368" v="8"/>
        <pc:sldMasterMkLst>
          <pc:docMk/>
          <pc:sldMasterMk cId="1167295374" sldId="2147483648"/>
        </pc:sldMasterMkLst>
        <pc:sldLayoutChg chg="addSp delSp modSp mod">
          <pc:chgData name="Teresa Noronha" userId="5b7379fa-9283-4d53-8157-612f78bd7f4d" providerId="ADAL" clId="{90E08D03-F59B-4E0A-8E02-BED6E0696A7D}" dt="2026-03-16T12:07:31.368" v="8"/>
          <pc:sldLayoutMkLst>
            <pc:docMk/>
            <pc:sldMasterMk cId="1167295374" sldId="2147483648"/>
            <pc:sldLayoutMk cId="3051676739" sldId="2147483704"/>
          </pc:sldLayoutMkLst>
          <pc:spChg chg="add mod">
            <ac:chgData name="Teresa Noronha" userId="5b7379fa-9283-4d53-8157-612f78bd7f4d" providerId="ADAL" clId="{90E08D03-F59B-4E0A-8E02-BED6E0696A7D}" dt="2026-03-16T12:06:06.733" v="4"/>
            <ac:spMkLst>
              <pc:docMk/>
              <pc:sldMasterMk cId="1167295374" sldId="2147483648"/>
              <pc:sldLayoutMk cId="3051676739" sldId="2147483704"/>
              <ac:spMk id="6" creationId="{8F28441B-511D-F7F5-09C7-6A82D028E2DB}"/>
            </ac:spMkLst>
          </pc:spChg>
          <pc:spChg chg="add mod">
            <ac:chgData name="Teresa Noronha" userId="5b7379fa-9283-4d53-8157-612f78bd7f4d" providerId="ADAL" clId="{90E08D03-F59B-4E0A-8E02-BED6E0696A7D}" dt="2026-03-16T12:06:06.733" v="4"/>
            <ac:spMkLst>
              <pc:docMk/>
              <pc:sldMasterMk cId="1167295374" sldId="2147483648"/>
              <pc:sldLayoutMk cId="3051676739" sldId="2147483704"/>
              <ac:spMk id="7" creationId="{811A190A-9573-07AB-74CD-0883E3803628}"/>
            </ac:spMkLst>
          </pc:spChg>
          <pc:spChg chg="del">
            <ac:chgData name="Teresa Noronha" userId="5b7379fa-9283-4d53-8157-612f78bd7f4d" providerId="ADAL" clId="{90E08D03-F59B-4E0A-8E02-BED6E0696A7D}" dt="2026-03-16T12:06:01.276" v="2" actId="478"/>
            <ac:spMkLst>
              <pc:docMk/>
              <pc:sldMasterMk cId="1167295374" sldId="2147483648"/>
              <pc:sldLayoutMk cId="3051676739" sldId="2147483704"/>
              <ac:spMk id="49" creationId="{7480EA7A-48A8-46F7-71DE-A309339E92C5}"/>
            </ac:spMkLst>
          </pc:spChg>
          <pc:spChg chg="del">
            <ac:chgData name="Teresa Noronha" userId="5b7379fa-9283-4d53-8157-612f78bd7f4d" providerId="ADAL" clId="{90E08D03-F59B-4E0A-8E02-BED6E0696A7D}" dt="2026-03-16T12:06:05.838" v="3" actId="478"/>
            <ac:spMkLst>
              <pc:docMk/>
              <pc:sldMasterMk cId="1167295374" sldId="2147483648"/>
              <pc:sldLayoutMk cId="3051676739" sldId="2147483704"/>
              <ac:spMk id="50" creationId="{B1988EB6-7F74-1712-5220-8050E7A39993}"/>
            </ac:spMkLst>
          </pc:spChg>
          <pc:picChg chg="add mod">
            <ac:chgData name="Teresa Noronha" userId="5b7379fa-9283-4d53-8157-612f78bd7f4d" providerId="ADAL" clId="{90E08D03-F59B-4E0A-8E02-BED6E0696A7D}" dt="2026-03-16T12:07:31.368" v="8"/>
            <ac:picMkLst>
              <pc:docMk/>
              <pc:sldMasterMk cId="1167295374" sldId="2147483648"/>
              <pc:sldLayoutMk cId="3051676739" sldId="2147483704"/>
              <ac:picMk id="8" creationId="{75D161B3-3EF7-2935-9D35-80DA1DF7F972}"/>
            </ac:picMkLst>
          </pc:picChg>
          <pc:picChg chg="add mod">
            <ac:chgData name="Teresa Noronha" userId="5b7379fa-9283-4d53-8157-612f78bd7f4d" providerId="ADAL" clId="{90E08D03-F59B-4E0A-8E02-BED6E0696A7D}" dt="2026-03-16T12:07:31.368" v="8"/>
            <ac:picMkLst>
              <pc:docMk/>
              <pc:sldMasterMk cId="1167295374" sldId="2147483648"/>
              <pc:sldLayoutMk cId="3051676739" sldId="2147483704"/>
              <ac:picMk id="9" creationId="{23EFAE58-E8C5-AFC8-F95E-895737ADCE0C}"/>
            </ac:picMkLst>
          </pc:picChg>
          <pc:picChg chg="add mod">
            <ac:chgData name="Teresa Noronha" userId="5b7379fa-9283-4d53-8157-612f78bd7f4d" providerId="ADAL" clId="{90E08D03-F59B-4E0A-8E02-BED6E0696A7D}" dt="2026-03-16T12:07:31.368" v="8"/>
            <ac:picMkLst>
              <pc:docMk/>
              <pc:sldMasterMk cId="1167295374" sldId="2147483648"/>
              <pc:sldLayoutMk cId="3051676739" sldId="2147483704"/>
              <ac:picMk id="10" creationId="{C4224653-FBD4-D194-5290-9F260621F6EE}"/>
            </ac:picMkLst>
          </pc:picChg>
          <pc:picChg chg="add mod">
            <ac:chgData name="Teresa Noronha" userId="5b7379fa-9283-4d53-8157-612f78bd7f4d" providerId="ADAL" clId="{90E08D03-F59B-4E0A-8E02-BED6E0696A7D}" dt="2026-03-16T12:07:31.368" v="8"/>
            <ac:picMkLst>
              <pc:docMk/>
              <pc:sldMasterMk cId="1167295374" sldId="2147483648"/>
              <pc:sldLayoutMk cId="3051676739" sldId="2147483704"/>
              <ac:picMk id="11" creationId="{8E93CB83-3BB4-96F6-1C40-942116516423}"/>
            </ac:picMkLst>
          </pc:picChg>
          <pc:picChg chg="add mod">
            <ac:chgData name="Teresa Noronha" userId="5b7379fa-9283-4d53-8157-612f78bd7f4d" providerId="ADAL" clId="{90E08D03-F59B-4E0A-8E02-BED6E0696A7D}" dt="2026-03-16T12:07:31.368" v="8"/>
            <ac:picMkLst>
              <pc:docMk/>
              <pc:sldMasterMk cId="1167295374" sldId="2147483648"/>
              <pc:sldLayoutMk cId="3051676739" sldId="2147483704"/>
              <ac:picMk id="12" creationId="{5941232B-0376-0FA3-920D-71A9FDBF1188}"/>
            </ac:picMkLst>
          </pc:picChg>
          <pc:picChg chg="add mod">
            <ac:chgData name="Teresa Noronha" userId="5b7379fa-9283-4d53-8157-612f78bd7f4d" providerId="ADAL" clId="{90E08D03-F59B-4E0A-8E02-BED6E0696A7D}" dt="2026-03-16T12:07:31.368" v="8"/>
            <ac:picMkLst>
              <pc:docMk/>
              <pc:sldMasterMk cId="1167295374" sldId="2147483648"/>
              <pc:sldLayoutMk cId="3051676739" sldId="2147483704"/>
              <ac:picMk id="13" creationId="{521B3933-815C-0F7F-4405-A8D4BA1B4000}"/>
            </ac:picMkLst>
          </pc:picChg>
          <pc:picChg chg="add mod">
            <ac:chgData name="Teresa Noronha" userId="5b7379fa-9283-4d53-8157-612f78bd7f4d" providerId="ADAL" clId="{90E08D03-F59B-4E0A-8E02-BED6E0696A7D}" dt="2026-03-16T12:07:31.368" v="8"/>
            <ac:picMkLst>
              <pc:docMk/>
              <pc:sldMasterMk cId="1167295374" sldId="2147483648"/>
              <pc:sldLayoutMk cId="3051676739" sldId="2147483704"/>
              <ac:picMk id="14" creationId="{41BBABB2-7DDA-A1FD-E1C3-FAB00CB3B520}"/>
            </ac:picMkLst>
          </pc:picChg>
          <pc:picChg chg="del">
            <ac:chgData name="Teresa Noronha" userId="5b7379fa-9283-4d53-8157-612f78bd7f4d" providerId="ADAL" clId="{90E08D03-F59B-4E0A-8E02-BED6E0696A7D}" dt="2026-03-16T12:07:30.733" v="7" actId="478"/>
            <ac:picMkLst>
              <pc:docMk/>
              <pc:sldMasterMk cId="1167295374" sldId="2147483648"/>
              <pc:sldLayoutMk cId="3051676739" sldId="2147483704"/>
              <ac:picMk id="37" creationId="{2A119C12-217E-D127-97BA-865FC7C4F88C}"/>
            </ac:picMkLst>
          </pc:picChg>
          <pc:picChg chg="del">
            <ac:chgData name="Teresa Noronha" userId="5b7379fa-9283-4d53-8157-612f78bd7f4d" providerId="ADAL" clId="{90E08D03-F59B-4E0A-8E02-BED6E0696A7D}" dt="2026-03-16T12:07:30.733" v="7" actId="478"/>
            <ac:picMkLst>
              <pc:docMk/>
              <pc:sldMasterMk cId="1167295374" sldId="2147483648"/>
              <pc:sldLayoutMk cId="3051676739" sldId="2147483704"/>
              <ac:picMk id="38" creationId="{DDEFB025-BA48-2367-AF3A-C0EAA3B0725E}"/>
            </ac:picMkLst>
          </pc:picChg>
          <pc:picChg chg="del">
            <ac:chgData name="Teresa Noronha" userId="5b7379fa-9283-4d53-8157-612f78bd7f4d" providerId="ADAL" clId="{90E08D03-F59B-4E0A-8E02-BED6E0696A7D}" dt="2026-03-16T12:07:30.733" v="7" actId="478"/>
            <ac:picMkLst>
              <pc:docMk/>
              <pc:sldMasterMk cId="1167295374" sldId="2147483648"/>
              <pc:sldLayoutMk cId="3051676739" sldId="2147483704"/>
              <ac:picMk id="39" creationId="{CB1DEC63-D9DD-A8B5-4104-8B169853FEB0}"/>
            </ac:picMkLst>
          </pc:picChg>
          <pc:picChg chg="del">
            <ac:chgData name="Teresa Noronha" userId="5b7379fa-9283-4d53-8157-612f78bd7f4d" providerId="ADAL" clId="{90E08D03-F59B-4E0A-8E02-BED6E0696A7D}" dt="2026-03-16T12:07:30.733" v="7" actId="478"/>
            <ac:picMkLst>
              <pc:docMk/>
              <pc:sldMasterMk cId="1167295374" sldId="2147483648"/>
              <pc:sldLayoutMk cId="3051676739" sldId="2147483704"/>
              <ac:picMk id="40" creationId="{0FF29A0C-D15E-07DA-2923-00526150FB1F}"/>
            </ac:picMkLst>
          </pc:picChg>
          <pc:picChg chg="del">
            <ac:chgData name="Teresa Noronha" userId="5b7379fa-9283-4d53-8157-612f78bd7f4d" providerId="ADAL" clId="{90E08D03-F59B-4E0A-8E02-BED6E0696A7D}" dt="2026-03-16T12:07:30.733" v="7" actId="478"/>
            <ac:picMkLst>
              <pc:docMk/>
              <pc:sldMasterMk cId="1167295374" sldId="2147483648"/>
              <pc:sldLayoutMk cId="3051676739" sldId="2147483704"/>
              <ac:picMk id="41" creationId="{E1DC5883-4E77-7AF8-4929-EC74940D6BDE}"/>
            </ac:picMkLst>
          </pc:picChg>
          <pc:picChg chg="del">
            <ac:chgData name="Teresa Noronha" userId="5b7379fa-9283-4d53-8157-612f78bd7f4d" providerId="ADAL" clId="{90E08D03-F59B-4E0A-8E02-BED6E0696A7D}" dt="2026-03-16T12:07:30.733" v="7" actId="478"/>
            <ac:picMkLst>
              <pc:docMk/>
              <pc:sldMasterMk cId="1167295374" sldId="2147483648"/>
              <pc:sldLayoutMk cId="3051676739" sldId="2147483704"/>
              <ac:picMk id="42" creationId="{87D9C08B-83D2-EF7F-F4E2-AA226A38337A}"/>
            </ac:picMkLst>
          </pc:pic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159B853-F639-E11B-7B00-E27201EB8CF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788DE9-0568-198E-1231-F66DF07D899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B69CF7-07B8-4FD5-BD5C-15C4D620113C}" type="datetimeFigureOut">
              <a:rPr lang="pt-PT" smtClean="0"/>
              <a:t>16/03/2026</a:t>
            </a:fld>
            <a:endParaRPr lang="pt-P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9E77B4-76A7-23B7-9F0D-840023B817B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B0782C-F5A6-FBBB-E832-7D89E3269D3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47C115-EC40-4EE2-89E2-A2CFDB1E0C5D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398168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66AAE2-A5AF-4AE1-B659-D2301A04F762}" type="datetimeFigureOut">
              <a:rPr lang="en-GB" smtClean="0"/>
              <a:t>16/03/2026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4FB6CC-33A8-4BA6-A460-EE75E0AFE05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0276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NOTA: Existe um anexo no final deste documento onde estão explicados mais detalhes sobre cada um destes impostos, caso tenham interesse em explorar mais a secção dos impostos.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4FB6CC-33A8-4BA6-A460-EE75E0AFE055}" type="slidenum">
              <a:rPr lang="en-GB" smtClean="0"/>
              <a:t>31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0266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E204A6B-7378-0A7A-E07A-A054B7FF7F3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49161385-3E5D-31CA-A255-701AC61C74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9109" t="23068" r="70660" b="42586"/>
          <a:stretch>
            <a:fillRect/>
          </a:stretch>
        </p:blipFill>
        <p:spPr>
          <a:xfrm rot="1949666">
            <a:off x="8629961" y="5410277"/>
            <a:ext cx="1663849" cy="1706203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B25D33A0-31C5-9A15-A8BA-F025DDE724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88097" b="15360"/>
          <a:stretch>
            <a:fillRect/>
          </a:stretch>
        </p:blipFill>
        <p:spPr>
          <a:xfrm>
            <a:off x="10256161" y="2653219"/>
            <a:ext cx="1935840" cy="4204781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1C32EFCF-1CF3-C2B9-65BB-743471DB69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8362"/>
          <a:stretch>
            <a:fillRect/>
          </a:stretch>
        </p:blipFill>
        <p:spPr>
          <a:xfrm rot="863926" flipH="1">
            <a:off x="4315843" y="32297"/>
            <a:ext cx="5145493" cy="4967824"/>
          </a:xfrm>
          <a:prstGeom prst="rect">
            <a:avLst/>
          </a:prstGeom>
        </p:spPr>
      </p:pic>
      <p:sp>
        <p:nvSpPr>
          <p:cNvPr id="64" name="Free-form: Shape 63">
            <a:extLst>
              <a:ext uri="{FF2B5EF4-FFF2-40B4-BE49-F238E27FC236}">
                <a16:creationId xmlns:a16="http://schemas.microsoft.com/office/drawing/2014/main" id="{5DFFAD41-A250-F1C3-39F5-8CD2E5F92952}"/>
              </a:ext>
            </a:extLst>
          </p:cNvPr>
          <p:cNvSpPr/>
          <p:nvPr userDrawn="1"/>
        </p:nvSpPr>
        <p:spPr>
          <a:xfrm>
            <a:off x="-38541" y="31661"/>
            <a:ext cx="9344478" cy="6859114"/>
          </a:xfrm>
          <a:custGeom>
            <a:avLst/>
            <a:gdLst>
              <a:gd name="csX0" fmla="*/ 3476478 w 9344478"/>
              <a:gd name="csY0" fmla="*/ 0 h 6859114"/>
              <a:gd name="csX1" fmla="*/ 9344478 w 9344478"/>
              <a:gd name="csY1" fmla="*/ 5868001 h 6859114"/>
              <a:gd name="csX2" fmla="*/ 9276865 w 9344478"/>
              <a:gd name="csY2" fmla="*/ 6761639 h 6859114"/>
              <a:gd name="csX3" fmla="*/ 9259458 w 9344478"/>
              <a:gd name="csY3" fmla="*/ 6859114 h 6859114"/>
              <a:gd name="csX4" fmla="*/ 0 w 9344478"/>
              <a:gd name="csY4" fmla="*/ 6859114 h 6859114"/>
              <a:gd name="csX5" fmla="*/ 0 w 9344478"/>
              <a:gd name="csY5" fmla="*/ 1141273 h 6859114"/>
              <a:gd name="csX6" fmla="*/ 195624 w 9344478"/>
              <a:gd name="csY6" fmla="*/ 1002162 h 6859114"/>
              <a:gd name="csX7" fmla="*/ 3476478 w 9344478"/>
              <a:gd name="csY7" fmla="*/ 0 h 685911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</a:cxnLst>
            <a:rect l="l" t="t" r="r" b="b"/>
            <a:pathLst>
              <a:path w="9344478" h="6859114">
                <a:moveTo>
                  <a:pt x="3476478" y="0"/>
                </a:moveTo>
                <a:cubicBezTo>
                  <a:pt x="6717286" y="0"/>
                  <a:pt x="9344478" y="2627193"/>
                  <a:pt x="9344478" y="5868001"/>
                </a:cubicBezTo>
                <a:cubicBezTo>
                  <a:pt x="9344478" y="6171826"/>
                  <a:pt x="9321387" y="6470259"/>
                  <a:pt x="9276865" y="6761639"/>
                </a:cubicBezTo>
                <a:lnTo>
                  <a:pt x="9259458" y="6859114"/>
                </a:lnTo>
                <a:lnTo>
                  <a:pt x="0" y="6859114"/>
                </a:lnTo>
                <a:lnTo>
                  <a:pt x="0" y="1141273"/>
                </a:lnTo>
                <a:lnTo>
                  <a:pt x="195624" y="1002162"/>
                </a:lnTo>
                <a:cubicBezTo>
                  <a:pt x="1132162" y="369449"/>
                  <a:pt x="2261176" y="0"/>
                  <a:pt x="3476478" y="0"/>
                </a:cubicBezTo>
                <a:close/>
              </a:path>
            </a:pathLst>
          </a:custGeom>
          <a:solidFill>
            <a:srgbClr val="0E28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63" name="Free-form: Shape 62">
            <a:extLst>
              <a:ext uri="{FF2B5EF4-FFF2-40B4-BE49-F238E27FC236}">
                <a16:creationId xmlns:a16="http://schemas.microsoft.com/office/drawing/2014/main" id="{832558E8-E2A1-6F40-FE43-79DDFD8122C1}"/>
              </a:ext>
            </a:extLst>
          </p:cNvPr>
          <p:cNvSpPr/>
          <p:nvPr/>
        </p:nvSpPr>
        <p:spPr>
          <a:xfrm>
            <a:off x="-38541" y="143687"/>
            <a:ext cx="9232454" cy="6747089"/>
          </a:xfrm>
          <a:custGeom>
            <a:avLst/>
            <a:gdLst>
              <a:gd name="csX0" fmla="*/ 3476480 w 9232454"/>
              <a:gd name="csY0" fmla="*/ 0 h 6747089"/>
              <a:gd name="csX1" fmla="*/ 9232454 w 9232454"/>
              <a:gd name="csY1" fmla="*/ 5755976 h 6747089"/>
              <a:gd name="csX2" fmla="*/ 9166132 w 9232454"/>
              <a:gd name="csY2" fmla="*/ 6632554 h 6747089"/>
              <a:gd name="csX3" fmla="*/ 9145679 w 9232454"/>
              <a:gd name="csY3" fmla="*/ 6747089 h 6747089"/>
              <a:gd name="csX4" fmla="*/ 0 w 9232454"/>
              <a:gd name="csY4" fmla="*/ 6747089 h 6747089"/>
              <a:gd name="csX5" fmla="*/ 0 w 9232454"/>
              <a:gd name="csY5" fmla="*/ 1169117 h 6747089"/>
              <a:gd name="csX6" fmla="*/ 32588 w 9232454"/>
              <a:gd name="csY6" fmla="*/ 1143509 h 6747089"/>
              <a:gd name="csX7" fmla="*/ 3476480 w 9232454"/>
              <a:gd name="csY7" fmla="*/ 0 h 674708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</a:cxnLst>
            <a:rect l="l" t="t" r="r" b="b"/>
            <a:pathLst>
              <a:path w="9232454" h="6747089">
                <a:moveTo>
                  <a:pt x="3476480" y="0"/>
                </a:moveTo>
                <a:cubicBezTo>
                  <a:pt x="6655417" y="0"/>
                  <a:pt x="9232454" y="2577038"/>
                  <a:pt x="9232454" y="5755976"/>
                </a:cubicBezTo>
                <a:cubicBezTo>
                  <a:pt x="9232454" y="6054002"/>
                  <a:pt x="9209804" y="6346737"/>
                  <a:pt x="9166132" y="6632554"/>
                </a:cubicBezTo>
                <a:lnTo>
                  <a:pt x="9145679" y="6747089"/>
                </a:lnTo>
                <a:lnTo>
                  <a:pt x="0" y="6747089"/>
                </a:lnTo>
                <a:lnTo>
                  <a:pt x="0" y="1169117"/>
                </a:lnTo>
                <a:lnTo>
                  <a:pt x="32588" y="1143509"/>
                </a:lnTo>
                <a:cubicBezTo>
                  <a:pt x="992930" y="425312"/>
                  <a:pt x="2185036" y="0"/>
                  <a:pt x="3476480" y="0"/>
                </a:cubicBezTo>
                <a:close/>
              </a:path>
            </a:pathLst>
          </a:custGeom>
          <a:solidFill>
            <a:srgbClr val="033F6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59" name="Free-form: Shape 58">
            <a:extLst>
              <a:ext uri="{FF2B5EF4-FFF2-40B4-BE49-F238E27FC236}">
                <a16:creationId xmlns:a16="http://schemas.microsoft.com/office/drawing/2014/main" id="{7E0FF2FB-DC01-6200-51E9-5597E13BA268}"/>
              </a:ext>
            </a:extLst>
          </p:cNvPr>
          <p:cNvSpPr/>
          <p:nvPr userDrawn="1"/>
        </p:nvSpPr>
        <p:spPr>
          <a:xfrm>
            <a:off x="-38541" y="564357"/>
            <a:ext cx="8752788" cy="9243600"/>
          </a:xfrm>
          <a:custGeom>
            <a:avLst/>
            <a:gdLst>
              <a:gd name="csX0" fmla="*/ 3476478 w 8752788"/>
              <a:gd name="csY0" fmla="*/ 0 h 9243600"/>
              <a:gd name="csX1" fmla="*/ 8752788 w 8752788"/>
              <a:gd name="csY1" fmla="*/ 5276310 h 9243600"/>
              <a:gd name="csX2" fmla="*/ 8691993 w 8752788"/>
              <a:gd name="csY2" fmla="*/ 6079841 h 9243600"/>
              <a:gd name="csX3" fmla="*/ 8658494 w 8752788"/>
              <a:gd name="csY3" fmla="*/ 6267424 h 9243600"/>
              <a:gd name="csX4" fmla="*/ 1 w 8752788"/>
              <a:gd name="csY4" fmla="*/ 6267424 h 9243600"/>
              <a:gd name="csX5" fmla="*/ 1 w 8752788"/>
              <a:gd name="csY5" fmla="*/ 9243600 h 9243600"/>
              <a:gd name="csX6" fmla="*/ 0 w 8752788"/>
              <a:gd name="csY6" fmla="*/ 9243600 h 9243600"/>
              <a:gd name="csX7" fmla="*/ 0 w 8752788"/>
              <a:gd name="csY7" fmla="*/ 1309020 h 9243600"/>
              <a:gd name="csX8" fmla="*/ 120255 w 8752788"/>
              <a:gd name="csY8" fmla="*/ 1204853 h 9243600"/>
              <a:gd name="csX9" fmla="*/ 3476478 w 8752788"/>
              <a:gd name="csY9" fmla="*/ 0 h 92436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</a:cxnLst>
            <a:rect l="l" t="t" r="r" b="b"/>
            <a:pathLst>
              <a:path w="8752788" h="9243600">
                <a:moveTo>
                  <a:pt x="3476478" y="0"/>
                </a:moveTo>
                <a:cubicBezTo>
                  <a:pt x="6390504" y="0"/>
                  <a:pt x="8752788" y="2362284"/>
                  <a:pt x="8752788" y="5276310"/>
                </a:cubicBezTo>
                <a:cubicBezTo>
                  <a:pt x="8752788" y="5549500"/>
                  <a:pt x="8732026" y="5817841"/>
                  <a:pt x="8691993" y="6079841"/>
                </a:cubicBezTo>
                <a:lnTo>
                  <a:pt x="8658494" y="6267424"/>
                </a:lnTo>
                <a:lnTo>
                  <a:pt x="1" y="6267424"/>
                </a:lnTo>
                <a:lnTo>
                  <a:pt x="1" y="9243600"/>
                </a:lnTo>
                <a:lnTo>
                  <a:pt x="0" y="9243600"/>
                </a:lnTo>
                <a:lnTo>
                  <a:pt x="0" y="1309020"/>
                </a:lnTo>
                <a:lnTo>
                  <a:pt x="120255" y="1204853"/>
                </a:lnTo>
                <a:cubicBezTo>
                  <a:pt x="1032312" y="452156"/>
                  <a:pt x="2201592" y="0"/>
                  <a:pt x="3476478" y="0"/>
                </a:cubicBezTo>
                <a:close/>
              </a:path>
            </a:pathLst>
          </a:custGeom>
          <a:solidFill>
            <a:srgbClr val="04547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55" name="Free-form: Shape 54">
            <a:extLst>
              <a:ext uri="{FF2B5EF4-FFF2-40B4-BE49-F238E27FC236}">
                <a16:creationId xmlns:a16="http://schemas.microsoft.com/office/drawing/2014/main" id="{B0EF0FC5-15C5-56AD-7738-AD8C98F6EC28}"/>
              </a:ext>
            </a:extLst>
          </p:cNvPr>
          <p:cNvSpPr/>
          <p:nvPr/>
        </p:nvSpPr>
        <p:spPr>
          <a:xfrm>
            <a:off x="-38541" y="1103016"/>
            <a:ext cx="8273125" cy="5787759"/>
          </a:xfrm>
          <a:custGeom>
            <a:avLst/>
            <a:gdLst>
              <a:gd name="csX0" fmla="*/ 3476480 w 8273125"/>
              <a:gd name="csY0" fmla="*/ 0 h 5787759"/>
              <a:gd name="csX1" fmla="*/ 8273125 w 8273125"/>
              <a:gd name="csY1" fmla="*/ 4796646 h 5787759"/>
              <a:gd name="csX2" fmla="*/ 8175675 w 8273125"/>
              <a:gd name="csY2" fmla="*/ 5763338 h 5787759"/>
              <a:gd name="csX3" fmla="*/ 8169395 w 8273125"/>
              <a:gd name="csY3" fmla="*/ 5787759 h 5787759"/>
              <a:gd name="csX4" fmla="*/ 0 w 8273125"/>
              <a:gd name="csY4" fmla="*/ 5787759 h 5787759"/>
              <a:gd name="csX5" fmla="*/ 0 w 8273125"/>
              <a:gd name="csY5" fmla="*/ 1493785 h 5787759"/>
              <a:gd name="csX6" fmla="*/ 84738 w 8273125"/>
              <a:gd name="csY6" fmla="*/ 1404906 h 5787759"/>
              <a:gd name="csX7" fmla="*/ 3476480 w 8273125"/>
              <a:gd name="csY7" fmla="*/ 0 h 578775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</a:cxnLst>
            <a:rect l="l" t="t" r="r" b="b"/>
            <a:pathLst>
              <a:path w="8273125" h="5787759">
                <a:moveTo>
                  <a:pt x="3476480" y="0"/>
                </a:moveTo>
                <a:cubicBezTo>
                  <a:pt x="6125593" y="0"/>
                  <a:pt x="8273125" y="2147532"/>
                  <a:pt x="8273125" y="4796646"/>
                </a:cubicBezTo>
                <a:cubicBezTo>
                  <a:pt x="8273125" y="5127786"/>
                  <a:pt x="8239570" y="5451088"/>
                  <a:pt x="8175675" y="5763338"/>
                </a:cubicBezTo>
                <a:lnTo>
                  <a:pt x="8169395" y="5787759"/>
                </a:lnTo>
                <a:lnTo>
                  <a:pt x="0" y="5787759"/>
                </a:lnTo>
                <a:lnTo>
                  <a:pt x="0" y="1493785"/>
                </a:lnTo>
                <a:lnTo>
                  <a:pt x="84738" y="1404906"/>
                </a:lnTo>
                <a:cubicBezTo>
                  <a:pt x="952761" y="536883"/>
                  <a:pt x="2151922" y="0"/>
                  <a:pt x="34764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b="1" dirty="0"/>
          </a:p>
        </p:txBody>
      </p:sp>
      <p:sp>
        <p:nvSpPr>
          <p:cNvPr id="47" name="Free-form: Shape 46">
            <a:extLst>
              <a:ext uri="{FF2B5EF4-FFF2-40B4-BE49-F238E27FC236}">
                <a16:creationId xmlns:a16="http://schemas.microsoft.com/office/drawing/2014/main" id="{414A5A92-1C73-FB2D-EEE4-EA4397E7D3F2}"/>
              </a:ext>
            </a:extLst>
          </p:cNvPr>
          <p:cNvSpPr/>
          <p:nvPr userDrawn="1"/>
        </p:nvSpPr>
        <p:spPr>
          <a:xfrm>
            <a:off x="-38541" y="4780532"/>
            <a:ext cx="8272136" cy="1080000"/>
          </a:xfrm>
          <a:custGeom>
            <a:avLst/>
            <a:gdLst>
              <a:gd name="csX0" fmla="*/ 0 w 8272136"/>
              <a:gd name="csY0" fmla="*/ 0 h 1080000"/>
              <a:gd name="csX1" fmla="*/ 8140492 w 8272136"/>
              <a:gd name="csY1" fmla="*/ 0 h 1080000"/>
              <a:gd name="csX2" fmla="*/ 8175674 w 8272136"/>
              <a:gd name="csY2" fmla="*/ 152439 h 1080000"/>
              <a:gd name="csX3" fmla="*/ 8266884 w 8272136"/>
              <a:gd name="csY3" fmla="*/ 872296 h 1080000"/>
              <a:gd name="csX4" fmla="*/ 8272136 w 8272136"/>
              <a:gd name="csY4" fmla="*/ 1080000 h 1080000"/>
              <a:gd name="csX5" fmla="*/ 0 w 8272136"/>
              <a:gd name="csY5" fmla="*/ 1080000 h 10800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8272136" h="1080000">
                <a:moveTo>
                  <a:pt x="0" y="0"/>
                </a:moveTo>
                <a:lnTo>
                  <a:pt x="8140492" y="0"/>
                </a:lnTo>
                <a:lnTo>
                  <a:pt x="8175674" y="152439"/>
                </a:lnTo>
                <a:cubicBezTo>
                  <a:pt x="8223596" y="386626"/>
                  <a:pt x="8254451" y="627031"/>
                  <a:pt x="8266884" y="872296"/>
                </a:cubicBezTo>
                <a:lnTo>
                  <a:pt x="8272136" y="1080000"/>
                </a:lnTo>
                <a:lnTo>
                  <a:pt x="0" y="1080000"/>
                </a:lnTo>
                <a:close/>
              </a:path>
            </a:pathLst>
          </a:custGeom>
          <a:solidFill>
            <a:srgbClr val="F7A83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pic>
        <p:nvPicPr>
          <p:cNvPr id="37" name="Picture 36" descr="A black background with purple letters&#10;&#10;AI-generated content may be incorrect.">
            <a:extLst>
              <a:ext uri="{FF2B5EF4-FFF2-40B4-BE49-F238E27FC236}">
                <a16:creationId xmlns:a16="http://schemas.microsoft.com/office/drawing/2014/main" id="{2A119C12-217E-D127-97BA-865FC7C4F88C}"/>
              </a:ext>
            </a:extLst>
          </p:cNvPr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897" y="6162652"/>
            <a:ext cx="854513" cy="385482"/>
          </a:xfrm>
          <a:prstGeom prst="rect">
            <a:avLst/>
          </a:prstGeom>
        </p:spPr>
      </p:pic>
      <p:pic>
        <p:nvPicPr>
          <p:cNvPr id="38" name="Picture 37" descr="A logo with a person in a circle&#10;&#10;AI-generated content may be incorrect.">
            <a:extLst>
              <a:ext uri="{FF2B5EF4-FFF2-40B4-BE49-F238E27FC236}">
                <a16:creationId xmlns:a16="http://schemas.microsoft.com/office/drawing/2014/main" id="{DDEFB025-BA48-2367-AF3A-C0EAA3B0725E}"/>
              </a:ext>
            </a:extLst>
          </p:cNvPr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835" y="6122131"/>
            <a:ext cx="1010877" cy="466524"/>
          </a:xfrm>
          <a:prstGeom prst="rect">
            <a:avLst/>
          </a:prstGeom>
        </p:spPr>
      </p:pic>
      <p:pic>
        <p:nvPicPr>
          <p:cNvPr id="39" name="Picture 38" descr="A black background with text and colorful letters&#10;&#10;AI-generated content may be incorrect.">
            <a:extLst>
              <a:ext uri="{FF2B5EF4-FFF2-40B4-BE49-F238E27FC236}">
                <a16:creationId xmlns:a16="http://schemas.microsoft.com/office/drawing/2014/main" id="{CB1DEC63-D9DD-A8B5-4104-8B169853FEB0}"/>
              </a:ext>
            </a:extLst>
          </p:cNvPr>
          <p:cNvPicPr/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161" y="6162652"/>
            <a:ext cx="879936" cy="278526"/>
          </a:xfrm>
          <a:prstGeom prst="rect">
            <a:avLst/>
          </a:prstGeom>
        </p:spPr>
      </p:pic>
      <p:pic>
        <p:nvPicPr>
          <p:cNvPr id="40" name="Imagem 14">
            <a:extLst>
              <a:ext uri="{FF2B5EF4-FFF2-40B4-BE49-F238E27FC236}">
                <a16:creationId xmlns:a16="http://schemas.microsoft.com/office/drawing/2014/main" id="{0FF29A0C-D15E-07DA-2923-00526150FB1F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82047" y="5991373"/>
            <a:ext cx="1557851" cy="728041"/>
          </a:xfrm>
          <a:prstGeom prst="rect">
            <a:avLst/>
          </a:prstGeom>
        </p:spPr>
      </p:pic>
      <p:pic>
        <p:nvPicPr>
          <p:cNvPr id="41" name="Graphic 40">
            <a:extLst>
              <a:ext uri="{FF2B5EF4-FFF2-40B4-BE49-F238E27FC236}">
                <a16:creationId xmlns:a16="http://schemas.microsoft.com/office/drawing/2014/main" id="{E1DC5883-4E77-7AF8-4929-EC74940D6BDE}"/>
              </a:ext>
            </a:extLst>
          </p:cNvPr>
          <p:cNvPicPr/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659450" y="6162652"/>
            <a:ext cx="717709" cy="385483"/>
          </a:xfrm>
          <a:prstGeom prst="rect">
            <a:avLst/>
          </a:prstGeom>
        </p:spPr>
      </p:pic>
      <p:pic>
        <p:nvPicPr>
          <p:cNvPr id="42" name="Picture 154" descr="A black background with blue letters&#10;&#10;AI-generated content may be incorrect.">
            <a:extLst>
              <a:ext uri="{FF2B5EF4-FFF2-40B4-BE49-F238E27FC236}">
                <a16:creationId xmlns:a16="http://schemas.microsoft.com/office/drawing/2014/main" id="{87D9C08B-83D2-EF7F-F4E2-AA226A38337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53"/>
          <a:stretch>
            <a:fillRect/>
          </a:stretch>
        </p:blipFill>
        <p:spPr>
          <a:xfrm>
            <a:off x="1882450" y="6103214"/>
            <a:ext cx="1142973" cy="504359"/>
          </a:xfrm>
          <a:prstGeom prst="rect">
            <a:avLst/>
          </a:prstGeom>
        </p:spPr>
      </p:pic>
      <p:sp>
        <p:nvSpPr>
          <p:cNvPr id="53" name="Free-form: Shape 52">
            <a:extLst>
              <a:ext uri="{FF2B5EF4-FFF2-40B4-BE49-F238E27FC236}">
                <a16:creationId xmlns:a16="http://schemas.microsoft.com/office/drawing/2014/main" id="{B69C4335-81F8-8E12-911B-735BB3458379}"/>
              </a:ext>
            </a:extLst>
          </p:cNvPr>
          <p:cNvSpPr/>
          <p:nvPr userDrawn="1"/>
        </p:nvSpPr>
        <p:spPr>
          <a:xfrm>
            <a:off x="-38541" y="5680532"/>
            <a:ext cx="8272137" cy="180000"/>
          </a:xfrm>
          <a:custGeom>
            <a:avLst/>
            <a:gdLst>
              <a:gd name="csX0" fmla="*/ 0 w 8272137"/>
              <a:gd name="csY0" fmla="*/ 0 h 180000"/>
              <a:gd name="csX1" fmla="*/ 8267586 w 8272137"/>
              <a:gd name="csY1" fmla="*/ 0 h 180000"/>
              <a:gd name="csX2" fmla="*/ 8272137 w 8272137"/>
              <a:gd name="csY2" fmla="*/ 180000 h 180000"/>
              <a:gd name="csX3" fmla="*/ 0 w 8272137"/>
              <a:gd name="csY3" fmla="*/ 180000 h 1800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8272137" h="180000">
                <a:moveTo>
                  <a:pt x="0" y="0"/>
                </a:moveTo>
                <a:lnTo>
                  <a:pt x="8267586" y="0"/>
                </a:lnTo>
                <a:lnTo>
                  <a:pt x="8272137" y="180000"/>
                </a:lnTo>
                <a:lnTo>
                  <a:pt x="0" y="180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7480EA7A-48A8-46F7-71DE-A309339E92C5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648747" y="4007976"/>
            <a:ext cx="6616700" cy="657933"/>
          </a:xfrm>
          <a:prstGeom prst="rect">
            <a:avLst/>
          </a:prstGeom>
        </p:spPr>
        <p:txBody>
          <a:bodyPr/>
          <a:lstStyle>
            <a:lvl1pPr>
              <a:buNone/>
              <a:defRPr lang="en-GB" sz="2800" b="0" kern="1200" spc="-150" dirty="0" smtClean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lang="en-GB" sz="2800" b="1" kern="1200" spc="-150" dirty="0" smtClean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lang="en-GB" sz="2800" b="1" kern="1200" spc="-150" dirty="0" smtClean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lang="en-GB" sz="2800" b="1" kern="1200" spc="-150" dirty="0" smtClean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lang="en-GB" sz="2800" b="1" kern="1200" spc="-150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r>
              <a:rPr lang="pt-PT" sz="2800" b="1" spc="-15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LITERACIA FINANCEIRA E EMPREENDEDORISMO</a:t>
            </a:r>
            <a:endParaRPr lang="en-GB" sz="2800" b="1" spc="-150">
              <a:solidFill>
                <a:schemeClr val="accent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Text Placeholder 48">
            <a:extLst>
              <a:ext uri="{FF2B5EF4-FFF2-40B4-BE49-F238E27FC236}">
                <a16:creationId xmlns:a16="http://schemas.microsoft.com/office/drawing/2014/main" id="{B1988EB6-7F74-1712-5220-8050E7A39993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648747" y="4922465"/>
            <a:ext cx="6616700" cy="657933"/>
          </a:xfrm>
          <a:prstGeom prst="rect">
            <a:avLst/>
          </a:prstGeom>
        </p:spPr>
        <p:txBody>
          <a:bodyPr anchor="ctr"/>
          <a:lstStyle>
            <a:lvl1pPr>
              <a:buNone/>
              <a:defRPr lang="en-GB" sz="3200" b="1" kern="1200" spc="-15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lang="en-GB" sz="2800" b="1" kern="1200" spc="-150" dirty="0" smtClean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lang="en-GB" sz="2800" b="1" kern="1200" spc="-150" dirty="0" smtClean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lang="en-GB" sz="2800" b="1" kern="1200" spc="-150" dirty="0" smtClean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lang="en-GB" sz="2800" b="1" kern="1200" spc="-150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r>
              <a:rPr lang="pt-PT" sz="2800" b="1" spc="-15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RECURSOS FINANCEIROS E ORÇAMENTO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0382A10C-677D-3CA6-0B64-02B4A67025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8669" y="1912132"/>
            <a:ext cx="6203471" cy="189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105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9">
            <a:extLst>
              <a:ext uri="{FF2B5EF4-FFF2-40B4-BE49-F238E27FC236}">
                <a16:creationId xmlns:a16="http://schemas.microsoft.com/office/drawing/2014/main" id="{035A0D19-934F-E845-0147-B4231184A7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0293" y="610230"/>
            <a:ext cx="8524506" cy="63409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buNone/>
              <a:defRPr sz="32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pt-PT"/>
              <a:t>Título</a:t>
            </a:r>
          </a:p>
        </p:txBody>
      </p:sp>
      <p:sp>
        <p:nvSpPr>
          <p:cNvPr id="8" name="Text Placeholder 19">
            <a:extLst>
              <a:ext uri="{FF2B5EF4-FFF2-40B4-BE49-F238E27FC236}">
                <a16:creationId xmlns:a16="http://schemas.microsoft.com/office/drawing/2014/main" id="{4EE248DA-E078-8D7E-72A9-81591B46D08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0293" y="1296025"/>
            <a:ext cx="8524506" cy="48379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buNone/>
              <a:defRPr sz="18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pt-PT"/>
              <a:t>subtítulo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24167A8-C6B4-BC42-B568-E0AAC2570645}"/>
              </a:ext>
            </a:extLst>
          </p:cNvPr>
          <p:cNvGrpSpPr/>
          <p:nvPr userDrawn="1"/>
        </p:nvGrpSpPr>
        <p:grpSpPr>
          <a:xfrm>
            <a:off x="0" y="769283"/>
            <a:ext cx="360000" cy="419981"/>
            <a:chOff x="0" y="718969"/>
            <a:chExt cx="360000" cy="419981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E1D6496-3E95-A120-BDDF-44977A80E77A}"/>
                </a:ext>
              </a:extLst>
            </p:cNvPr>
            <p:cNvSpPr/>
            <p:nvPr/>
          </p:nvSpPr>
          <p:spPr>
            <a:xfrm rot="5400000">
              <a:off x="126000" y="904950"/>
              <a:ext cx="108000" cy="360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11CA3DB-ACFE-FF68-1622-1B4C0D48C2FD}"/>
                </a:ext>
              </a:extLst>
            </p:cNvPr>
            <p:cNvSpPr/>
            <p:nvPr/>
          </p:nvSpPr>
          <p:spPr>
            <a:xfrm rot="5400000">
              <a:off x="126000" y="800957"/>
              <a:ext cx="108000" cy="360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C8F41AB-E982-9DE6-C1A0-02D5EE63CD0E}"/>
                </a:ext>
              </a:extLst>
            </p:cNvPr>
            <p:cNvSpPr/>
            <p:nvPr/>
          </p:nvSpPr>
          <p:spPr>
            <a:xfrm rot="5400000">
              <a:off x="126000" y="696963"/>
              <a:ext cx="108000" cy="36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69C8B52-80E5-F84C-D0BC-6B0F25257B5A}"/>
                </a:ext>
              </a:extLst>
            </p:cNvPr>
            <p:cNvSpPr/>
            <p:nvPr/>
          </p:nvSpPr>
          <p:spPr>
            <a:xfrm rot="5400000">
              <a:off x="126000" y="592969"/>
              <a:ext cx="108000" cy="360000"/>
            </a:xfrm>
            <a:prstGeom prst="rect">
              <a:avLst/>
            </a:prstGeom>
            <a:solidFill>
              <a:srgbClr val="04547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6A5015DE-84DC-DEA0-1E1E-82F94A8B9C1A}"/>
              </a:ext>
            </a:extLst>
          </p:cNvPr>
          <p:cNvGrpSpPr/>
          <p:nvPr userDrawn="1"/>
        </p:nvGrpSpPr>
        <p:grpSpPr>
          <a:xfrm>
            <a:off x="11832000" y="769283"/>
            <a:ext cx="360000" cy="419981"/>
            <a:chOff x="0" y="718969"/>
            <a:chExt cx="360000" cy="41998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CAE36DF-42A2-C38B-5772-B0C27962642E}"/>
                </a:ext>
              </a:extLst>
            </p:cNvPr>
            <p:cNvSpPr/>
            <p:nvPr/>
          </p:nvSpPr>
          <p:spPr>
            <a:xfrm rot="5400000">
              <a:off x="126000" y="904950"/>
              <a:ext cx="108000" cy="360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1D6ABAD-D3BB-0015-E26C-22B13B582F1E}"/>
                </a:ext>
              </a:extLst>
            </p:cNvPr>
            <p:cNvSpPr/>
            <p:nvPr/>
          </p:nvSpPr>
          <p:spPr>
            <a:xfrm rot="5400000">
              <a:off x="126000" y="800957"/>
              <a:ext cx="108000" cy="360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F236AE2-CEEB-EFA3-6202-30437C58C666}"/>
                </a:ext>
              </a:extLst>
            </p:cNvPr>
            <p:cNvSpPr/>
            <p:nvPr/>
          </p:nvSpPr>
          <p:spPr>
            <a:xfrm rot="5400000">
              <a:off x="126000" y="696963"/>
              <a:ext cx="108000" cy="36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829AF33-9687-1B98-1B47-D4BC740BA866}"/>
                </a:ext>
              </a:extLst>
            </p:cNvPr>
            <p:cNvSpPr/>
            <p:nvPr/>
          </p:nvSpPr>
          <p:spPr>
            <a:xfrm rot="5400000">
              <a:off x="126000" y="592969"/>
              <a:ext cx="108000" cy="360000"/>
            </a:xfrm>
            <a:prstGeom prst="rect">
              <a:avLst/>
            </a:prstGeom>
            <a:solidFill>
              <a:srgbClr val="04547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829777B1-4C43-11C1-6472-88308FC728A0}"/>
              </a:ext>
            </a:extLst>
          </p:cNvPr>
          <p:cNvSpPr/>
          <p:nvPr userDrawn="1"/>
        </p:nvSpPr>
        <p:spPr>
          <a:xfrm>
            <a:off x="1551317" y="6335735"/>
            <a:ext cx="4227378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CIDADANIA e DESENVOLVIMENTO</a:t>
            </a:r>
            <a:endParaRPr lang="en-GB" sz="1200" b="1" spc="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2" name="Picture 2">
            <a:extLst>
              <a:ext uri="{FF2B5EF4-FFF2-40B4-BE49-F238E27FC236}">
                <a16:creationId xmlns:a16="http://schemas.microsoft.com/office/drawing/2014/main" id="{C0E486B0-3A3B-469F-5D18-5A5011FCFAD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580293" y="6345083"/>
            <a:ext cx="2233057" cy="33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D7FC1914-C44E-5AD9-4A44-748E6E81BD55}"/>
              </a:ext>
            </a:extLst>
          </p:cNvPr>
          <p:cNvSpPr/>
          <p:nvPr userDrawn="1"/>
        </p:nvSpPr>
        <p:spPr>
          <a:xfrm>
            <a:off x="1551317" y="6335735"/>
            <a:ext cx="4227378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CIDADANIA </a:t>
            </a:r>
            <a:r>
              <a:rPr lang="pt-PT" sz="1200" b="1" spc="0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pt-PT" sz="1200" b="1" spc="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DESENVOLVIMENTO</a:t>
            </a:r>
            <a:endParaRPr lang="en-GB" sz="1200" b="1" spc="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4" name="Picture 2">
            <a:extLst>
              <a:ext uri="{FF2B5EF4-FFF2-40B4-BE49-F238E27FC236}">
                <a16:creationId xmlns:a16="http://schemas.microsoft.com/office/drawing/2014/main" id="{49606DA8-A896-278B-A23D-05806321BB0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580293" y="6345083"/>
            <a:ext cx="2233057" cy="33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7E07ABAC-F84D-34AB-9D2E-B9F35612EBF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93" y="6345083"/>
            <a:ext cx="2257958" cy="33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9E85159B-EE12-0731-B317-458EC59EA03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68362"/>
          <a:stretch>
            <a:fillRect/>
          </a:stretch>
        </p:blipFill>
        <p:spPr>
          <a:xfrm>
            <a:off x="5924471" y="6335735"/>
            <a:ext cx="372875" cy="360000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4AABDF72-3F9C-571A-828F-D9E21A4EA152}"/>
              </a:ext>
            </a:extLst>
          </p:cNvPr>
          <p:cNvSpPr/>
          <p:nvPr userDrawn="1"/>
        </p:nvSpPr>
        <p:spPr>
          <a:xfrm>
            <a:off x="6443122" y="6333173"/>
            <a:ext cx="425235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 dirty="0"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LITERACIA FINANCEIRA E EMPREENDEDORISMO</a:t>
            </a:r>
            <a:endParaRPr lang="en-GB" sz="1200" b="1" spc="0" dirty="0">
              <a:solidFill>
                <a:schemeClr val="accent2">
                  <a:lumMod val="40000"/>
                  <a:lumOff val="6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B9A07F3-72D2-F241-46B0-7C94B3A031D4}"/>
              </a:ext>
            </a:extLst>
          </p:cNvPr>
          <p:cNvSpPr/>
          <p:nvPr userDrawn="1"/>
        </p:nvSpPr>
        <p:spPr>
          <a:xfrm rot="5400000">
            <a:off x="5787060" y="440776"/>
            <a:ext cx="647694" cy="12191999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9" name="Slide Number Placeholder 3">
            <a:extLst>
              <a:ext uri="{FF2B5EF4-FFF2-40B4-BE49-F238E27FC236}">
                <a16:creationId xmlns:a16="http://schemas.microsoft.com/office/drawing/2014/main" id="{8B12FF5B-3AA3-EB9C-22CB-AC4250120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35294" y="6333173"/>
            <a:ext cx="61850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FC76E96-B79D-4F2B-9241-53214DAD925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2076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C1D54F7-E9D6-AF8C-51BE-61D253F859B6}"/>
              </a:ext>
            </a:extLst>
          </p:cNvPr>
          <p:cNvSpPr/>
          <p:nvPr userDrawn="1"/>
        </p:nvSpPr>
        <p:spPr>
          <a:xfrm rot="5400000">
            <a:off x="6602999" y="1269000"/>
            <a:ext cx="6857999" cy="432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24167A8-C6B4-BC42-B568-E0AAC2570645}"/>
              </a:ext>
            </a:extLst>
          </p:cNvPr>
          <p:cNvGrpSpPr/>
          <p:nvPr userDrawn="1"/>
        </p:nvGrpSpPr>
        <p:grpSpPr>
          <a:xfrm>
            <a:off x="0" y="769283"/>
            <a:ext cx="360000" cy="419981"/>
            <a:chOff x="0" y="718969"/>
            <a:chExt cx="360000" cy="419981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E1D6496-3E95-A120-BDDF-44977A80E77A}"/>
                </a:ext>
              </a:extLst>
            </p:cNvPr>
            <p:cNvSpPr/>
            <p:nvPr/>
          </p:nvSpPr>
          <p:spPr>
            <a:xfrm rot="5400000">
              <a:off x="126000" y="904950"/>
              <a:ext cx="108000" cy="360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11CA3DB-ACFE-FF68-1622-1B4C0D48C2FD}"/>
                </a:ext>
              </a:extLst>
            </p:cNvPr>
            <p:cNvSpPr/>
            <p:nvPr/>
          </p:nvSpPr>
          <p:spPr>
            <a:xfrm rot="5400000">
              <a:off x="126000" y="800957"/>
              <a:ext cx="108000" cy="360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C8F41AB-E982-9DE6-C1A0-02D5EE63CD0E}"/>
                </a:ext>
              </a:extLst>
            </p:cNvPr>
            <p:cNvSpPr/>
            <p:nvPr/>
          </p:nvSpPr>
          <p:spPr>
            <a:xfrm rot="5400000">
              <a:off x="126000" y="696963"/>
              <a:ext cx="108000" cy="36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69C8B52-80E5-F84C-D0BC-6B0F25257B5A}"/>
                </a:ext>
              </a:extLst>
            </p:cNvPr>
            <p:cNvSpPr/>
            <p:nvPr/>
          </p:nvSpPr>
          <p:spPr>
            <a:xfrm rot="5400000">
              <a:off x="126000" y="592969"/>
              <a:ext cx="108000" cy="360000"/>
            </a:xfrm>
            <a:prstGeom prst="rect">
              <a:avLst/>
            </a:prstGeom>
            <a:solidFill>
              <a:srgbClr val="04547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9" name="Text Placeholder 19">
            <a:extLst>
              <a:ext uri="{FF2B5EF4-FFF2-40B4-BE49-F238E27FC236}">
                <a16:creationId xmlns:a16="http://schemas.microsoft.com/office/drawing/2014/main" id="{A59A768B-78BC-D8BC-DD38-C3A3B9845DF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0293" y="610230"/>
            <a:ext cx="7201632" cy="63409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buNone/>
              <a:defRPr sz="32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pt-PT"/>
              <a:t>Título</a:t>
            </a:r>
          </a:p>
        </p:txBody>
      </p:sp>
      <p:sp>
        <p:nvSpPr>
          <p:cNvPr id="17" name="Text Placeholder 19">
            <a:extLst>
              <a:ext uri="{FF2B5EF4-FFF2-40B4-BE49-F238E27FC236}">
                <a16:creationId xmlns:a16="http://schemas.microsoft.com/office/drawing/2014/main" id="{180F60FC-A518-D3FD-3116-409AB54858F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0293" y="1296025"/>
            <a:ext cx="7201632" cy="48379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buNone/>
              <a:defRPr sz="18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pt-PT"/>
              <a:t>subtítulo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FD40D19-9328-2FEB-5DA2-495DF1F30023}"/>
              </a:ext>
            </a:extLst>
          </p:cNvPr>
          <p:cNvGrpSpPr/>
          <p:nvPr userDrawn="1"/>
        </p:nvGrpSpPr>
        <p:grpSpPr>
          <a:xfrm>
            <a:off x="11832000" y="769283"/>
            <a:ext cx="360000" cy="419981"/>
            <a:chOff x="0" y="718969"/>
            <a:chExt cx="360000" cy="419981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A17BFFC-6A4F-80B1-EF20-2C842AF953CC}"/>
                </a:ext>
              </a:extLst>
            </p:cNvPr>
            <p:cNvSpPr/>
            <p:nvPr/>
          </p:nvSpPr>
          <p:spPr>
            <a:xfrm rot="5400000">
              <a:off x="126000" y="904950"/>
              <a:ext cx="108000" cy="360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6C0BF81-0E6C-3EB5-4FF7-1C8E273CCDEB}"/>
                </a:ext>
              </a:extLst>
            </p:cNvPr>
            <p:cNvSpPr/>
            <p:nvPr/>
          </p:nvSpPr>
          <p:spPr>
            <a:xfrm rot="5400000">
              <a:off x="126000" y="800957"/>
              <a:ext cx="108000" cy="360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207BF12-12F1-8513-B0BA-10686F2198C8}"/>
                </a:ext>
              </a:extLst>
            </p:cNvPr>
            <p:cNvSpPr/>
            <p:nvPr/>
          </p:nvSpPr>
          <p:spPr>
            <a:xfrm rot="5400000">
              <a:off x="126000" y="696963"/>
              <a:ext cx="108000" cy="36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4A68EF7-BEB2-03BF-A4B1-EA0C932E193F}"/>
                </a:ext>
              </a:extLst>
            </p:cNvPr>
            <p:cNvSpPr/>
            <p:nvPr/>
          </p:nvSpPr>
          <p:spPr>
            <a:xfrm rot="5400000">
              <a:off x="126000" y="592969"/>
              <a:ext cx="108000" cy="360000"/>
            </a:xfrm>
            <a:prstGeom prst="rect">
              <a:avLst/>
            </a:prstGeom>
            <a:solidFill>
              <a:srgbClr val="04547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id="{ACCE8938-2E57-4256-16CD-238BFE725BEB}"/>
              </a:ext>
            </a:extLst>
          </p:cNvPr>
          <p:cNvSpPr/>
          <p:nvPr userDrawn="1"/>
        </p:nvSpPr>
        <p:spPr>
          <a:xfrm>
            <a:off x="1551317" y="6335735"/>
            <a:ext cx="4227378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CIDADANIA e DESENVOLVIMENTO</a:t>
            </a:r>
            <a:endParaRPr lang="en-GB" sz="1200" b="1" spc="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4" name="Picture 2">
            <a:extLst>
              <a:ext uri="{FF2B5EF4-FFF2-40B4-BE49-F238E27FC236}">
                <a16:creationId xmlns:a16="http://schemas.microsoft.com/office/drawing/2014/main" id="{4581D355-0019-BF66-EE1B-E5880A11036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580293" y="6345083"/>
            <a:ext cx="2233057" cy="33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559B16E1-3ADA-C330-2233-051A28CBF08A}"/>
              </a:ext>
            </a:extLst>
          </p:cNvPr>
          <p:cNvSpPr/>
          <p:nvPr userDrawn="1"/>
        </p:nvSpPr>
        <p:spPr>
          <a:xfrm>
            <a:off x="1551317" y="6335735"/>
            <a:ext cx="4227378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CIDADANIA </a:t>
            </a:r>
            <a:r>
              <a:rPr lang="pt-PT" sz="1200" b="1" spc="0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pt-PT" sz="1200" b="1" spc="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DESENVOLVIMENTO</a:t>
            </a:r>
            <a:endParaRPr lang="en-GB" sz="1200" b="1" spc="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6" name="Picture 2">
            <a:extLst>
              <a:ext uri="{FF2B5EF4-FFF2-40B4-BE49-F238E27FC236}">
                <a16:creationId xmlns:a16="http://schemas.microsoft.com/office/drawing/2014/main" id="{7D6D826D-4CFE-699A-3CF6-638475631D6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580293" y="6345083"/>
            <a:ext cx="2233057" cy="33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A3BCF423-5887-BFB7-38A6-D659186C8D8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93" y="6345083"/>
            <a:ext cx="2257958" cy="33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Graphic 47">
            <a:extLst>
              <a:ext uri="{FF2B5EF4-FFF2-40B4-BE49-F238E27FC236}">
                <a16:creationId xmlns:a16="http://schemas.microsoft.com/office/drawing/2014/main" id="{CB81B68B-79DA-5FC8-2B65-08EFF789958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68362"/>
          <a:stretch>
            <a:fillRect/>
          </a:stretch>
        </p:blipFill>
        <p:spPr>
          <a:xfrm>
            <a:off x="5924471" y="6335735"/>
            <a:ext cx="372875" cy="360000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6E90B318-E3CD-3472-E1F2-72C5B5B4287C}"/>
              </a:ext>
            </a:extLst>
          </p:cNvPr>
          <p:cNvSpPr/>
          <p:nvPr userDrawn="1"/>
        </p:nvSpPr>
        <p:spPr>
          <a:xfrm>
            <a:off x="6443122" y="6333173"/>
            <a:ext cx="425235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 dirty="0"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LITERACIA FINANCEIRA E EMPREENDEDORISMO</a:t>
            </a:r>
            <a:endParaRPr lang="en-GB" sz="1200" b="1" spc="0" dirty="0">
              <a:solidFill>
                <a:schemeClr val="accent2">
                  <a:lumMod val="40000"/>
                  <a:lumOff val="6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Slide Number Placeholder 3">
            <a:extLst>
              <a:ext uri="{FF2B5EF4-FFF2-40B4-BE49-F238E27FC236}">
                <a16:creationId xmlns:a16="http://schemas.microsoft.com/office/drawing/2014/main" id="{37DDB104-1FDA-14CE-8DC2-CA9A82B6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35294" y="6333173"/>
            <a:ext cx="61850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FC76E96-B79D-4F2B-9241-53214DAD925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F2971944-0697-319A-904C-02CBA4C4068C}"/>
              </a:ext>
            </a:extLst>
          </p:cNvPr>
          <p:cNvSpPr/>
          <p:nvPr userDrawn="1"/>
        </p:nvSpPr>
        <p:spPr>
          <a:xfrm rot="5400000">
            <a:off x="9708152" y="4374152"/>
            <a:ext cx="647694" cy="4320003"/>
          </a:xfrm>
          <a:prstGeom prst="rect">
            <a:avLst/>
          </a:prstGeom>
          <a:solidFill>
            <a:srgbClr val="0E2841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DE844BD1-B854-6742-56CB-CD7F38A665BD}"/>
              </a:ext>
            </a:extLst>
          </p:cNvPr>
          <p:cNvSpPr/>
          <p:nvPr userDrawn="1"/>
        </p:nvSpPr>
        <p:spPr>
          <a:xfrm rot="5400000">
            <a:off x="3612152" y="2598154"/>
            <a:ext cx="647694" cy="787199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7940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C1D54F7-E9D6-AF8C-51BE-61D253F859B6}"/>
              </a:ext>
            </a:extLst>
          </p:cNvPr>
          <p:cNvSpPr/>
          <p:nvPr userDrawn="1"/>
        </p:nvSpPr>
        <p:spPr>
          <a:xfrm rot="5400000">
            <a:off x="5556345" y="222349"/>
            <a:ext cx="6857999" cy="641330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4" name="Graphic 43">
            <a:extLst>
              <a:ext uri="{FF2B5EF4-FFF2-40B4-BE49-F238E27FC236}">
                <a16:creationId xmlns:a16="http://schemas.microsoft.com/office/drawing/2014/main" id="{B2374AFC-2B33-B9DF-5A60-9C1B17E676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73490" b="20520"/>
          <a:stretch>
            <a:fillRect/>
          </a:stretch>
        </p:blipFill>
        <p:spPr>
          <a:xfrm>
            <a:off x="6961773" y="2068130"/>
            <a:ext cx="5230225" cy="4789868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24167A8-C6B4-BC42-B568-E0AAC2570645}"/>
              </a:ext>
            </a:extLst>
          </p:cNvPr>
          <p:cNvGrpSpPr/>
          <p:nvPr userDrawn="1"/>
        </p:nvGrpSpPr>
        <p:grpSpPr>
          <a:xfrm>
            <a:off x="0" y="769283"/>
            <a:ext cx="360000" cy="419981"/>
            <a:chOff x="0" y="718969"/>
            <a:chExt cx="360000" cy="419981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E1D6496-3E95-A120-BDDF-44977A80E77A}"/>
                </a:ext>
              </a:extLst>
            </p:cNvPr>
            <p:cNvSpPr/>
            <p:nvPr/>
          </p:nvSpPr>
          <p:spPr>
            <a:xfrm rot="5400000">
              <a:off x="126000" y="904950"/>
              <a:ext cx="108000" cy="360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11CA3DB-ACFE-FF68-1622-1B4C0D48C2FD}"/>
                </a:ext>
              </a:extLst>
            </p:cNvPr>
            <p:cNvSpPr/>
            <p:nvPr/>
          </p:nvSpPr>
          <p:spPr>
            <a:xfrm rot="5400000">
              <a:off x="126000" y="800957"/>
              <a:ext cx="108000" cy="360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C8F41AB-E982-9DE6-C1A0-02D5EE63CD0E}"/>
                </a:ext>
              </a:extLst>
            </p:cNvPr>
            <p:cNvSpPr/>
            <p:nvPr/>
          </p:nvSpPr>
          <p:spPr>
            <a:xfrm rot="5400000">
              <a:off x="126000" y="696963"/>
              <a:ext cx="108000" cy="36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69C8B52-80E5-F84C-D0BC-6B0F25257B5A}"/>
                </a:ext>
              </a:extLst>
            </p:cNvPr>
            <p:cNvSpPr/>
            <p:nvPr/>
          </p:nvSpPr>
          <p:spPr>
            <a:xfrm rot="5400000">
              <a:off x="126000" y="592969"/>
              <a:ext cx="108000" cy="360000"/>
            </a:xfrm>
            <a:prstGeom prst="rect">
              <a:avLst/>
            </a:prstGeom>
            <a:solidFill>
              <a:srgbClr val="04547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5" name="Text Placeholder 19">
            <a:extLst>
              <a:ext uri="{FF2B5EF4-FFF2-40B4-BE49-F238E27FC236}">
                <a16:creationId xmlns:a16="http://schemas.microsoft.com/office/drawing/2014/main" id="{21239798-838D-BA3B-1700-F108BCD27A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0293" y="610230"/>
            <a:ext cx="5010882" cy="63409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buNone/>
              <a:defRPr sz="32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pt-PT"/>
              <a:t>Título</a:t>
            </a:r>
          </a:p>
        </p:txBody>
      </p:sp>
      <p:sp>
        <p:nvSpPr>
          <p:cNvPr id="9" name="Text Placeholder 19">
            <a:extLst>
              <a:ext uri="{FF2B5EF4-FFF2-40B4-BE49-F238E27FC236}">
                <a16:creationId xmlns:a16="http://schemas.microsoft.com/office/drawing/2014/main" id="{EFE38764-3DCD-D0C1-EA32-539E869EB7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0293" y="1296025"/>
            <a:ext cx="5010882" cy="48379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buNone/>
              <a:defRPr sz="18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pt-PT"/>
              <a:t>subtítulo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82D1374-5EE8-05C3-E210-78A73DFD722C}"/>
              </a:ext>
            </a:extLst>
          </p:cNvPr>
          <p:cNvGrpSpPr/>
          <p:nvPr userDrawn="1"/>
        </p:nvGrpSpPr>
        <p:grpSpPr>
          <a:xfrm>
            <a:off x="11832000" y="769283"/>
            <a:ext cx="360000" cy="419981"/>
            <a:chOff x="0" y="718969"/>
            <a:chExt cx="360000" cy="419981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840A674-240B-784B-F55A-9D6A4E09F5F3}"/>
                </a:ext>
              </a:extLst>
            </p:cNvPr>
            <p:cNvSpPr/>
            <p:nvPr/>
          </p:nvSpPr>
          <p:spPr>
            <a:xfrm rot="5400000">
              <a:off x="126000" y="904950"/>
              <a:ext cx="108000" cy="360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6574C2A-431F-C03D-D4F2-CC17DDE5E71E}"/>
                </a:ext>
              </a:extLst>
            </p:cNvPr>
            <p:cNvSpPr/>
            <p:nvPr/>
          </p:nvSpPr>
          <p:spPr>
            <a:xfrm rot="5400000">
              <a:off x="126000" y="800957"/>
              <a:ext cx="108000" cy="360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F990B55-8D12-357F-417B-CD094114344F}"/>
                </a:ext>
              </a:extLst>
            </p:cNvPr>
            <p:cNvSpPr/>
            <p:nvPr/>
          </p:nvSpPr>
          <p:spPr>
            <a:xfrm rot="5400000">
              <a:off x="126000" y="696963"/>
              <a:ext cx="108000" cy="36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8A65BCB-45BE-B48F-EFFF-25B0D8C74BD1}"/>
                </a:ext>
              </a:extLst>
            </p:cNvPr>
            <p:cNvSpPr/>
            <p:nvPr/>
          </p:nvSpPr>
          <p:spPr>
            <a:xfrm rot="5400000">
              <a:off x="126000" y="592969"/>
              <a:ext cx="108000" cy="360000"/>
            </a:xfrm>
            <a:prstGeom prst="rect">
              <a:avLst/>
            </a:prstGeom>
            <a:solidFill>
              <a:srgbClr val="04547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096B639D-D9AA-99ED-5532-DE0C9CCE07C9}"/>
              </a:ext>
            </a:extLst>
          </p:cNvPr>
          <p:cNvSpPr/>
          <p:nvPr userDrawn="1"/>
        </p:nvSpPr>
        <p:spPr>
          <a:xfrm>
            <a:off x="1551317" y="6335735"/>
            <a:ext cx="4227378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CIDADANIA e DESENVOLVIMENTO</a:t>
            </a:r>
            <a:endParaRPr lang="en-GB" sz="1200" b="1" spc="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4" name="Picture 2">
            <a:extLst>
              <a:ext uri="{FF2B5EF4-FFF2-40B4-BE49-F238E27FC236}">
                <a16:creationId xmlns:a16="http://schemas.microsoft.com/office/drawing/2014/main" id="{99A7835D-968F-8777-80D4-AAF021947A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/>
          <a:srcRect/>
          <a:stretch/>
        </p:blipFill>
        <p:spPr bwMode="auto">
          <a:xfrm>
            <a:off x="580293" y="6345083"/>
            <a:ext cx="2233057" cy="33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1EB022DF-5739-1166-A494-FA6992C681F0}"/>
              </a:ext>
            </a:extLst>
          </p:cNvPr>
          <p:cNvSpPr/>
          <p:nvPr userDrawn="1"/>
        </p:nvSpPr>
        <p:spPr>
          <a:xfrm>
            <a:off x="1551317" y="6335735"/>
            <a:ext cx="4227378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CIDADANIA </a:t>
            </a:r>
            <a:r>
              <a:rPr lang="pt-PT" sz="1200" b="1" spc="0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pt-PT" sz="1200" b="1" spc="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DESENVOLVIMENTO</a:t>
            </a:r>
            <a:endParaRPr lang="en-GB" sz="1200" b="1" spc="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6" name="Picture 2">
            <a:extLst>
              <a:ext uri="{FF2B5EF4-FFF2-40B4-BE49-F238E27FC236}">
                <a16:creationId xmlns:a16="http://schemas.microsoft.com/office/drawing/2014/main" id="{38ABF336-2265-B1AF-68A2-7FA45D1F080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/>
          <a:srcRect/>
          <a:stretch/>
        </p:blipFill>
        <p:spPr bwMode="auto">
          <a:xfrm>
            <a:off x="580293" y="6345083"/>
            <a:ext cx="2233057" cy="33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003F2DE-E117-A3B3-9638-6114045D02C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93" y="6345083"/>
            <a:ext cx="2257958" cy="33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Graphic 37">
            <a:extLst>
              <a:ext uri="{FF2B5EF4-FFF2-40B4-BE49-F238E27FC236}">
                <a16:creationId xmlns:a16="http://schemas.microsoft.com/office/drawing/2014/main" id="{85DAD3C8-7BEF-77E6-FDB6-62178C68B7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8362"/>
          <a:stretch>
            <a:fillRect/>
          </a:stretch>
        </p:blipFill>
        <p:spPr>
          <a:xfrm>
            <a:off x="5924471" y="6335735"/>
            <a:ext cx="372875" cy="360000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CEA00995-4D65-1A9D-B2B0-74F567338306}"/>
              </a:ext>
            </a:extLst>
          </p:cNvPr>
          <p:cNvSpPr/>
          <p:nvPr userDrawn="1"/>
        </p:nvSpPr>
        <p:spPr>
          <a:xfrm>
            <a:off x="6443122" y="6333173"/>
            <a:ext cx="425235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 dirty="0"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LITERACIA FINANCEIRA E EMPREENDEDORISMO</a:t>
            </a:r>
            <a:endParaRPr lang="en-GB" sz="1200" b="1" spc="0" dirty="0">
              <a:solidFill>
                <a:schemeClr val="accent2">
                  <a:lumMod val="40000"/>
                  <a:lumOff val="6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Slide Number Placeholder 3">
            <a:extLst>
              <a:ext uri="{FF2B5EF4-FFF2-40B4-BE49-F238E27FC236}">
                <a16:creationId xmlns:a16="http://schemas.microsoft.com/office/drawing/2014/main" id="{9D1093EA-A1B6-5F41-A302-AD985558E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35294" y="6333173"/>
            <a:ext cx="61850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FC76E96-B79D-4F2B-9241-53214DAD925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46D0148-10C1-CED2-F7D7-52C1ACE3B9C7}"/>
              </a:ext>
            </a:extLst>
          </p:cNvPr>
          <p:cNvSpPr/>
          <p:nvPr userDrawn="1"/>
        </p:nvSpPr>
        <p:spPr>
          <a:xfrm rot="5400000">
            <a:off x="8661498" y="3327500"/>
            <a:ext cx="647694" cy="6413308"/>
          </a:xfrm>
          <a:prstGeom prst="rect">
            <a:avLst/>
          </a:prstGeom>
          <a:solidFill>
            <a:srgbClr val="0E2841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4A27C88-21CA-104C-A4E8-E4B23B7966C1}"/>
              </a:ext>
            </a:extLst>
          </p:cNvPr>
          <p:cNvSpPr/>
          <p:nvPr userDrawn="1"/>
        </p:nvSpPr>
        <p:spPr>
          <a:xfrm rot="5400000">
            <a:off x="2565499" y="3644807"/>
            <a:ext cx="647694" cy="5778691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77844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C1D54F7-E9D6-AF8C-51BE-61D253F859B6}"/>
              </a:ext>
            </a:extLst>
          </p:cNvPr>
          <p:cNvSpPr/>
          <p:nvPr userDrawn="1"/>
        </p:nvSpPr>
        <p:spPr>
          <a:xfrm rot="5400000">
            <a:off x="5556345" y="222349"/>
            <a:ext cx="6857999" cy="641330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24167A8-C6B4-BC42-B568-E0AAC2570645}"/>
              </a:ext>
            </a:extLst>
          </p:cNvPr>
          <p:cNvGrpSpPr/>
          <p:nvPr userDrawn="1"/>
        </p:nvGrpSpPr>
        <p:grpSpPr>
          <a:xfrm>
            <a:off x="0" y="769283"/>
            <a:ext cx="360000" cy="419981"/>
            <a:chOff x="0" y="718969"/>
            <a:chExt cx="360000" cy="419981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E1D6496-3E95-A120-BDDF-44977A80E77A}"/>
                </a:ext>
              </a:extLst>
            </p:cNvPr>
            <p:cNvSpPr/>
            <p:nvPr/>
          </p:nvSpPr>
          <p:spPr>
            <a:xfrm rot="5400000">
              <a:off x="126000" y="904950"/>
              <a:ext cx="108000" cy="360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11CA3DB-ACFE-FF68-1622-1B4C0D48C2FD}"/>
                </a:ext>
              </a:extLst>
            </p:cNvPr>
            <p:cNvSpPr/>
            <p:nvPr/>
          </p:nvSpPr>
          <p:spPr>
            <a:xfrm rot="5400000">
              <a:off x="126000" y="800957"/>
              <a:ext cx="108000" cy="360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C8F41AB-E982-9DE6-C1A0-02D5EE63CD0E}"/>
                </a:ext>
              </a:extLst>
            </p:cNvPr>
            <p:cNvSpPr/>
            <p:nvPr/>
          </p:nvSpPr>
          <p:spPr>
            <a:xfrm rot="5400000">
              <a:off x="126000" y="696963"/>
              <a:ext cx="108000" cy="36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69C8B52-80E5-F84C-D0BC-6B0F25257B5A}"/>
                </a:ext>
              </a:extLst>
            </p:cNvPr>
            <p:cNvSpPr/>
            <p:nvPr/>
          </p:nvSpPr>
          <p:spPr>
            <a:xfrm rot="5400000">
              <a:off x="126000" y="592969"/>
              <a:ext cx="108000" cy="360000"/>
            </a:xfrm>
            <a:prstGeom prst="rect">
              <a:avLst/>
            </a:prstGeom>
            <a:solidFill>
              <a:srgbClr val="04547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D031309-8420-8DAE-4387-45F0235E9DEF}"/>
              </a:ext>
            </a:extLst>
          </p:cNvPr>
          <p:cNvGrpSpPr/>
          <p:nvPr userDrawn="1"/>
        </p:nvGrpSpPr>
        <p:grpSpPr>
          <a:xfrm>
            <a:off x="11832000" y="769283"/>
            <a:ext cx="360000" cy="419981"/>
            <a:chOff x="0" y="718969"/>
            <a:chExt cx="360000" cy="419981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9BD5BDC-4C76-3CBD-241D-E9C0603A6CA5}"/>
                </a:ext>
              </a:extLst>
            </p:cNvPr>
            <p:cNvSpPr/>
            <p:nvPr/>
          </p:nvSpPr>
          <p:spPr>
            <a:xfrm rot="5400000">
              <a:off x="126000" y="904950"/>
              <a:ext cx="108000" cy="360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80577C9-559C-CD3A-F76A-A896EA521E5F}"/>
                </a:ext>
              </a:extLst>
            </p:cNvPr>
            <p:cNvSpPr/>
            <p:nvPr/>
          </p:nvSpPr>
          <p:spPr>
            <a:xfrm rot="5400000">
              <a:off x="126000" y="800957"/>
              <a:ext cx="108000" cy="360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71CD3A8-7469-0516-7481-E7E9EBEC9EB5}"/>
                </a:ext>
              </a:extLst>
            </p:cNvPr>
            <p:cNvSpPr/>
            <p:nvPr/>
          </p:nvSpPr>
          <p:spPr>
            <a:xfrm rot="5400000">
              <a:off x="126000" y="696963"/>
              <a:ext cx="108000" cy="36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0E73063-03BD-FD1A-2D49-BFF25E278D59}"/>
                </a:ext>
              </a:extLst>
            </p:cNvPr>
            <p:cNvSpPr/>
            <p:nvPr/>
          </p:nvSpPr>
          <p:spPr>
            <a:xfrm rot="5400000">
              <a:off x="126000" y="592969"/>
              <a:ext cx="108000" cy="360000"/>
            </a:xfrm>
            <a:prstGeom prst="rect">
              <a:avLst/>
            </a:prstGeom>
            <a:solidFill>
              <a:srgbClr val="04547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0" name="Text Placeholder 19">
            <a:extLst>
              <a:ext uri="{FF2B5EF4-FFF2-40B4-BE49-F238E27FC236}">
                <a16:creationId xmlns:a16="http://schemas.microsoft.com/office/drawing/2014/main" id="{7F6C577A-6736-7029-5D61-B78D0ADD862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0293" y="610230"/>
            <a:ext cx="5010882" cy="63409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buNone/>
              <a:defRPr sz="32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pt-PT" dirty="0"/>
              <a:t>Título</a:t>
            </a:r>
          </a:p>
        </p:txBody>
      </p:sp>
      <p:sp>
        <p:nvSpPr>
          <p:cNvPr id="31" name="Text Placeholder 19">
            <a:extLst>
              <a:ext uri="{FF2B5EF4-FFF2-40B4-BE49-F238E27FC236}">
                <a16:creationId xmlns:a16="http://schemas.microsoft.com/office/drawing/2014/main" id="{12B9D412-1493-3363-F6C2-276FC8D893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0293" y="1296025"/>
            <a:ext cx="5010882" cy="48379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buNone/>
              <a:defRPr sz="18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pt-PT"/>
              <a:t>subtítulo</a:t>
            </a:r>
          </a:p>
        </p:txBody>
      </p:sp>
    </p:spTree>
    <p:extLst>
      <p:ext uri="{BB962C8B-B14F-4D97-AF65-F5344CB8AC3E}">
        <p14:creationId xmlns:p14="http://schemas.microsoft.com/office/powerpoint/2010/main" val="317537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204A148-BF22-D0BA-E493-02C5CFCEC6D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3F6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DCEF70-DBC2-7BC4-CD58-3DBDABD23A1B}"/>
              </a:ext>
            </a:extLst>
          </p:cNvPr>
          <p:cNvSpPr/>
          <p:nvPr userDrawn="1"/>
        </p:nvSpPr>
        <p:spPr>
          <a:xfrm>
            <a:off x="0" y="5778000"/>
            <a:ext cx="11880000" cy="1080000"/>
          </a:xfrm>
          <a:prstGeom prst="rect">
            <a:avLst/>
          </a:prstGeom>
          <a:solidFill>
            <a:srgbClr val="022C4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8E9C38-1861-5F6B-3388-540C300BB468}"/>
              </a:ext>
            </a:extLst>
          </p:cNvPr>
          <p:cNvSpPr/>
          <p:nvPr userDrawn="1"/>
        </p:nvSpPr>
        <p:spPr>
          <a:xfrm>
            <a:off x="768738" y="1723869"/>
            <a:ext cx="2467368" cy="20977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600" b="1" dirty="0">
                <a:solidFill>
                  <a:srgbClr val="023552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464D31A-42C0-6940-5E9A-436828706F3D}"/>
              </a:ext>
            </a:extLst>
          </p:cNvPr>
          <p:cNvSpPr/>
          <p:nvPr userDrawn="1"/>
        </p:nvSpPr>
        <p:spPr>
          <a:xfrm>
            <a:off x="91922" y="4901574"/>
            <a:ext cx="1580154" cy="10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5EA23B-AB7C-ECB3-618B-DA9B0B4B0016}"/>
              </a:ext>
            </a:extLst>
          </p:cNvPr>
          <p:cNvSpPr/>
          <p:nvPr userDrawn="1"/>
        </p:nvSpPr>
        <p:spPr>
          <a:xfrm>
            <a:off x="0" y="3458521"/>
            <a:ext cx="11880000" cy="2618738"/>
          </a:xfrm>
          <a:prstGeom prst="rect">
            <a:avLst/>
          </a:prstGeom>
          <a:solidFill>
            <a:srgbClr val="0235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380883B9-2C24-C617-9CE1-7B7AD5D518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  <a:grayscl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8362"/>
          <a:stretch>
            <a:fillRect/>
          </a:stretch>
        </p:blipFill>
        <p:spPr>
          <a:xfrm>
            <a:off x="4902718" y="780741"/>
            <a:ext cx="6789943" cy="6555492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63E238-6609-A75C-BFC0-AE2B9732CED9}"/>
              </a:ext>
            </a:extLst>
          </p:cNvPr>
          <p:cNvCxnSpPr>
            <a:cxnSpLocks/>
          </p:cNvCxnSpPr>
          <p:nvPr/>
        </p:nvCxnSpPr>
        <p:spPr>
          <a:xfrm>
            <a:off x="1502144" y="5345510"/>
            <a:ext cx="8523905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3CFA84D-7DE8-D4D9-8D43-077E8FCE86D8}"/>
              </a:ext>
            </a:extLst>
          </p:cNvPr>
          <p:cNvGrpSpPr/>
          <p:nvPr userDrawn="1"/>
        </p:nvGrpSpPr>
        <p:grpSpPr>
          <a:xfrm>
            <a:off x="11656389" y="0"/>
            <a:ext cx="535611" cy="6858000"/>
            <a:chOff x="11400000" y="0"/>
            <a:chExt cx="535611" cy="68580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E87681F-51D2-C419-E226-3063E9AAD4FD}"/>
                </a:ext>
              </a:extLst>
            </p:cNvPr>
            <p:cNvSpPr/>
            <p:nvPr/>
          </p:nvSpPr>
          <p:spPr>
            <a:xfrm>
              <a:off x="11784582" y="0"/>
              <a:ext cx="151029" cy="685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1608483-5349-0004-1E8A-57AC53E18FC7}"/>
                </a:ext>
              </a:extLst>
            </p:cNvPr>
            <p:cNvSpPr/>
            <p:nvPr/>
          </p:nvSpPr>
          <p:spPr>
            <a:xfrm>
              <a:off x="11656388" y="0"/>
              <a:ext cx="151029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D71B300-4E8E-5A9E-4A08-4D34C07C198A}"/>
                </a:ext>
              </a:extLst>
            </p:cNvPr>
            <p:cNvSpPr/>
            <p:nvPr/>
          </p:nvSpPr>
          <p:spPr>
            <a:xfrm>
              <a:off x="11528194" y="0"/>
              <a:ext cx="151029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215661B-3BC8-6DB8-FD03-C9A84A78A254}"/>
                </a:ext>
              </a:extLst>
            </p:cNvPr>
            <p:cNvSpPr/>
            <p:nvPr/>
          </p:nvSpPr>
          <p:spPr>
            <a:xfrm>
              <a:off x="11400000" y="0"/>
              <a:ext cx="151029" cy="6858000"/>
            </a:xfrm>
            <a:prstGeom prst="rect">
              <a:avLst/>
            </a:prstGeom>
            <a:solidFill>
              <a:srgbClr val="04547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E35445FD-47CC-48F9-9BBF-C2FEF18865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02144" y="3984625"/>
            <a:ext cx="8524506" cy="12541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buNone/>
              <a:defRPr sz="48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082C2FA-B5E3-C998-B23E-9D4958811AD9}"/>
              </a:ext>
            </a:extLst>
          </p:cNvPr>
          <p:cNvSpPr/>
          <p:nvPr userDrawn="1"/>
        </p:nvSpPr>
        <p:spPr>
          <a:xfrm>
            <a:off x="1551317" y="6335735"/>
            <a:ext cx="4227378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CIDADANIA e DESENVOLVIMENTO</a:t>
            </a:r>
            <a:endParaRPr lang="en-GB" sz="1200" b="1" spc="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6" name="Picture 2">
            <a:extLst>
              <a:ext uri="{FF2B5EF4-FFF2-40B4-BE49-F238E27FC236}">
                <a16:creationId xmlns:a16="http://schemas.microsoft.com/office/drawing/2014/main" id="{F8C3A718-6D78-1381-1A7D-36769BC45FE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/>
          <a:srcRect/>
          <a:stretch/>
        </p:blipFill>
        <p:spPr bwMode="auto">
          <a:xfrm>
            <a:off x="580293" y="6345083"/>
            <a:ext cx="2233057" cy="33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77F2C8AA-46B8-2B3C-BD84-7366D4D60A57}"/>
              </a:ext>
            </a:extLst>
          </p:cNvPr>
          <p:cNvSpPr/>
          <p:nvPr userDrawn="1"/>
        </p:nvSpPr>
        <p:spPr>
          <a:xfrm>
            <a:off x="6388327" y="6335735"/>
            <a:ext cx="425235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LITERACIA FINANCEIRA E EMPREENDEDORISMO</a:t>
            </a:r>
            <a:endParaRPr lang="en-GB" sz="1200" b="1" spc="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BF77AEE3-F903-7B4F-9E39-D1572CA7E7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8362"/>
          <a:stretch>
            <a:fillRect/>
          </a:stretch>
        </p:blipFill>
        <p:spPr>
          <a:xfrm>
            <a:off x="5924471" y="6335735"/>
            <a:ext cx="372875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1730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204A148-BF22-D0BA-E493-02C5CFCEC6D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4547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DCEF70-DBC2-7BC4-CD58-3DBDABD23A1B}"/>
              </a:ext>
            </a:extLst>
          </p:cNvPr>
          <p:cNvSpPr/>
          <p:nvPr userDrawn="1"/>
        </p:nvSpPr>
        <p:spPr>
          <a:xfrm>
            <a:off x="0" y="5778000"/>
            <a:ext cx="11880000" cy="1080000"/>
          </a:xfrm>
          <a:prstGeom prst="rect">
            <a:avLst/>
          </a:prstGeom>
          <a:solidFill>
            <a:srgbClr val="0444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8E9C38-1861-5F6B-3388-540C300BB468}"/>
              </a:ext>
            </a:extLst>
          </p:cNvPr>
          <p:cNvSpPr/>
          <p:nvPr userDrawn="1"/>
        </p:nvSpPr>
        <p:spPr>
          <a:xfrm>
            <a:off x="768738" y="1723869"/>
            <a:ext cx="2467368" cy="20977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600" b="1" dirty="0">
                <a:solidFill>
                  <a:srgbClr val="044D76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464D31A-42C0-6940-5E9A-436828706F3D}"/>
              </a:ext>
            </a:extLst>
          </p:cNvPr>
          <p:cNvSpPr/>
          <p:nvPr userDrawn="1"/>
        </p:nvSpPr>
        <p:spPr>
          <a:xfrm>
            <a:off x="91922" y="4901574"/>
            <a:ext cx="1580154" cy="10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5EA23B-AB7C-ECB3-618B-DA9B0B4B0016}"/>
              </a:ext>
            </a:extLst>
          </p:cNvPr>
          <p:cNvSpPr/>
          <p:nvPr userDrawn="1"/>
        </p:nvSpPr>
        <p:spPr>
          <a:xfrm>
            <a:off x="0" y="3458521"/>
            <a:ext cx="11880000" cy="2618738"/>
          </a:xfrm>
          <a:prstGeom prst="rect">
            <a:avLst/>
          </a:prstGeom>
          <a:solidFill>
            <a:srgbClr val="044D7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3CFA84D-7DE8-D4D9-8D43-077E8FCE86D8}"/>
              </a:ext>
            </a:extLst>
          </p:cNvPr>
          <p:cNvGrpSpPr/>
          <p:nvPr userDrawn="1"/>
        </p:nvGrpSpPr>
        <p:grpSpPr>
          <a:xfrm>
            <a:off x="11656389" y="0"/>
            <a:ext cx="535611" cy="6858000"/>
            <a:chOff x="11400000" y="0"/>
            <a:chExt cx="535611" cy="68580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E87681F-51D2-C419-E226-3063E9AAD4FD}"/>
                </a:ext>
              </a:extLst>
            </p:cNvPr>
            <p:cNvSpPr/>
            <p:nvPr/>
          </p:nvSpPr>
          <p:spPr>
            <a:xfrm>
              <a:off x="11784582" y="0"/>
              <a:ext cx="151029" cy="685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1608483-5349-0004-1E8A-57AC53E18FC7}"/>
                </a:ext>
              </a:extLst>
            </p:cNvPr>
            <p:cNvSpPr/>
            <p:nvPr/>
          </p:nvSpPr>
          <p:spPr>
            <a:xfrm>
              <a:off x="11656388" y="0"/>
              <a:ext cx="151029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D71B300-4E8E-5A9E-4A08-4D34C07C198A}"/>
                </a:ext>
              </a:extLst>
            </p:cNvPr>
            <p:cNvSpPr/>
            <p:nvPr/>
          </p:nvSpPr>
          <p:spPr>
            <a:xfrm>
              <a:off x="11528194" y="0"/>
              <a:ext cx="151029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215661B-3BC8-6DB8-FD03-C9A84A78A254}"/>
                </a:ext>
              </a:extLst>
            </p:cNvPr>
            <p:cNvSpPr/>
            <p:nvPr/>
          </p:nvSpPr>
          <p:spPr>
            <a:xfrm>
              <a:off x="11400000" y="0"/>
              <a:ext cx="151029" cy="6858000"/>
            </a:xfrm>
            <a:prstGeom prst="rect">
              <a:avLst/>
            </a:prstGeom>
            <a:solidFill>
              <a:srgbClr val="04547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BCA45CA-F438-DFF2-FB03-CD1D806B3FE4}"/>
              </a:ext>
            </a:extLst>
          </p:cNvPr>
          <p:cNvCxnSpPr>
            <a:cxnSpLocks/>
          </p:cNvCxnSpPr>
          <p:nvPr userDrawn="1"/>
        </p:nvCxnSpPr>
        <p:spPr>
          <a:xfrm>
            <a:off x="1502144" y="5345510"/>
            <a:ext cx="8523905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9">
            <a:extLst>
              <a:ext uri="{FF2B5EF4-FFF2-40B4-BE49-F238E27FC236}">
                <a16:creationId xmlns:a16="http://schemas.microsoft.com/office/drawing/2014/main" id="{487E182D-C227-B0A8-41FB-A1EA6AC4DD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02144" y="3984625"/>
            <a:ext cx="8524506" cy="12541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buNone/>
              <a:defRPr sz="48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8F5E442-7A1B-201D-C35D-6EECDF3AD248}"/>
              </a:ext>
            </a:extLst>
          </p:cNvPr>
          <p:cNvSpPr/>
          <p:nvPr userDrawn="1"/>
        </p:nvSpPr>
        <p:spPr>
          <a:xfrm>
            <a:off x="1551317" y="6335735"/>
            <a:ext cx="4227378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CIDADANIA e DESENVOLVIMENTO</a:t>
            </a:r>
            <a:endParaRPr lang="en-GB" sz="1200" b="1" spc="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" name="Picture 2">
            <a:extLst>
              <a:ext uri="{FF2B5EF4-FFF2-40B4-BE49-F238E27FC236}">
                <a16:creationId xmlns:a16="http://schemas.microsoft.com/office/drawing/2014/main" id="{9C493A7D-A9F9-4230-DFA2-994E229EF0F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580293" y="6345083"/>
            <a:ext cx="2233057" cy="33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063EF86A-5A1C-5052-9A01-321502D5F6A7}"/>
              </a:ext>
            </a:extLst>
          </p:cNvPr>
          <p:cNvSpPr/>
          <p:nvPr userDrawn="1"/>
        </p:nvSpPr>
        <p:spPr>
          <a:xfrm>
            <a:off x="6388327" y="6335735"/>
            <a:ext cx="425235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LITERACIA FINANCEIRA E EMPREENDEDORISMO</a:t>
            </a:r>
            <a:endParaRPr lang="en-GB" sz="1200" b="1" spc="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9B31B449-460A-7645-29D8-6E5ECB65824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8362"/>
          <a:stretch>
            <a:fillRect/>
          </a:stretch>
        </p:blipFill>
        <p:spPr>
          <a:xfrm>
            <a:off x="5924471" y="6335735"/>
            <a:ext cx="372875" cy="3600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DC360CF0-C319-8D88-4C41-12698AD680E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"/>
            <a:grayscl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8362"/>
          <a:stretch>
            <a:fillRect/>
          </a:stretch>
        </p:blipFill>
        <p:spPr>
          <a:xfrm>
            <a:off x="4902718" y="780741"/>
            <a:ext cx="6789943" cy="655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065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204A148-BF22-D0BA-E493-02C5CFCEC6D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DCEF70-DBC2-7BC4-CD58-3DBDABD23A1B}"/>
              </a:ext>
            </a:extLst>
          </p:cNvPr>
          <p:cNvSpPr/>
          <p:nvPr userDrawn="1"/>
        </p:nvSpPr>
        <p:spPr>
          <a:xfrm>
            <a:off x="0" y="5778000"/>
            <a:ext cx="11880000" cy="1080000"/>
          </a:xfrm>
          <a:prstGeom prst="rect">
            <a:avLst/>
          </a:prstGeom>
          <a:solidFill>
            <a:srgbClr val="1984B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8E9C38-1861-5F6B-3388-540C300BB468}"/>
              </a:ext>
            </a:extLst>
          </p:cNvPr>
          <p:cNvSpPr/>
          <p:nvPr userDrawn="1"/>
        </p:nvSpPr>
        <p:spPr>
          <a:xfrm>
            <a:off x="768738" y="1723869"/>
            <a:ext cx="2467368" cy="20977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600" b="1" dirty="0">
                <a:solidFill>
                  <a:srgbClr val="1A8BC4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5EA23B-AB7C-ECB3-618B-DA9B0B4B0016}"/>
              </a:ext>
            </a:extLst>
          </p:cNvPr>
          <p:cNvSpPr/>
          <p:nvPr userDrawn="1"/>
        </p:nvSpPr>
        <p:spPr>
          <a:xfrm>
            <a:off x="0" y="3458521"/>
            <a:ext cx="11880000" cy="2618738"/>
          </a:xfrm>
          <a:prstGeom prst="rect">
            <a:avLst/>
          </a:prstGeom>
          <a:solidFill>
            <a:srgbClr val="1A8B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3CFA84D-7DE8-D4D9-8D43-077E8FCE86D8}"/>
              </a:ext>
            </a:extLst>
          </p:cNvPr>
          <p:cNvGrpSpPr/>
          <p:nvPr userDrawn="1"/>
        </p:nvGrpSpPr>
        <p:grpSpPr>
          <a:xfrm>
            <a:off x="11656389" y="0"/>
            <a:ext cx="535611" cy="6858000"/>
            <a:chOff x="11400000" y="0"/>
            <a:chExt cx="535611" cy="68580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E87681F-51D2-C419-E226-3063E9AAD4FD}"/>
                </a:ext>
              </a:extLst>
            </p:cNvPr>
            <p:cNvSpPr/>
            <p:nvPr/>
          </p:nvSpPr>
          <p:spPr>
            <a:xfrm>
              <a:off x="11784582" y="0"/>
              <a:ext cx="151029" cy="685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1608483-5349-0004-1E8A-57AC53E18FC7}"/>
                </a:ext>
              </a:extLst>
            </p:cNvPr>
            <p:cNvSpPr/>
            <p:nvPr/>
          </p:nvSpPr>
          <p:spPr>
            <a:xfrm>
              <a:off x="11656388" y="0"/>
              <a:ext cx="151029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D71B300-4E8E-5A9E-4A08-4D34C07C198A}"/>
                </a:ext>
              </a:extLst>
            </p:cNvPr>
            <p:cNvSpPr/>
            <p:nvPr/>
          </p:nvSpPr>
          <p:spPr>
            <a:xfrm>
              <a:off x="11528194" y="0"/>
              <a:ext cx="151029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215661B-3BC8-6DB8-FD03-C9A84A78A254}"/>
                </a:ext>
              </a:extLst>
            </p:cNvPr>
            <p:cNvSpPr/>
            <p:nvPr/>
          </p:nvSpPr>
          <p:spPr>
            <a:xfrm>
              <a:off x="11400000" y="0"/>
              <a:ext cx="151029" cy="6858000"/>
            </a:xfrm>
            <a:prstGeom prst="rect">
              <a:avLst/>
            </a:prstGeom>
            <a:solidFill>
              <a:srgbClr val="04547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09D0F97-9EF2-1F42-833C-C46BA93BAC74}"/>
              </a:ext>
            </a:extLst>
          </p:cNvPr>
          <p:cNvCxnSpPr>
            <a:cxnSpLocks/>
          </p:cNvCxnSpPr>
          <p:nvPr userDrawn="1"/>
        </p:nvCxnSpPr>
        <p:spPr>
          <a:xfrm>
            <a:off x="1502144" y="5345510"/>
            <a:ext cx="8523905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19">
            <a:extLst>
              <a:ext uri="{FF2B5EF4-FFF2-40B4-BE49-F238E27FC236}">
                <a16:creationId xmlns:a16="http://schemas.microsoft.com/office/drawing/2014/main" id="{FF7B6E2A-3E13-4F4E-8C72-16D7EB5A0A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02144" y="3984625"/>
            <a:ext cx="8524506" cy="12541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buNone/>
              <a:defRPr sz="48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655D60F-69AB-2679-A374-5E6A2F560A73}"/>
              </a:ext>
            </a:extLst>
          </p:cNvPr>
          <p:cNvSpPr/>
          <p:nvPr userDrawn="1"/>
        </p:nvSpPr>
        <p:spPr>
          <a:xfrm>
            <a:off x="1551317" y="6335735"/>
            <a:ext cx="4227378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CIDADANIA e DESENVOLVIMENTO</a:t>
            </a:r>
            <a:endParaRPr lang="en-GB" sz="1200" b="1" spc="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id="{FBC03864-1BEC-3A51-14AC-EA837E81934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580293" y="6345083"/>
            <a:ext cx="2233057" cy="33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FCFC0878-7EA6-287E-4BB4-B99E58304195}"/>
              </a:ext>
            </a:extLst>
          </p:cNvPr>
          <p:cNvSpPr/>
          <p:nvPr userDrawn="1"/>
        </p:nvSpPr>
        <p:spPr>
          <a:xfrm>
            <a:off x="6388327" y="6335735"/>
            <a:ext cx="425235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LITERACIA FINANCEIRA E EMPREENDEDORISMO</a:t>
            </a:r>
            <a:endParaRPr lang="en-GB" sz="1200" b="1" spc="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75BAF123-87C5-F3DB-B37A-B5271C2B7E2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8362"/>
          <a:stretch>
            <a:fillRect/>
          </a:stretch>
        </p:blipFill>
        <p:spPr>
          <a:xfrm>
            <a:off x="5924471" y="6335735"/>
            <a:ext cx="372875" cy="360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ACA02325-665D-3779-697B-8E89F84010A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"/>
            <a:grayscl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8362"/>
          <a:stretch>
            <a:fillRect/>
          </a:stretch>
        </p:blipFill>
        <p:spPr>
          <a:xfrm>
            <a:off x="4902718" y="780741"/>
            <a:ext cx="6789943" cy="655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3542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204A148-BF22-D0BA-E493-02C5CFCEC6D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AB3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DCEF70-DBC2-7BC4-CD58-3DBDABD23A1B}"/>
              </a:ext>
            </a:extLst>
          </p:cNvPr>
          <p:cNvSpPr/>
          <p:nvPr userDrawn="1"/>
        </p:nvSpPr>
        <p:spPr>
          <a:xfrm>
            <a:off x="0" y="5778000"/>
            <a:ext cx="11880000" cy="1080000"/>
          </a:xfrm>
          <a:prstGeom prst="rect">
            <a:avLst/>
          </a:prstGeom>
          <a:solidFill>
            <a:srgbClr val="E18F0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8E9C38-1861-5F6B-3388-540C300BB468}"/>
              </a:ext>
            </a:extLst>
          </p:cNvPr>
          <p:cNvSpPr/>
          <p:nvPr userDrawn="1"/>
        </p:nvSpPr>
        <p:spPr>
          <a:xfrm>
            <a:off x="768738" y="1723869"/>
            <a:ext cx="2467368" cy="20977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600" b="1" dirty="0">
                <a:solidFill>
                  <a:srgbClr val="F69F12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5EA23B-AB7C-ECB3-618B-DA9B0B4B0016}"/>
              </a:ext>
            </a:extLst>
          </p:cNvPr>
          <p:cNvSpPr/>
          <p:nvPr userDrawn="1"/>
        </p:nvSpPr>
        <p:spPr>
          <a:xfrm>
            <a:off x="0" y="3458521"/>
            <a:ext cx="11880000" cy="2618738"/>
          </a:xfrm>
          <a:prstGeom prst="rect">
            <a:avLst/>
          </a:prstGeom>
          <a:solidFill>
            <a:srgbClr val="F69F1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3CFA84D-7DE8-D4D9-8D43-077E8FCE86D8}"/>
              </a:ext>
            </a:extLst>
          </p:cNvPr>
          <p:cNvGrpSpPr/>
          <p:nvPr userDrawn="1"/>
        </p:nvGrpSpPr>
        <p:grpSpPr>
          <a:xfrm>
            <a:off x="11656389" y="0"/>
            <a:ext cx="535611" cy="6858000"/>
            <a:chOff x="11400000" y="0"/>
            <a:chExt cx="535611" cy="68580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E87681F-51D2-C419-E226-3063E9AAD4FD}"/>
                </a:ext>
              </a:extLst>
            </p:cNvPr>
            <p:cNvSpPr/>
            <p:nvPr/>
          </p:nvSpPr>
          <p:spPr>
            <a:xfrm>
              <a:off x="11784582" y="0"/>
              <a:ext cx="151029" cy="685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1608483-5349-0004-1E8A-57AC53E18FC7}"/>
                </a:ext>
              </a:extLst>
            </p:cNvPr>
            <p:cNvSpPr/>
            <p:nvPr/>
          </p:nvSpPr>
          <p:spPr>
            <a:xfrm>
              <a:off x="11656388" y="0"/>
              <a:ext cx="151029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D71B300-4E8E-5A9E-4A08-4D34C07C198A}"/>
                </a:ext>
              </a:extLst>
            </p:cNvPr>
            <p:cNvSpPr/>
            <p:nvPr/>
          </p:nvSpPr>
          <p:spPr>
            <a:xfrm>
              <a:off x="11528194" y="0"/>
              <a:ext cx="151029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215661B-3BC8-6DB8-FD03-C9A84A78A254}"/>
                </a:ext>
              </a:extLst>
            </p:cNvPr>
            <p:cNvSpPr/>
            <p:nvPr/>
          </p:nvSpPr>
          <p:spPr>
            <a:xfrm>
              <a:off x="11400000" y="0"/>
              <a:ext cx="151029" cy="6858000"/>
            </a:xfrm>
            <a:prstGeom prst="rect">
              <a:avLst/>
            </a:prstGeom>
            <a:solidFill>
              <a:srgbClr val="04547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C0EA945-2A3E-7184-03BA-2F7CB2A55800}"/>
              </a:ext>
            </a:extLst>
          </p:cNvPr>
          <p:cNvCxnSpPr>
            <a:cxnSpLocks/>
          </p:cNvCxnSpPr>
          <p:nvPr userDrawn="1"/>
        </p:nvCxnSpPr>
        <p:spPr>
          <a:xfrm>
            <a:off x="1502144" y="5345510"/>
            <a:ext cx="8523905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19">
            <a:extLst>
              <a:ext uri="{FF2B5EF4-FFF2-40B4-BE49-F238E27FC236}">
                <a16:creationId xmlns:a16="http://schemas.microsoft.com/office/drawing/2014/main" id="{5CA35A7D-1C46-9810-0F2E-A400E10B6E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02144" y="3984625"/>
            <a:ext cx="8524506" cy="12541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buNone/>
              <a:defRPr sz="48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8CC5E00-8704-AA33-50A4-FAC4ABA53E64}"/>
              </a:ext>
            </a:extLst>
          </p:cNvPr>
          <p:cNvSpPr/>
          <p:nvPr userDrawn="1"/>
        </p:nvSpPr>
        <p:spPr>
          <a:xfrm>
            <a:off x="1551317" y="6335735"/>
            <a:ext cx="4227378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CIDADANIA e DESENVOLVIMENTO</a:t>
            </a:r>
            <a:endParaRPr lang="en-GB" sz="1200" b="1" spc="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id="{02F35A72-B585-752A-F878-1BB3BDA299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580293" y="6345083"/>
            <a:ext cx="2233057" cy="33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6ECA093E-7C6E-46B9-1113-6F11D899FB4E}"/>
              </a:ext>
            </a:extLst>
          </p:cNvPr>
          <p:cNvSpPr/>
          <p:nvPr userDrawn="1"/>
        </p:nvSpPr>
        <p:spPr>
          <a:xfrm>
            <a:off x="6388327" y="6335735"/>
            <a:ext cx="425235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LITERACIA FINANCEIRA E EMPREENDEDORISMO</a:t>
            </a:r>
            <a:endParaRPr lang="en-GB" sz="1200" b="1" spc="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DBA8E98D-E84F-BCB0-0B5F-73752D09C84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8362"/>
          <a:stretch>
            <a:fillRect/>
          </a:stretch>
        </p:blipFill>
        <p:spPr>
          <a:xfrm>
            <a:off x="5924471" y="6335735"/>
            <a:ext cx="372875" cy="360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247013B1-38FE-3F5B-42DE-317CCFBFC93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"/>
            <a:grayscl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8362"/>
          <a:stretch>
            <a:fillRect/>
          </a:stretch>
        </p:blipFill>
        <p:spPr>
          <a:xfrm>
            <a:off x="4902718" y="780741"/>
            <a:ext cx="6789943" cy="655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6296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204A148-BF22-D0BA-E493-02C5CFCEC6D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DCEF70-DBC2-7BC4-CD58-3DBDABD23A1B}"/>
              </a:ext>
            </a:extLst>
          </p:cNvPr>
          <p:cNvSpPr/>
          <p:nvPr userDrawn="1"/>
        </p:nvSpPr>
        <p:spPr>
          <a:xfrm>
            <a:off x="0" y="5778000"/>
            <a:ext cx="11880000" cy="1080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8E9C38-1861-5F6B-3388-540C300BB468}"/>
              </a:ext>
            </a:extLst>
          </p:cNvPr>
          <p:cNvSpPr/>
          <p:nvPr userDrawn="1"/>
        </p:nvSpPr>
        <p:spPr>
          <a:xfrm>
            <a:off x="768738" y="1723869"/>
            <a:ext cx="2467368" cy="20977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600" b="1" dirty="0">
                <a:solidFill>
                  <a:srgbClr val="D96418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464D31A-42C0-6940-5E9A-436828706F3D}"/>
              </a:ext>
            </a:extLst>
          </p:cNvPr>
          <p:cNvSpPr/>
          <p:nvPr userDrawn="1"/>
        </p:nvSpPr>
        <p:spPr>
          <a:xfrm>
            <a:off x="91922" y="4901574"/>
            <a:ext cx="1580154" cy="10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5EA23B-AB7C-ECB3-618B-DA9B0B4B0016}"/>
              </a:ext>
            </a:extLst>
          </p:cNvPr>
          <p:cNvSpPr/>
          <p:nvPr userDrawn="1"/>
        </p:nvSpPr>
        <p:spPr>
          <a:xfrm>
            <a:off x="0" y="3458521"/>
            <a:ext cx="11880000" cy="2618738"/>
          </a:xfrm>
          <a:prstGeom prst="rect">
            <a:avLst/>
          </a:prstGeom>
          <a:solidFill>
            <a:srgbClr val="D9641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3CFA84D-7DE8-D4D9-8D43-077E8FCE86D8}"/>
              </a:ext>
            </a:extLst>
          </p:cNvPr>
          <p:cNvGrpSpPr/>
          <p:nvPr userDrawn="1"/>
        </p:nvGrpSpPr>
        <p:grpSpPr>
          <a:xfrm>
            <a:off x="11656389" y="0"/>
            <a:ext cx="535611" cy="6858000"/>
            <a:chOff x="11400000" y="0"/>
            <a:chExt cx="535611" cy="68580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E87681F-51D2-C419-E226-3063E9AAD4FD}"/>
                </a:ext>
              </a:extLst>
            </p:cNvPr>
            <p:cNvSpPr/>
            <p:nvPr/>
          </p:nvSpPr>
          <p:spPr>
            <a:xfrm>
              <a:off x="11784582" y="0"/>
              <a:ext cx="151029" cy="685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1608483-5349-0004-1E8A-57AC53E18FC7}"/>
                </a:ext>
              </a:extLst>
            </p:cNvPr>
            <p:cNvSpPr/>
            <p:nvPr/>
          </p:nvSpPr>
          <p:spPr>
            <a:xfrm>
              <a:off x="11656388" y="0"/>
              <a:ext cx="151029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D71B300-4E8E-5A9E-4A08-4D34C07C198A}"/>
                </a:ext>
              </a:extLst>
            </p:cNvPr>
            <p:cNvSpPr/>
            <p:nvPr/>
          </p:nvSpPr>
          <p:spPr>
            <a:xfrm>
              <a:off x="11528194" y="0"/>
              <a:ext cx="151029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215661B-3BC8-6DB8-FD03-C9A84A78A254}"/>
                </a:ext>
              </a:extLst>
            </p:cNvPr>
            <p:cNvSpPr/>
            <p:nvPr/>
          </p:nvSpPr>
          <p:spPr>
            <a:xfrm>
              <a:off x="11400000" y="0"/>
              <a:ext cx="151029" cy="6858000"/>
            </a:xfrm>
            <a:prstGeom prst="rect">
              <a:avLst/>
            </a:prstGeom>
            <a:solidFill>
              <a:srgbClr val="04547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7BCA645-D898-AAD0-37E7-F9DC256BB367}"/>
              </a:ext>
            </a:extLst>
          </p:cNvPr>
          <p:cNvCxnSpPr>
            <a:cxnSpLocks/>
          </p:cNvCxnSpPr>
          <p:nvPr userDrawn="1"/>
        </p:nvCxnSpPr>
        <p:spPr>
          <a:xfrm>
            <a:off x="1502144" y="5345510"/>
            <a:ext cx="8523905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19">
            <a:extLst>
              <a:ext uri="{FF2B5EF4-FFF2-40B4-BE49-F238E27FC236}">
                <a16:creationId xmlns:a16="http://schemas.microsoft.com/office/drawing/2014/main" id="{0E019FD5-A7E5-DF94-6C44-A8F46EFDAD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02144" y="3984625"/>
            <a:ext cx="8524506" cy="12541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buNone/>
              <a:defRPr sz="48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16A814B-CCFE-94D5-56B7-7E89E700A47B}"/>
              </a:ext>
            </a:extLst>
          </p:cNvPr>
          <p:cNvSpPr/>
          <p:nvPr userDrawn="1"/>
        </p:nvSpPr>
        <p:spPr>
          <a:xfrm>
            <a:off x="1551317" y="6335735"/>
            <a:ext cx="4227378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CIDADANIA e DESENVOLVIMENTO</a:t>
            </a:r>
            <a:endParaRPr lang="en-GB" sz="1200" b="1" spc="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id="{4A701C10-FC37-5331-E299-046482EFF37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580293" y="6345083"/>
            <a:ext cx="2233057" cy="33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0FA10D7C-2049-4BDA-3221-FB15F7A5BAAF}"/>
              </a:ext>
            </a:extLst>
          </p:cNvPr>
          <p:cNvSpPr/>
          <p:nvPr userDrawn="1"/>
        </p:nvSpPr>
        <p:spPr>
          <a:xfrm>
            <a:off x="6388327" y="6335735"/>
            <a:ext cx="425235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LITERACIA FINANCEIRA E EMPREENDEDORISMO</a:t>
            </a:r>
            <a:endParaRPr lang="en-GB" sz="1200" b="1" spc="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DBF5994F-6248-0BBD-1B0C-3AD2EE2CBD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8362"/>
          <a:stretch>
            <a:fillRect/>
          </a:stretch>
        </p:blipFill>
        <p:spPr>
          <a:xfrm>
            <a:off x="5924471" y="6335735"/>
            <a:ext cx="372875" cy="3600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A9C1F810-1A97-A3E4-C0AE-6C750E8B782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"/>
            <a:grayscl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8362"/>
          <a:stretch>
            <a:fillRect/>
          </a:stretch>
        </p:blipFill>
        <p:spPr>
          <a:xfrm>
            <a:off x="4902718" y="780741"/>
            <a:ext cx="6789943" cy="655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8411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204A148-BF22-D0BA-E493-02C5CFCEC6D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DCEF70-DBC2-7BC4-CD58-3DBDABD23A1B}"/>
              </a:ext>
            </a:extLst>
          </p:cNvPr>
          <p:cNvSpPr/>
          <p:nvPr userDrawn="1"/>
        </p:nvSpPr>
        <p:spPr>
          <a:xfrm>
            <a:off x="0" y="5778000"/>
            <a:ext cx="11880000" cy="1080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8E9C38-1861-5F6B-3388-540C300BB468}"/>
              </a:ext>
            </a:extLst>
          </p:cNvPr>
          <p:cNvSpPr/>
          <p:nvPr userDrawn="1"/>
        </p:nvSpPr>
        <p:spPr>
          <a:xfrm>
            <a:off x="768738" y="1723869"/>
            <a:ext cx="2467368" cy="20977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600" b="1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464D31A-42C0-6940-5E9A-436828706F3D}"/>
              </a:ext>
            </a:extLst>
          </p:cNvPr>
          <p:cNvSpPr/>
          <p:nvPr userDrawn="1"/>
        </p:nvSpPr>
        <p:spPr>
          <a:xfrm>
            <a:off x="91922" y="4901574"/>
            <a:ext cx="1580154" cy="10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5EA23B-AB7C-ECB3-618B-DA9B0B4B0016}"/>
              </a:ext>
            </a:extLst>
          </p:cNvPr>
          <p:cNvSpPr/>
          <p:nvPr userDrawn="1"/>
        </p:nvSpPr>
        <p:spPr>
          <a:xfrm>
            <a:off x="0" y="3458521"/>
            <a:ext cx="11880000" cy="261873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3CFA84D-7DE8-D4D9-8D43-077E8FCE86D8}"/>
              </a:ext>
            </a:extLst>
          </p:cNvPr>
          <p:cNvGrpSpPr/>
          <p:nvPr userDrawn="1"/>
        </p:nvGrpSpPr>
        <p:grpSpPr>
          <a:xfrm>
            <a:off x="11656389" y="0"/>
            <a:ext cx="535611" cy="6858000"/>
            <a:chOff x="11400000" y="0"/>
            <a:chExt cx="535611" cy="68580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E87681F-51D2-C419-E226-3063E9AAD4FD}"/>
                </a:ext>
              </a:extLst>
            </p:cNvPr>
            <p:cNvSpPr/>
            <p:nvPr/>
          </p:nvSpPr>
          <p:spPr>
            <a:xfrm>
              <a:off x="11784582" y="0"/>
              <a:ext cx="151029" cy="685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1608483-5349-0004-1E8A-57AC53E18FC7}"/>
                </a:ext>
              </a:extLst>
            </p:cNvPr>
            <p:cNvSpPr/>
            <p:nvPr/>
          </p:nvSpPr>
          <p:spPr>
            <a:xfrm>
              <a:off x="11656388" y="0"/>
              <a:ext cx="151029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D71B300-4E8E-5A9E-4A08-4D34C07C198A}"/>
                </a:ext>
              </a:extLst>
            </p:cNvPr>
            <p:cNvSpPr/>
            <p:nvPr/>
          </p:nvSpPr>
          <p:spPr>
            <a:xfrm>
              <a:off x="11528194" y="0"/>
              <a:ext cx="151029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215661B-3BC8-6DB8-FD03-C9A84A78A254}"/>
                </a:ext>
              </a:extLst>
            </p:cNvPr>
            <p:cNvSpPr/>
            <p:nvPr/>
          </p:nvSpPr>
          <p:spPr>
            <a:xfrm>
              <a:off x="11400000" y="0"/>
              <a:ext cx="151029" cy="6858000"/>
            </a:xfrm>
            <a:prstGeom prst="rect">
              <a:avLst/>
            </a:prstGeom>
            <a:solidFill>
              <a:srgbClr val="04547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7BCA645-D898-AAD0-37E7-F9DC256BB367}"/>
              </a:ext>
            </a:extLst>
          </p:cNvPr>
          <p:cNvCxnSpPr>
            <a:cxnSpLocks/>
          </p:cNvCxnSpPr>
          <p:nvPr userDrawn="1"/>
        </p:nvCxnSpPr>
        <p:spPr>
          <a:xfrm>
            <a:off x="1502144" y="5345510"/>
            <a:ext cx="8523905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19">
            <a:extLst>
              <a:ext uri="{FF2B5EF4-FFF2-40B4-BE49-F238E27FC236}">
                <a16:creationId xmlns:a16="http://schemas.microsoft.com/office/drawing/2014/main" id="{0E019FD5-A7E5-DF94-6C44-A8F46EFDAD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02144" y="3984625"/>
            <a:ext cx="8524506" cy="12541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buNone/>
              <a:defRPr sz="48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16A814B-CCFE-94D5-56B7-7E89E700A47B}"/>
              </a:ext>
            </a:extLst>
          </p:cNvPr>
          <p:cNvSpPr/>
          <p:nvPr userDrawn="1"/>
        </p:nvSpPr>
        <p:spPr>
          <a:xfrm>
            <a:off x="1551317" y="6335735"/>
            <a:ext cx="4227378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CIDADANIA e DESENVOLVIMENTO</a:t>
            </a:r>
            <a:endParaRPr lang="en-GB" sz="1200" b="1" spc="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id="{4A701C10-FC37-5331-E299-046482EFF37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580293" y="6345083"/>
            <a:ext cx="2233057" cy="33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0FA10D7C-2049-4BDA-3221-FB15F7A5BAAF}"/>
              </a:ext>
            </a:extLst>
          </p:cNvPr>
          <p:cNvSpPr/>
          <p:nvPr userDrawn="1"/>
        </p:nvSpPr>
        <p:spPr>
          <a:xfrm>
            <a:off x="6388327" y="6335735"/>
            <a:ext cx="425235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LITERACIA FINANCEIRA E EMPREENDEDORISMO</a:t>
            </a:r>
            <a:endParaRPr lang="en-GB" sz="1200" b="1" spc="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3BA52404-B2C0-683C-46EB-A3EB11DCAB7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8362"/>
          <a:stretch>
            <a:fillRect/>
          </a:stretch>
        </p:blipFill>
        <p:spPr>
          <a:xfrm>
            <a:off x="5924471" y="6335735"/>
            <a:ext cx="372875" cy="3600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D0953289-F15E-3AD5-280E-0127E2623BB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"/>
            <a:grayscl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8362"/>
          <a:stretch>
            <a:fillRect/>
          </a:stretch>
        </p:blipFill>
        <p:spPr>
          <a:xfrm>
            <a:off x="4902718" y="780741"/>
            <a:ext cx="6789943" cy="655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766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281E43CC-4AEC-AD94-143F-E46A54FBF8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9109" t="23068" r="70660" b="42586"/>
          <a:stretch>
            <a:fillRect/>
          </a:stretch>
        </p:blipFill>
        <p:spPr>
          <a:xfrm rot="1949666">
            <a:off x="8629961" y="5410277"/>
            <a:ext cx="1663849" cy="1706203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4C82057C-5A34-8108-D0D9-662CA7DF45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88097" b="15360"/>
          <a:stretch>
            <a:fillRect/>
          </a:stretch>
        </p:blipFill>
        <p:spPr>
          <a:xfrm>
            <a:off x="10256161" y="2653219"/>
            <a:ext cx="1935840" cy="4204781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A37439DB-0CAB-6F0C-379F-7628D582DD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8362"/>
          <a:stretch>
            <a:fillRect/>
          </a:stretch>
        </p:blipFill>
        <p:spPr>
          <a:xfrm rot="863926" flipH="1">
            <a:off x="4315843" y="32297"/>
            <a:ext cx="5145493" cy="4967824"/>
          </a:xfrm>
          <a:prstGeom prst="rect">
            <a:avLst/>
          </a:prstGeom>
        </p:spPr>
      </p:pic>
      <p:sp>
        <p:nvSpPr>
          <p:cNvPr id="64" name="Free-form: Shape 63">
            <a:extLst>
              <a:ext uri="{FF2B5EF4-FFF2-40B4-BE49-F238E27FC236}">
                <a16:creationId xmlns:a16="http://schemas.microsoft.com/office/drawing/2014/main" id="{5DFFAD41-A250-F1C3-39F5-8CD2E5F92952}"/>
              </a:ext>
            </a:extLst>
          </p:cNvPr>
          <p:cNvSpPr/>
          <p:nvPr userDrawn="1"/>
        </p:nvSpPr>
        <p:spPr>
          <a:xfrm>
            <a:off x="-38541" y="31661"/>
            <a:ext cx="9344478" cy="6859114"/>
          </a:xfrm>
          <a:custGeom>
            <a:avLst/>
            <a:gdLst>
              <a:gd name="csX0" fmla="*/ 3476478 w 9344478"/>
              <a:gd name="csY0" fmla="*/ 0 h 6859114"/>
              <a:gd name="csX1" fmla="*/ 9344478 w 9344478"/>
              <a:gd name="csY1" fmla="*/ 5868001 h 6859114"/>
              <a:gd name="csX2" fmla="*/ 9276865 w 9344478"/>
              <a:gd name="csY2" fmla="*/ 6761639 h 6859114"/>
              <a:gd name="csX3" fmla="*/ 9259458 w 9344478"/>
              <a:gd name="csY3" fmla="*/ 6859114 h 6859114"/>
              <a:gd name="csX4" fmla="*/ 0 w 9344478"/>
              <a:gd name="csY4" fmla="*/ 6859114 h 6859114"/>
              <a:gd name="csX5" fmla="*/ 0 w 9344478"/>
              <a:gd name="csY5" fmla="*/ 1141273 h 6859114"/>
              <a:gd name="csX6" fmla="*/ 195624 w 9344478"/>
              <a:gd name="csY6" fmla="*/ 1002162 h 6859114"/>
              <a:gd name="csX7" fmla="*/ 3476478 w 9344478"/>
              <a:gd name="csY7" fmla="*/ 0 h 685911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</a:cxnLst>
            <a:rect l="l" t="t" r="r" b="b"/>
            <a:pathLst>
              <a:path w="9344478" h="6859114">
                <a:moveTo>
                  <a:pt x="3476478" y="0"/>
                </a:moveTo>
                <a:cubicBezTo>
                  <a:pt x="6717286" y="0"/>
                  <a:pt x="9344478" y="2627193"/>
                  <a:pt x="9344478" y="5868001"/>
                </a:cubicBezTo>
                <a:cubicBezTo>
                  <a:pt x="9344478" y="6171826"/>
                  <a:pt x="9321387" y="6470259"/>
                  <a:pt x="9276865" y="6761639"/>
                </a:cubicBezTo>
                <a:lnTo>
                  <a:pt x="9259458" y="6859114"/>
                </a:lnTo>
                <a:lnTo>
                  <a:pt x="0" y="6859114"/>
                </a:lnTo>
                <a:lnTo>
                  <a:pt x="0" y="1141273"/>
                </a:lnTo>
                <a:lnTo>
                  <a:pt x="195624" y="1002162"/>
                </a:lnTo>
                <a:cubicBezTo>
                  <a:pt x="1132162" y="369449"/>
                  <a:pt x="2261176" y="0"/>
                  <a:pt x="3476478" y="0"/>
                </a:cubicBezTo>
                <a:close/>
              </a:path>
            </a:pathLst>
          </a:custGeom>
          <a:solidFill>
            <a:srgbClr val="0E28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63" name="Free-form: Shape 62">
            <a:extLst>
              <a:ext uri="{FF2B5EF4-FFF2-40B4-BE49-F238E27FC236}">
                <a16:creationId xmlns:a16="http://schemas.microsoft.com/office/drawing/2014/main" id="{832558E8-E2A1-6F40-FE43-79DDFD8122C1}"/>
              </a:ext>
            </a:extLst>
          </p:cNvPr>
          <p:cNvSpPr/>
          <p:nvPr/>
        </p:nvSpPr>
        <p:spPr>
          <a:xfrm>
            <a:off x="-38541" y="143687"/>
            <a:ext cx="9232454" cy="6747089"/>
          </a:xfrm>
          <a:custGeom>
            <a:avLst/>
            <a:gdLst>
              <a:gd name="csX0" fmla="*/ 3476480 w 9232454"/>
              <a:gd name="csY0" fmla="*/ 0 h 6747089"/>
              <a:gd name="csX1" fmla="*/ 9232454 w 9232454"/>
              <a:gd name="csY1" fmla="*/ 5755976 h 6747089"/>
              <a:gd name="csX2" fmla="*/ 9166132 w 9232454"/>
              <a:gd name="csY2" fmla="*/ 6632554 h 6747089"/>
              <a:gd name="csX3" fmla="*/ 9145679 w 9232454"/>
              <a:gd name="csY3" fmla="*/ 6747089 h 6747089"/>
              <a:gd name="csX4" fmla="*/ 0 w 9232454"/>
              <a:gd name="csY4" fmla="*/ 6747089 h 6747089"/>
              <a:gd name="csX5" fmla="*/ 0 w 9232454"/>
              <a:gd name="csY5" fmla="*/ 1169117 h 6747089"/>
              <a:gd name="csX6" fmla="*/ 32588 w 9232454"/>
              <a:gd name="csY6" fmla="*/ 1143509 h 6747089"/>
              <a:gd name="csX7" fmla="*/ 3476480 w 9232454"/>
              <a:gd name="csY7" fmla="*/ 0 h 674708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</a:cxnLst>
            <a:rect l="l" t="t" r="r" b="b"/>
            <a:pathLst>
              <a:path w="9232454" h="6747089">
                <a:moveTo>
                  <a:pt x="3476480" y="0"/>
                </a:moveTo>
                <a:cubicBezTo>
                  <a:pt x="6655417" y="0"/>
                  <a:pt x="9232454" y="2577038"/>
                  <a:pt x="9232454" y="5755976"/>
                </a:cubicBezTo>
                <a:cubicBezTo>
                  <a:pt x="9232454" y="6054002"/>
                  <a:pt x="9209804" y="6346737"/>
                  <a:pt x="9166132" y="6632554"/>
                </a:cubicBezTo>
                <a:lnTo>
                  <a:pt x="9145679" y="6747089"/>
                </a:lnTo>
                <a:lnTo>
                  <a:pt x="0" y="6747089"/>
                </a:lnTo>
                <a:lnTo>
                  <a:pt x="0" y="1169117"/>
                </a:lnTo>
                <a:lnTo>
                  <a:pt x="32588" y="1143509"/>
                </a:lnTo>
                <a:cubicBezTo>
                  <a:pt x="992930" y="425312"/>
                  <a:pt x="2185036" y="0"/>
                  <a:pt x="3476480" y="0"/>
                </a:cubicBezTo>
                <a:close/>
              </a:path>
            </a:pathLst>
          </a:custGeom>
          <a:solidFill>
            <a:srgbClr val="033F6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59" name="Free-form: Shape 58">
            <a:extLst>
              <a:ext uri="{FF2B5EF4-FFF2-40B4-BE49-F238E27FC236}">
                <a16:creationId xmlns:a16="http://schemas.microsoft.com/office/drawing/2014/main" id="{7E0FF2FB-DC01-6200-51E9-5597E13BA268}"/>
              </a:ext>
            </a:extLst>
          </p:cNvPr>
          <p:cNvSpPr/>
          <p:nvPr userDrawn="1"/>
        </p:nvSpPr>
        <p:spPr>
          <a:xfrm>
            <a:off x="-38541" y="564357"/>
            <a:ext cx="8752788" cy="9243600"/>
          </a:xfrm>
          <a:custGeom>
            <a:avLst/>
            <a:gdLst>
              <a:gd name="csX0" fmla="*/ 3476478 w 8752788"/>
              <a:gd name="csY0" fmla="*/ 0 h 9243600"/>
              <a:gd name="csX1" fmla="*/ 8752788 w 8752788"/>
              <a:gd name="csY1" fmla="*/ 5276310 h 9243600"/>
              <a:gd name="csX2" fmla="*/ 8691993 w 8752788"/>
              <a:gd name="csY2" fmla="*/ 6079841 h 9243600"/>
              <a:gd name="csX3" fmla="*/ 8658494 w 8752788"/>
              <a:gd name="csY3" fmla="*/ 6267424 h 9243600"/>
              <a:gd name="csX4" fmla="*/ 1 w 8752788"/>
              <a:gd name="csY4" fmla="*/ 6267424 h 9243600"/>
              <a:gd name="csX5" fmla="*/ 1 w 8752788"/>
              <a:gd name="csY5" fmla="*/ 9243600 h 9243600"/>
              <a:gd name="csX6" fmla="*/ 0 w 8752788"/>
              <a:gd name="csY6" fmla="*/ 9243600 h 9243600"/>
              <a:gd name="csX7" fmla="*/ 0 w 8752788"/>
              <a:gd name="csY7" fmla="*/ 1309020 h 9243600"/>
              <a:gd name="csX8" fmla="*/ 120255 w 8752788"/>
              <a:gd name="csY8" fmla="*/ 1204853 h 9243600"/>
              <a:gd name="csX9" fmla="*/ 3476478 w 8752788"/>
              <a:gd name="csY9" fmla="*/ 0 h 92436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</a:cxnLst>
            <a:rect l="l" t="t" r="r" b="b"/>
            <a:pathLst>
              <a:path w="8752788" h="9243600">
                <a:moveTo>
                  <a:pt x="3476478" y="0"/>
                </a:moveTo>
                <a:cubicBezTo>
                  <a:pt x="6390504" y="0"/>
                  <a:pt x="8752788" y="2362284"/>
                  <a:pt x="8752788" y="5276310"/>
                </a:cubicBezTo>
                <a:cubicBezTo>
                  <a:pt x="8752788" y="5549500"/>
                  <a:pt x="8732026" y="5817841"/>
                  <a:pt x="8691993" y="6079841"/>
                </a:cubicBezTo>
                <a:lnTo>
                  <a:pt x="8658494" y="6267424"/>
                </a:lnTo>
                <a:lnTo>
                  <a:pt x="1" y="6267424"/>
                </a:lnTo>
                <a:lnTo>
                  <a:pt x="1" y="9243600"/>
                </a:lnTo>
                <a:lnTo>
                  <a:pt x="0" y="9243600"/>
                </a:lnTo>
                <a:lnTo>
                  <a:pt x="0" y="1309020"/>
                </a:lnTo>
                <a:lnTo>
                  <a:pt x="120255" y="1204853"/>
                </a:lnTo>
                <a:cubicBezTo>
                  <a:pt x="1032312" y="452156"/>
                  <a:pt x="2201592" y="0"/>
                  <a:pt x="3476478" y="0"/>
                </a:cubicBezTo>
                <a:close/>
              </a:path>
            </a:pathLst>
          </a:custGeom>
          <a:solidFill>
            <a:srgbClr val="04547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55" name="Free-form: Shape 54">
            <a:extLst>
              <a:ext uri="{FF2B5EF4-FFF2-40B4-BE49-F238E27FC236}">
                <a16:creationId xmlns:a16="http://schemas.microsoft.com/office/drawing/2014/main" id="{B0EF0FC5-15C5-56AD-7738-AD8C98F6EC28}"/>
              </a:ext>
            </a:extLst>
          </p:cNvPr>
          <p:cNvSpPr/>
          <p:nvPr/>
        </p:nvSpPr>
        <p:spPr>
          <a:xfrm>
            <a:off x="-38541" y="1103016"/>
            <a:ext cx="8273125" cy="5787759"/>
          </a:xfrm>
          <a:custGeom>
            <a:avLst/>
            <a:gdLst>
              <a:gd name="csX0" fmla="*/ 3476480 w 8273125"/>
              <a:gd name="csY0" fmla="*/ 0 h 5787759"/>
              <a:gd name="csX1" fmla="*/ 8273125 w 8273125"/>
              <a:gd name="csY1" fmla="*/ 4796646 h 5787759"/>
              <a:gd name="csX2" fmla="*/ 8175675 w 8273125"/>
              <a:gd name="csY2" fmla="*/ 5763338 h 5787759"/>
              <a:gd name="csX3" fmla="*/ 8169395 w 8273125"/>
              <a:gd name="csY3" fmla="*/ 5787759 h 5787759"/>
              <a:gd name="csX4" fmla="*/ 0 w 8273125"/>
              <a:gd name="csY4" fmla="*/ 5787759 h 5787759"/>
              <a:gd name="csX5" fmla="*/ 0 w 8273125"/>
              <a:gd name="csY5" fmla="*/ 1493785 h 5787759"/>
              <a:gd name="csX6" fmla="*/ 84738 w 8273125"/>
              <a:gd name="csY6" fmla="*/ 1404906 h 5787759"/>
              <a:gd name="csX7" fmla="*/ 3476480 w 8273125"/>
              <a:gd name="csY7" fmla="*/ 0 h 578775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</a:cxnLst>
            <a:rect l="l" t="t" r="r" b="b"/>
            <a:pathLst>
              <a:path w="8273125" h="5787759">
                <a:moveTo>
                  <a:pt x="3476480" y="0"/>
                </a:moveTo>
                <a:cubicBezTo>
                  <a:pt x="6125593" y="0"/>
                  <a:pt x="8273125" y="2147532"/>
                  <a:pt x="8273125" y="4796646"/>
                </a:cubicBezTo>
                <a:cubicBezTo>
                  <a:pt x="8273125" y="5127786"/>
                  <a:pt x="8239570" y="5451088"/>
                  <a:pt x="8175675" y="5763338"/>
                </a:cubicBezTo>
                <a:lnTo>
                  <a:pt x="8169395" y="5787759"/>
                </a:lnTo>
                <a:lnTo>
                  <a:pt x="0" y="5787759"/>
                </a:lnTo>
                <a:lnTo>
                  <a:pt x="0" y="1493785"/>
                </a:lnTo>
                <a:lnTo>
                  <a:pt x="84738" y="1404906"/>
                </a:lnTo>
                <a:cubicBezTo>
                  <a:pt x="952761" y="536883"/>
                  <a:pt x="2151922" y="0"/>
                  <a:pt x="34764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47" name="Free-form: Shape 46">
            <a:extLst>
              <a:ext uri="{FF2B5EF4-FFF2-40B4-BE49-F238E27FC236}">
                <a16:creationId xmlns:a16="http://schemas.microsoft.com/office/drawing/2014/main" id="{414A5A92-1C73-FB2D-EEE4-EA4397E7D3F2}"/>
              </a:ext>
            </a:extLst>
          </p:cNvPr>
          <p:cNvSpPr/>
          <p:nvPr userDrawn="1"/>
        </p:nvSpPr>
        <p:spPr>
          <a:xfrm>
            <a:off x="-38541" y="4780532"/>
            <a:ext cx="8272136" cy="1080000"/>
          </a:xfrm>
          <a:custGeom>
            <a:avLst/>
            <a:gdLst>
              <a:gd name="csX0" fmla="*/ 0 w 8272136"/>
              <a:gd name="csY0" fmla="*/ 0 h 1080000"/>
              <a:gd name="csX1" fmla="*/ 8140492 w 8272136"/>
              <a:gd name="csY1" fmla="*/ 0 h 1080000"/>
              <a:gd name="csX2" fmla="*/ 8175674 w 8272136"/>
              <a:gd name="csY2" fmla="*/ 152439 h 1080000"/>
              <a:gd name="csX3" fmla="*/ 8266884 w 8272136"/>
              <a:gd name="csY3" fmla="*/ 872296 h 1080000"/>
              <a:gd name="csX4" fmla="*/ 8272136 w 8272136"/>
              <a:gd name="csY4" fmla="*/ 1080000 h 1080000"/>
              <a:gd name="csX5" fmla="*/ 0 w 8272136"/>
              <a:gd name="csY5" fmla="*/ 1080000 h 10800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8272136" h="1080000">
                <a:moveTo>
                  <a:pt x="0" y="0"/>
                </a:moveTo>
                <a:lnTo>
                  <a:pt x="8140492" y="0"/>
                </a:lnTo>
                <a:lnTo>
                  <a:pt x="8175674" y="152439"/>
                </a:lnTo>
                <a:cubicBezTo>
                  <a:pt x="8223596" y="386626"/>
                  <a:pt x="8254451" y="627031"/>
                  <a:pt x="8266884" y="872296"/>
                </a:cubicBezTo>
                <a:lnTo>
                  <a:pt x="8272136" y="1080000"/>
                </a:lnTo>
                <a:lnTo>
                  <a:pt x="0" y="1080000"/>
                </a:lnTo>
                <a:close/>
              </a:path>
            </a:pathLst>
          </a:custGeom>
          <a:solidFill>
            <a:srgbClr val="F7A83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53" name="Free-form: Shape 52">
            <a:extLst>
              <a:ext uri="{FF2B5EF4-FFF2-40B4-BE49-F238E27FC236}">
                <a16:creationId xmlns:a16="http://schemas.microsoft.com/office/drawing/2014/main" id="{B69C4335-81F8-8E12-911B-735BB3458379}"/>
              </a:ext>
            </a:extLst>
          </p:cNvPr>
          <p:cNvSpPr/>
          <p:nvPr userDrawn="1"/>
        </p:nvSpPr>
        <p:spPr>
          <a:xfrm>
            <a:off x="-38541" y="5680532"/>
            <a:ext cx="8272137" cy="180000"/>
          </a:xfrm>
          <a:custGeom>
            <a:avLst/>
            <a:gdLst>
              <a:gd name="csX0" fmla="*/ 0 w 8272137"/>
              <a:gd name="csY0" fmla="*/ 0 h 180000"/>
              <a:gd name="csX1" fmla="*/ 8267586 w 8272137"/>
              <a:gd name="csY1" fmla="*/ 0 h 180000"/>
              <a:gd name="csX2" fmla="*/ 8272137 w 8272137"/>
              <a:gd name="csY2" fmla="*/ 180000 h 180000"/>
              <a:gd name="csX3" fmla="*/ 0 w 8272137"/>
              <a:gd name="csY3" fmla="*/ 180000 h 1800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8272137" h="180000">
                <a:moveTo>
                  <a:pt x="0" y="0"/>
                </a:moveTo>
                <a:lnTo>
                  <a:pt x="8267586" y="0"/>
                </a:lnTo>
                <a:lnTo>
                  <a:pt x="8272137" y="180000"/>
                </a:lnTo>
                <a:lnTo>
                  <a:pt x="0" y="180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974A9FA-8DBC-0D6C-CD50-92DAA9FA22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8669" y="1912132"/>
            <a:ext cx="6203471" cy="1894878"/>
          </a:xfrm>
          <a:prstGeom prst="rect">
            <a:avLst/>
          </a:prstGeom>
        </p:spPr>
      </p:pic>
      <p:pic>
        <p:nvPicPr>
          <p:cNvPr id="8" name="Picture 7" descr="A black background with purple letters&#10;&#10;AI-generated content may be incorrect.">
            <a:extLst>
              <a:ext uri="{FF2B5EF4-FFF2-40B4-BE49-F238E27FC236}">
                <a16:creationId xmlns:a16="http://schemas.microsoft.com/office/drawing/2014/main" id="{75D161B3-3EF7-2935-9D35-80DA1DF7F972}"/>
              </a:ext>
            </a:extLst>
          </p:cNvPr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200" y="6162652"/>
            <a:ext cx="854513" cy="385482"/>
          </a:xfrm>
          <a:prstGeom prst="rect">
            <a:avLst/>
          </a:prstGeom>
        </p:spPr>
      </p:pic>
      <p:pic>
        <p:nvPicPr>
          <p:cNvPr id="9" name="Picture 8" descr="A logo with a person in a circle&#10;&#10;AI-generated content may be incorrect.">
            <a:extLst>
              <a:ext uri="{FF2B5EF4-FFF2-40B4-BE49-F238E27FC236}">
                <a16:creationId xmlns:a16="http://schemas.microsoft.com/office/drawing/2014/main" id="{23EFAE58-E8C5-AFC8-F95E-895737ADCE0C}"/>
              </a:ext>
            </a:extLst>
          </p:cNvPr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102" y="6122131"/>
            <a:ext cx="1010877" cy="466524"/>
          </a:xfrm>
          <a:prstGeom prst="rect">
            <a:avLst/>
          </a:prstGeom>
        </p:spPr>
      </p:pic>
      <p:pic>
        <p:nvPicPr>
          <p:cNvPr id="10" name="Picture 9" descr="A black background with text and colorful letters&#10;&#10;AI-generated content may be incorrect.">
            <a:extLst>
              <a:ext uri="{FF2B5EF4-FFF2-40B4-BE49-F238E27FC236}">
                <a16:creationId xmlns:a16="http://schemas.microsoft.com/office/drawing/2014/main" id="{C4224653-FBD4-D194-5290-9F260621F6EE}"/>
              </a:ext>
            </a:extLst>
          </p:cNvPr>
          <p:cNvPicPr/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910" y="6162652"/>
            <a:ext cx="879936" cy="278526"/>
          </a:xfrm>
          <a:prstGeom prst="rect">
            <a:avLst/>
          </a:prstGeom>
        </p:spPr>
      </p:pic>
      <p:pic>
        <p:nvPicPr>
          <p:cNvPr id="11" name="Imagem 14">
            <a:extLst>
              <a:ext uri="{FF2B5EF4-FFF2-40B4-BE49-F238E27FC236}">
                <a16:creationId xmlns:a16="http://schemas.microsoft.com/office/drawing/2014/main" id="{8E93CB83-3BB4-96F6-1C40-94211651642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 l="6313" t="14992" r="10975" b="15732"/>
          <a:stretch>
            <a:fillRect/>
          </a:stretch>
        </p:blipFill>
        <p:spPr>
          <a:xfrm>
            <a:off x="264723" y="6100520"/>
            <a:ext cx="1288531" cy="504359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5941232B-0376-0FA3-920D-71A9FDBF1188}"/>
              </a:ext>
            </a:extLst>
          </p:cNvPr>
          <p:cNvPicPr/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815235" y="6162652"/>
            <a:ext cx="717709" cy="385483"/>
          </a:xfrm>
          <a:prstGeom prst="rect">
            <a:avLst/>
          </a:prstGeom>
        </p:spPr>
      </p:pic>
      <p:pic>
        <p:nvPicPr>
          <p:cNvPr id="13" name="Picture 154" descr="A black background with blue letters&#10;&#10;AI-generated content may be incorrect.">
            <a:extLst>
              <a:ext uri="{FF2B5EF4-FFF2-40B4-BE49-F238E27FC236}">
                <a16:creationId xmlns:a16="http://schemas.microsoft.com/office/drawing/2014/main" id="{521B3933-815C-0F7F-4405-A8D4BA1B4000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8" r="36353"/>
          <a:stretch>
            <a:fillRect/>
          </a:stretch>
        </p:blipFill>
        <p:spPr>
          <a:xfrm>
            <a:off x="1636510" y="6103214"/>
            <a:ext cx="1038144" cy="50435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1BBABB2-7DDA-A1FD-E1C3-FAB00CB3B520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970" y="6121726"/>
            <a:ext cx="1558835" cy="424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6767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204A148-BF22-D0BA-E493-02C5CFCEC6D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8525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DCEF70-DBC2-7BC4-CD58-3DBDABD23A1B}"/>
              </a:ext>
            </a:extLst>
          </p:cNvPr>
          <p:cNvSpPr/>
          <p:nvPr userDrawn="1"/>
        </p:nvSpPr>
        <p:spPr>
          <a:xfrm>
            <a:off x="0" y="5778000"/>
            <a:ext cx="11880000" cy="1080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8E9C38-1861-5F6B-3388-540C300BB468}"/>
              </a:ext>
            </a:extLst>
          </p:cNvPr>
          <p:cNvSpPr/>
          <p:nvPr userDrawn="1"/>
        </p:nvSpPr>
        <p:spPr>
          <a:xfrm>
            <a:off x="768738" y="1723869"/>
            <a:ext cx="2467368" cy="20977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600" b="1" dirty="0">
                <a:solidFill>
                  <a:srgbClr val="15484B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5EA23B-AB7C-ECB3-618B-DA9B0B4B0016}"/>
              </a:ext>
            </a:extLst>
          </p:cNvPr>
          <p:cNvSpPr/>
          <p:nvPr userDrawn="1"/>
        </p:nvSpPr>
        <p:spPr>
          <a:xfrm>
            <a:off x="0" y="3458521"/>
            <a:ext cx="11880000" cy="2618738"/>
          </a:xfrm>
          <a:prstGeom prst="rect">
            <a:avLst/>
          </a:prstGeom>
          <a:solidFill>
            <a:srgbClr val="1548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3CFA84D-7DE8-D4D9-8D43-077E8FCE86D8}"/>
              </a:ext>
            </a:extLst>
          </p:cNvPr>
          <p:cNvGrpSpPr/>
          <p:nvPr userDrawn="1"/>
        </p:nvGrpSpPr>
        <p:grpSpPr>
          <a:xfrm>
            <a:off x="11656389" y="0"/>
            <a:ext cx="535611" cy="6858000"/>
            <a:chOff x="11400000" y="0"/>
            <a:chExt cx="535611" cy="68580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E87681F-51D2-C419-E226-3063E9AAD4FD}"/>
                </a:ext>
              </a:extLst>
            </p:cNvPr>
            <p:cNvSpPr/>
            <p:nvPr/>
          </p:nvSpPr>
          <p:spPr>
            <a:xfrm>
              <a:off x="11784582" y="0"/>
              <a:ext cx="151029" cy="685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1608483-5349-0004-1E8A-57AC53E18FC7}"/>
                </a:ext>
              </a:extLst>
            </p:cNvPr>
            <p:cNvSpPr/>
            <p:nvPr/>
          </p:nvSpPr>
          <p:spPr>
            <a:xfrm>
              <a:off x="11656388" y="0"/>
              <a:ext cx="151029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D71B300-4E8E-5A9E-4A08-4D34C07C198A}"/>
                </a:ext>
              </a:extLst>
            </p:cNvPr>
            <p:cNvSpPr/>
            <p:nvPr/>
          </p:nvSpPr>
          <p:spPr>
            <a:xfrm>
              <a:off x="11528194" y="0"/>
              <a:ext cx="151029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215661B-3BC8-6DB8-FD03-C9A84A78A254}"/>
                </a:ext>
              </a:extLst>
            </p:cNvPr>
            <p:cNvSpPr/>
            <p:nvPr/>
          </p:nvSpPr>
          <p:spPr>
            <a:xfrm>
              <a:off x="11400000" y="0"/>
              <a:ext cx="151029" cy="6858000"/>
            </a:xfrm>
            <a:prstGeom prst="rect">
              <a:avLst/>
            </a:prstGeom>
            <a:solidFill>
              <a:srgbClr val="04547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6481687-B7D1-F800-510B-323DE77A0DEF}"/>
              </a:ext>
            </a:extLst>
          </p:cNvPr>
          <p:cNvCxnSpPr>
            <a:cxnSpLocks/>
          </p:cNvCxnSpPr>
          <p:nvPr userDrawn="1"/>
        </p:nvCxnSpPr>
        <p:spPr>
          <a:xfrm>
            <a:off x="1502144" y="5345510"/>
            <a:ext cx="8523905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19">
            <a:extLst>
              <a:ext uri="{FF2B5EF4-FFF2-40B4-BE49-F238E27FC236}">
                <a16:creationId xmlns:a16="http://schemas.microsoft.com/office/drawing/2014/main" id="{95038A43-7EC1-FFDA-0796-2D57C0F540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02144" y="3984625"/>
            <a:ext cx="8524506" cy="12541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buNone/>
              <a:defRPr sz="48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208EB05-679C-F2C3-E305-200F9F7AAA9F}"/>
              </a:ext>
            </a:extLst>
          </p:cNvPr>
          <p:cNvSpPr/>
          <p:nvPr userDrawn="1"/>
        </p:nvSpPr>
        <p:spPr>
          <a:xfrm>
            <a:off x="1551317" y="6335735"/>
            <a:ext cx="4227378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CIDADANIA e DESENVOLVIMENTO</a:t>
            </a:r>
            <a:endParaRPr lang="en-GB" sz="1200" b="1" spc="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id="{181F85EA-D8A3-57BB-4DE7-C1EC5286302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580293" y="6345083"/>
            <a:ext cx="2233057" cy="33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23070AC7-7563-734F-2DF2-95297426D5EE}"/>
              </a:ext>
            </a:extLst>
          </p:cNvPr>
          <p:cNvSpPr/>
          <p:nvPr userDrawn="1"/>
        </p:nvSpPr>
        <p:spPr>
          <a:xfrm>
            <a:off x="6388327" y="6335735"/>
            <a:ext cx="425235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LITERACIA FINANCEIRA E EMPREENDEDORISMO</a:t>
            </a:r>
            <a:endParaRPr lang="en-GB" sz="1200" b="1" spc="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3BD3D2C-4452-D68A-B33E-5E9A25662ED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8362"/>
          <a:stretch>
            <a:fillRect/>
          </a:stretch>
        </p:blipFill>
        <p:spPr>
          <a:xfrm>
            <a:off x="5924471" y="6335735"/>
            <a:ext cx="372875" cy="360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0871924A-0E24-2F7A-95E9-786274AAE70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"/>
            <a:grayscl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8362"/>
          <a:stretch>
            <a:fillRect/>
          </a:stretch>
        </p:blipFill>
        <p:spPr>
          <a:xfrm>
            <a:off x="4902718" y="780741"/>
            <a:ext cx="6789943" cy="655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3690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EDCEF70-DBC2-7BC4-CD58-3DBDABD23A1B}"/>
              </a:ext>
            </a:extLst>
          </p:cNvPr>
          <p:cNvSpPr/>
          <p:nvPr userDrawn="1"/>
        </p:nvSpPr>
        <p:spPr>
          <a:xfrm>
            <a:off x="0" y="5778000"/>
            <a:ext cx="11880000" cy="1080000"/>
          </a:xfrm>
          <a:prstGeom prst="rect">
            <a:avLst/>
          </a:prstGeom>
          <a:solidFill>
            <a:srgbClr val="022C4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8E9C38-1861-5F6B-3388-540C300BB468}"/>
              </a:ext>
            </a:extLst>
          </p:cNvPr>
          <p:cNvSpPr/>
          <p:nvPr userDrawn="1"/>
        </p:nvSpPr>
        <p:spPr>
          <a:xfrm>
            <a:off x="768738" y="1723869"/>
            <a:ext cx="2467368" cy="20977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600" b="1" dirty="0">
                <a:solidFill>
                  <a:srgbClr val="355D75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464D31A-42C0-6940-5E9A-436828706F3D}"/>
              </a:ext>
            </a:extLst>
          </p:cNvPr>
          <p:cNvSpPr/>
          <p:nvPr userDrawn="1"/>
        </p:nvSpPr>
        <p:spPr>
          <a:xfrm>
            <a:off x="91922" y="4901574"/>
            <a:ext cx="1580154" cy="10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5EA23B-AB7C-ECB3-618B-DA9B0B4B0016}"/>
              </a:ext>
            </a:extLst>
          </p:cNvPr>
          <p:cNvSpPr/>
          <p:nvPr userDrawn="1"/>
        </p:nvSpPr>
        <p:spPr>
          <a:xfrm>
            <a:off x="0" y="3458521"/>
            <a:ext cx="11880000" cy="2618738"/>
          </a:xfrm>
          <a:prstGeom prst="rect">
            <a:avLst/>
          </a:prstGeom>
          <a:solidFill>
            <a:srgbClr val="355D7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63E238-6609-A75C-BFC0-AE2B9732CED9}"/>
              </a:ext>
            </a:extLst>
          </p:cNvPr>
          <p:cNvCxnSpPr>
            <a:cxnSpLocks/>
          </p:cNvCxnSpPr>
          <p:nvPr/>
        </p:nvCxnSpPr>
        <p:spPr>
          <a:xfrm>
            <a:off x="1502144" y="5345510"/>
            <a:ext cx="8523905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E35445FD-47CC-48F9-9BBF-C2FEF18865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02144" y="3984625"/>
            <a:ext cx="8524506" cy="12541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buNone/>
              <a:defRPr sz="48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082C2FA-B5E3-C998-B23E-9D4958811AD9}"/>
              </a:ext>
            </a:extLst>
          </p:cNvPr>
          <p:cNvSpPr/>
          <p:nvPr userDrawn="1"/>
        </p:nvSpPr>
        <p:spPr>
          <a:xfrm>
            <a:off x="1551317" y="6335735"/>
            <a:ext cx="4227378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CIDADANIA e DESENVOLVIMENTO</a:t>
            </a:r>
            <a:endParaRPr lang="en-GB" sz="1200" b="1" spc="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6" name="Picture 2">
            <a:extLst>
              <a:ext uri="{FF2B5EF4-FFF2-40B4-BE49-F238E27FC236}">
                <a16:creationId xmlns:a16="http://schemas.microsoft.com/office/drawing/2014/main" id="{F8C3A718-6D78-1381-1A7D-36769BC45FE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580293" y="6345083"/>
            <a:ext cx="2233057" cy="33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77F2C8AA-46B8-2B3C-BD84-7366D4D60A57}"/>
              </a:ext>
            </a:extLst>
          </p:cNvPr>
          <p:cNvSpPr/>
          <p:nvPr userDrawn="1"/>
        </p:nvSpPr>
        <p:spPr>
          <a:xfrm>
            <a:off x="6388327" y="6335735"/>
            <a:ext cx="425235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LITERACIA FINANCEIRA E EMPREENDEDORISMO</a:t>
            </a:r>
            <a:endParaRPr lang="en-GB" sz="1200" b="1" spc="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D6550B6-2F28-38AA-064E-9CB46EF946D3}"/>
              </a:ext>
            </a:extLst>
          </p:cNvPr>
          <p:cNvSpPr/>
          <p:nvPr userDrawn="1"/>
        </p:nvSpPr>
        <p:spPr>
          <a:xfrm>
            <a:off x="0" y="5726607"/>
            <a:ext cx="12192000" cy="360000"/>
          </a:xfrm>
          <a:prstGeom prst="rect">
            <a:avLst/>
          </a:prstGeom>
          <a:solidFill>
            <a:srgbClr val="03375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3CFA84D-7DE8-D4D9-8D43-077E8FCE86D8}"/>
              </a:ext>
            </a:extLst>
          </p:cNvPr>
          <p:cNvGrpSpPr/>
          <p:nvPr userDrawn="1"/>
        </p:nvGrpSpPr>
        <p:grpSpPr>
          <a:xfrm>
            <a:off x="11656389" y="0"/>
            <a:ext cx="535611" cy="6858000"/>
            <a:chOff x="11400000" y="0"/>
            <a:chExt cx="535611" cy="68580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E87681F-51D2-C419-E226-3063E9AAD4FD}"/>
                </a:ext>
              </a:extLst>
            </p:cNvPr>
            <p:cNvSpPr/>
            <p:nvPr/>
          </p:nvSpPr>
          <p:spPr>
            <a:xfrm>
              <a:off x="11784582" y="0"/>
              <a:ext cx="151029" cy="685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1608483-5349-0004-1E8A-57AC53E18FC7}"/>
                </a:ext>
              </a:extLst>
            </p:cNvPr>
            <p:cNvSpPr/>
            <p:nvPr/>
          </p:nvSpPr>
          <p:spPr>
            <a:xfrm>
              <a:off x="11656388" y="0"/>
              <a:ext cx="151029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D71B300-4E8E-5A9E-4A08-4D34C07C198A}"/>
                </a:ext>
              </a:extLst>
            </p:cNvPr>
            <p:cNvSpPr/>
            <p:nvPr/>
          </p:nvSpPr>
          <p:spPr>
            <a:xfrm>
              <a:off x="11528194" y="0"/>
              <a:ext cx="151029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215661B-3BC8-6DB8-FD03-C9A84A78A254}"/>
                </a:ext>
              </a:extLst>
            </p:cNvPr>
            <p:cNvSpPr/>
            <p:nvPr/>
          </p:nvSpPr>
          <p:spPr>
            <a:xfrm>
              <a:off x="11400000" y="0"/>
              <a:ext cx="151029" cy="6858000"/>
            </a:xfrm>
            <a:prstGeom prst="rect">
              <a:avLst/>
            </a:prstGeom>
            <a:solidFill>
              <a:srgbClr val="04547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2" name="Graphic 1">
            <a:extLst>
              <a:ext uri="{FF2B5EF4-FFF2-40B4-BE49-F238E27FC236}">
                <a16:creationId xmlns:a16="http://schemas.microsoft.com/office/drawing/2014/main" id="{9C6D256A-D9B8-4B0F-000F-AE4E7069FC1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8362"/>
          <a:stretch>
            <a:fillRect/>
          </a:stretch>
        </p:blipFill>
        <p:spPr>
          <a:xfrm>
            <a:off x="5924471" y="6335735"/>
            <a:ext cx="372875" cy="36000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6E23FA77-0E45-7ADE-9C3E-4AA815AA026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"/>
            <a:grayscl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8362"/>
          <a:stretch>
            <a:fillRect/>
          </a:stretch>
        </p:blipFill>
        <p:spPr>
          <a:xfrm>
            <a:off x="4902718" y="780741"/>
            <a:ext cx="6789943" cy="655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19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EDCEF70-DBC2-7BC4-CD58-3DBDABD23A1B}"/>
              </a:ext>
            </a:extLst>
          </p:cNvPr>
          <p:cNvSpPr/>
          <p:nvPr userDrawn="1"/>
        </p:nvSpPr>
        <p:spPr>
          <a:xfrm>
            <a:off x="0" y="5778000"/>
            <a:ext cx="11880000" cy="1080000"/>
          </a:xfrm>
          <a:prstGeom prst="rect">
            <a:avLst/>
          </a:prstGeom>
          <a:solidFill>
            <a:srgbClr val="0444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5EA23B-AB7C-ECB3-618B-DA9B0B4B0016}"/>
              </a:ext>
            </a:extLst>
          </p:cNvPr>
          <p:cNvSpPr/>
          <p:nvPr userDrawn="1"/>
        </p:nvSpPr>
        <p:spPr>
          <a:xfrm>
            <a:off x="0" y="3458521"/>
            <a:ext cx="11880000" cy="2618738"/>
          </a:xfrm>
          <a:prstGeom prst="rect">
            <a:avLst/>
          </a:prstGeom>
          <a:solidFill>
            <a:srgbClr val="3671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C9F38CE-EA2E-6822-2A18-8E3D5CD0647D}"/>
              </a:ext>
            </a:extLst>
          </p:cNvPr>
          <p:cNvSpPr/>
          <p:nvPr userDrawn="1"/>
        </p:nvSpPr>
        <p:spPr>
          <a:xfrm>
            <a:off x="0" y="5726607"/>
            <a:ext cx="12192000" cy="360000"/>
          </a:xfrm>
          <a:prstGeom prst="rect">
            <a:avLst/>
          </a:prstGeom>
          <a:solidFill>
            <a:srgbClr val="04547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8E9C38-1861-5F6B-3388-540C300BB468}"/>
              </a:ext>
            </a:extLst>
          </p:cNvPr>
          <p:cNvSpPr/>
          <p:nvPr userDrawn="1"/>
        </p:nvSpPr>
        <p:spPr>
          <a:xfrm>
            <a:off x="768738" y="1723869"/>
            <a:ext cx="2467368" cy="20977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600" b="1" dirty="0">
                <a:solidFill>
                  <a:srgbClr val="36719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464D31A-42C0-6940-5E9A-436828706F3D}"/>
              </a:ext>
            </a:extLst>
          </p:cNvPr>
          <p:cNvSpPr/>
          <p:nvPr userDrawn="1"/>
        </p:nvSpPr>
        <p:spPr>
          <a:xfrm>
            <a:off x="91922" y="4901574"/>
            <a:ext cx="1580154" cy="10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BCA45CA-F438-DFF2-FB03-CD1D806B3FE4}"/>
              </a:ext>
            </a:extLst>
          </p:cNvPr>
          <p:cNvCxnSpPr>
            <a:cxnSpLocks/>
          </p:cNvCxnSpPr>
          <p:nvPr userDrawn="1"/>
        </p:nvCxnSpPr>
        <p:spPr>
          <a:xfrm>
            <a:off x="1502144" y="5345510"/>
            <a:ext cx="8523905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9">
            <a:extLst>
              <a:ext uri="{FF2B5EF4-FFF2-40B4-BE49-F238E27FC236}">
                <a16:creationId xmlns:a16="http://schemas.microsoft.com/office/drawing/2014/main" id="{487E182D-C227-B0A8-41FB-A1EA6AC4DD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02144" y="3984625"/>
            <a:ext cx="8524506" cy="12541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buNone/>
              <a:defRPr sz="48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8F5E442-7A1B-201D-C35D-6EECDF3AD248}"/>
              </a:ext>
            </a:extLst>
          </p:cNvPr>
          <p:cNvSpPr/>
          <p:nvPr userDrawn="1"/>
        </p:nvSpPr>
        <p:spPr>
          <a:xfrm>
            <a:off x="1551317" y="6335735"/>
            <a:ext cx="4227378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CIDADANIA e DESENVOLVIMENTO</a:t>
            </a:r>
            <a:endParaRPr lang="en-GB" sz="1200" b="1" spc="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" name="Picture 2">
            <a:extLst>
              <a:ext uri="{FF2B5EF4-FFF2-40B4-BE49-F238E27FC236}">
                <a16:creationId xmlns:a16="http://schemas.microsoft.com/office/drawing/2014/main" id="{9C493A7D-A9F9-4230-DFA2-994E229EF0F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580293" y="6345083"/>
            <a:ext cx="2233057" cy="33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063EF86A-5A1C-5052-9A01-321502D5F6A7}"/>
              </a:ext>
            </a:extLst>
          </p:cNvPr>
          <p:cNvSpPr/>
          <p:nvPr userDrawn="1"/>
        </p:nvSpPr>
        <p:spPr>
          <a:xfrm>
            <a:off x="6388327" y="6335735"/>
            <a:ext cx="425235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LITERACIA FINANCEIRA E EMPREENDEDORISMO</a:t>
            </a:r>
            <a:endParaRPr lang="en-GB" sz="1200" b="1" spc="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3CFA84D-7DE8-D4D9-8D43-077E8FCE86D8}"/>
              </a:ext>
            </a:extLst>
          </p:cNvPr>
          <p:cNvGrpSpPr/>
          <p:nvPr userDrawn="1"/>
        </p:nvGrpSpPr>
        <p:grpSpPr>
          <a:xfrm>
            <a:off x="11656389" y="0"/>
            <a:ext cx="535611" cy="6858000"/>
            <a:chOff x="11400000" y="0"/>
            <a:chExt cx="535611" cy="68580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E87681F-51D2-C419-E226-3063E9AAD4FD}"/>
                </a:ext>
              </a:extLst>
            </p:cNvPr>
            <p:cNvSpPr/>
            <p:nvPr/>
          </p:nvSpPr>
          <p:spPr>
            <a:xfrm>
              <a:off x="11784582" y="0"/>
              <a:ext cx="151029" cy="685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1608483-5349-0004-1E8A-57AC53E18FC7}"/>
                </a:ext>
              </a:extLst>
            </p:cNvPr>
            <p:cNvSpPr/>
            <p:nvPr/>
          </p:nvSpPr>
          <p:spPr>
            <a:xfrm>
              <a:off x="11656388" y="0"/>
              <a:ext cx="151029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D71B300-4E8E-5A9E-4A08-4D34C07C198A}"/>
                </a:ext>
              </a:extLst>
            </p:cNvPr>
            <p:cNvSpPr/>
            <p:nvPr/>
          </p:nvSpPr>
          <p:spPr>
            <a:xfrm>
              <a:off x="11528194" y="0"/>
              <a:ext cx="151029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215661B-3BC8-6DB8-FD03-C9A84A78A254}"/>
                </a:ext>
              </a:extLst>
            </p:cNvPr>
            <p:cNvSpPr/>
            <p:nvPr/>
          </p:nvSpPr>
          <p:spPr>
            <a:xfrm>
              <a:off x="11400000" y="0"/>
              <a:ext cx="151029" cy="6858000"/>
            </a:xfrm>
            <a:prstGeom prst="rect">
              <a:avLst/>
            </a:prstGeom>
            <a:solidFill>
              <a:srgbClr val="04547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3" name="Graphic 2">
            <a:extLst>
              <a:ext uri="{FF2B5EF4-FFF2-40B4-BE49-F238E27FC236}">
                <a16:creationId xmlns:a16="http://schemas.microsoft.com/office/drawing/2014/main" id="{F1E166A2-C95E-F0AE-DD07-E583E512B1C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8362"/>
          <a:stretch>
            <a:fillRect/>
          </a:stretch>
        </p:blipFill>
        <p:spPr>
          <a:xfrm>
            <a:off x="5924471" y="6335735"/>
            <a:ext cx="372875" cy="3600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3D04CCFD-F089-0561-256C-78E4A4B0B04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"/>
            <a:grayscl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8362"/>
          <a:stretch>
            <a:fillRect/>
          </a:stretch>
        </p:blipFill>
        <p:spPr>
          <a:xfrm>
            <a:off x="4902718" y="780741"/>
            <a:ext cx="6789943" cy="655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7242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EDCEF70-DBC2-7BC4-CD58-3DBDABD23A1B}"/>
              </a:ext>
            </a:extLst>
          </p:cNvPr>
          <p:cNvSpPr/>
          <p:nvPr userDrawn="1"/>
        </p:nvSpPr>
        <p:spPr>
          <a:xfrm>
            <a:off x="0" y="5778000"/>
            <a:ext cx="11880000" cy="1080000"/>
          </a:xfrm>
          <a:prstGeom prst="rect">
            <a:avLst/>
          </a:prstGeom>
          <a:solidFill>
            <a:srgbClr val="1984B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8E9C38-1861-5F6B-3388-540C300BB468}"/>
              </a:ext>
            </a:extLst>
          </p:cNvPr>
          <p:cNvSpPr/>
          <p:nvPr userDrawn="1"/>
        </p:nvSpPr>
        <p:spPr>
          <a:xfrm>
            <a:off x="768738" y="1723869"/>
            <a:ext cx="2467368" cy="20977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600" b="1" dirty="0">
                <a:solidFill>
                  <a:srgbClr val="48A2D0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5EA23B-AB7C-ECB3-618B-DA9B0B4B0016}"/>
              </a:ext>
            </a:extLst>
          </p:cNvPr>
          <p:cNvSpPr/>
          <p:nvPr userDrawn="1"/>
        </p:nvSpPr>
        <p:spPr>
          <a:xfrm>
            <a:off x="0" y="3458521"/>
            <a:ext cx="11880000" cy="2618738"/>
          </a:xfrm>
          <a:prstGeom prst="rect">
            <a:avLst/>
          </a:prstGeom>
          <a:solidFill>
            <a:srgbClr val="48A2D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09D0F97-9EF2-1F42-833C-C46BA93BAC74}"/>
              </a:ext>
            </a:extLst>
          </p:cNvPr>
          <p:cNvCxnSpPr>
            <a:cxnSpLocks/>
          </p:cNvCxnSpPr>
          <p:nvPr userDrawn="1"/>
        </p:nvCxnSpPr>
        <p:spPr>
          <a:xfrm>
            <a:off x="1502144" y="5345510"/>
            <a:ext cx="8523905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19">
            <a:extLst>
              <a:ext uri="{FF2B5EF4-FFF2-40B4-BE49-F238E27FC236}">
                <a16:creationId xmlns:a16="http://schemas.microsoft.com/office/drawing/2014/main" id="{FF7B6E2A-3E13-4F4E-8C72-16D7EB5A0A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02144" y="3984625"/>
            <a:ext cx="8524506" cy="12541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buNone/>
              <a:defRPr sz="48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655D60F-69AB-2679-A374-5E6A2F560A73}"/>
              </a:ext>
            </a:extLst>
          </p:cNvPr>
          <p:cNvSpPr/>
          <p:nvPr userDrawn="1"/>
        </p:nvSpPr>
        <p:spPr>
          <a:xfrm>
            <a:off x="1551317" y="6335735"/>
            <a:ext cx="4227378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CIDADANIA e DESENVOLVIMENTO</a:t>
            </a:r>
            <a:endParaRPr lang="en-GB" sz="1200" b="1" spc="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id="{FBC03864-1BEC-3A51-14AC-EA837E81934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580293" y="6345083"/>
            <a:ext cx="2233057" cy="33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FCFC0878-7EA6-287E-4BB4-B99E58304195}"/>
              </a:ext>
            </a:extLst>
          </p:cNvPr>
          <p:cNvSpPr/>
          <p:nvPr userDrawn="1"/>
        </p:nvSpPr>
        <p:spPr>
          <a:xfrm>
            <a:off x="6388327" y="6335735"/>
            <a:ext cx="425235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LITERACIA FINANCEIRA E EMPREENDEDORISMO</a:t>
            </a:r>
            <a:endParaRPr lang="en-GB" sz="1200" b="1" spc="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601191B-7AA6-2D5D-670D-5009BECB536B}"/>
              </a:ext>
            </a:extLst>
          </p:cNvPr>
          <p:cNvSpPr/>
          <p:nvPr userDrawn="1"/>
        </p:nvSpPr>
        <p:spPr>
          <a:xfrm>
            <a:off x="0" y="5726607"/>
            <a:ext cx="12192000" cy="360000"/>
          </a:xfrm>
          <a:prstGeom prst="rect">
            <a:avLst/>
          </a:prstGeom>
          <a:solidFill>
            <a:srgbClr val="1C97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3CFA84D-7DE8-D4D9-8D43-077E8FCE86D8}"/>
              </a:ext>
            </a:extLst>
          </p:cNvPr>
          <p:cNvGrpSpPr/>
          <p:nvPr userDrawn="1"/>
        </p:nvGrpSpPr>
        <p:grpSpPr>
          <a:xfrm>
            <a:off x="11656389" y="0"/>
            <a:ext cx="535611" cy="6858000"/>
            <a:chOff x="11400000" y="0"/>
            <a:chExt cx="535611" cy="68580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E87681F-51D2-C419-E226-3063E9AAD4FD}"/>
                </a:ext>
              </a:extLst>
            </p:cNvPr>
            <p:cNvSpPr/>
            <p:nvPr/>
          </p:nvSpPr>
          <p:spPr>
            <a:xfrm>
              <a:off x="11784582" y="0"/>
              <a:ext cx="151029" cy="685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1608483-5349-0004-1E8A-57AC53E18FC7}"/>
                </a:ext>
              </a:extLst>
            </p:cNvPr>
            <p:cNvSpPr/>
            <p:nvPr/>
          </p:nvSpPr>
          <p:spPr>
            <a:xfrm>
              <a:off x="11656388" y="0"/>
              <a:ext cx="151029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D71B300-4E8E-5A9E-4A08-4D34C07C198A}"/>
                </a:ext>
              </a:extLst>
            </p:cNvPr>
            <p:cNvSpPr/>
            <p:nvPr/>
          </p:nvSpPr>
          <p:spPr>
            <a:xfrm>
              <a:off x="11528194" y="0"/>
              <a:ext cx="151029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215661B-3BC8-6DB8-FD03-C9A84A78A254}"/>
                </a:ext>
              </a:extLst>
            </p:cNvPr>
            <p:cNvSpPr/>
            <p:nvPr/>
          </p:nvSpPr>
          <p:spPr>
            <a:xfrm>
              <a:off x="11400000" y="0"/>
              <a:ext cx="151029" cy="6858000"/>
            </a:xfrm>
            <a:prstGeom prst="rect">
              <a:avLst/>
            </a:prstGeom>
            <a:solidFill>
              <a:srgbClr val="04547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5" name="Graphic 4">
            <a:extLst>
              <a:ext uri="{FF2B5EF4-FFF2-40B4-BE49-F238E27FC236}">
                <a16:creationId xmlns:a16="http://schemas.microsoft.com/office/drawing/2014/main" id="{EF926008-D825-C7C7-1215-FC8AF8E41B2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8362"/>
          <a:stretch>
            <a:fillRect/>
          </a:stretch>
        </p:blipFill>
        <p:spPr>
          <a:xfrm>
            <a:off x="5924471" y="6335735"/>
            <a:ext cx="372875" cy="360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9BE4770E-69EA-B9F4-D93B-CEA561533F8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"/>
            <a:grayscl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8362"/>
          <a:stretch>
            <a:fillRect/>
          </a:stretch>
        </p:blipFill>
        <p:spPr>
          <a:xfrm>
            <a:off x="4902718" y="780741"/>
            <a:ext cx="6789943" cy="655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428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EDCEF70-DBC2-7BC4-CD58-3DBDABD23A1B}"/>
              </a:ext>
            </a:extLst>
          </p:cNvPr>
          <p:cNvSpPr/>
          <p:nvPr userDrawn="1"/>
        </p:nvSpPr>
        <p:spPr>
          <a:xfrm>
            <a:off x="0" y="5778000"/>
            <a:ext cx="11880000" cy="1080000"/>
          </a:xfrm>
          <a:prstGeom prst="rect">
            <a:avLst/>
          </a:prstGeom>
          <a:solidFill>
            <a:srgbClr val="E18F0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8E9C38-1861-5F6B-3388-540C300BB468}"/>
              </a:ext>
            </a:extLst>
          </p:cNvPr>
          <p:cNvSpPr/>
          <p:nvPr userDrawn="1"/>
        </p:nvSpPr>
        <p:spPr>
          <a:xfrm>
            <a:off x="768738" y="1723869"/>
            <a:ext cx="2467368" cy="20977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600" b="1" dirty="0">
                <a:solidFill>
                  <a:srgbClr val="F8B24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5EA23B-AB7C-ECB3-618B-DA9B0B4B0016}"/>
              </a:ext>
            </a:extLst>
          </p:cNvPr>
          <p:cNvSpPr/>
          <p:nvPr userDrawn="1"/>
        </p:nvSpPr>
        <p:spPr>
          <a:xfrm>
            <a:off x="0" y="3458521"/>
            <a:ext cx="11880000" cy="2618738"/>
          </a:xfrm>
          <a:prstGeom prst="rect">
            <a:avLst/>
          </a:prstGeom>
          <a:solidFill>
            <a:srgbClr val="F8B2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C0EA945-2A3E-7184-03BA-2F7CB2A55800}"/>
              </a:ext>
            </a:extLst>
          </p:cNvPr>
          <p:cNvCxnSpPr>
            <a:cxnSpLocks/>
          </p:cNvCxnSpPr>
          <p:nvPr userDrawn="1"/>
        </p:nvCxnSpPr>
        <p:spPr>
          <a:xfrm>
            <a:off x="1502144" y="5345510"/>
            <a:ext cx="8523905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19">
            <a:extLst>
              <a:ext uri="{FF2B5EF4-FFF2-40B4-BE49-F238E27FC236}">
                <a16:creationId xmlns:a16="http://schemas.microsoft.com/office/drawing/2014/main" id="{5CA35A7D-1C46-9810-0F2E-A400E10B6E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02144" y="3984625"/>
            <a:ext cx="8524506" cy="12541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buNone/>
              <a:defRPr sz="48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8CC5E00-8704-AA33-50A4-FAC4ABA53E64}"/>
              </a:ext>
            </a:extLst>
          </p:cNvPr>
          <p:cNvSpPr/>
          <p:nvPr userDrawn="1"/>
        </p:nvSpPr>
        <p:spPr>
          <a:xfrm>
            <a:off x="1551317" y="6335735"/>
            <a:ext cx="4227378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CIDADANIA e DESENVOLVIMENTO</a:t>
            </a:r>
            <a:endParaRPr lang="en-GB" sz="1200" b="1" spc="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id="{02F35A72-B585-752A-F878-1BB3BDA299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580293" y="6345083"/>
            <a:ext cx="2233057" cy="33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6ECA093E-7C6E-46B9-1113-6F11D899FB4E}"/>
              </a:ext>
            </a:extLst>
          </p:cNvPr>
          <p:cNvSpPr/>
          <p:nvPr userDrawn="1"/>
        </p:nvSpPr>
        <p:spPr>
          <a:xfrm>
            <a:off x="6388327" y="6335735"/>
            <a:ext cx="425235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LITERACIA FINANCEIRA E EMPREENDEDORISMO</a:t>
            </a:r>
            <a:endParaRPr lang="en-GB" sz="1200" b="1" spc="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41959D1-CDA1-92BE-0A12-5F72AE192674}"/>
              </a:ext>
            </a:extLst>
          </p:cNvPr>
          <p:cNvSpPr/>
          <p:nvPr userDrawn="1"/>
        </p:nvSpPr>
        <p:spPr>
          <a:xfrm>
            <a:off x="0" y="5726607"/>
            <a:ext cx="12192000" cy="36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3CFA84D-7DE8-D4D9-8D43-077E8FCE86D8}"/>
              </a:ext>
            </a:extLst>
          </p:cNvPr>
          <p:cNvGrpSpPr/>
          <p:nvPr userDrawn="1"/>
        </p:nvGrpSpPr>
        <p:grpSpPr>
          <a:xfrm>
            <a:off x="11656389" y="0"/>
            <a:ext cx="535611" cy="6858000"/>
            <a:chOff x="11400000" y="0"/>
            <a:chExt cx="535611" cy="68580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E87681F-51D2-C419-E226-3063E9AAD4FD}"/>
                </a:ext>
              </a:extLst>
            </p:cNvPr>
            <p:cNvSpPr/>
            <p:nvPr/>
          </p:nvSpPr>
          <p:spPr>
            <a:xfrm>
              <a:off x="11784582" y="0"/>
              <a:ext cx="151029" cy="685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1608483-5349-0004-1E8A-57AC53E18FC7}"/>
                </a:ext>
              </a:extLst>
            </p:cNvPr>
            <p:cNvSpPr/>
            <p:nvPr/>
          </p:nvSpPr>
          <p:spPr>
            <a:xfrm>
              <a:off x="11656388" y="0"/>
              <a:ext cx="151029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D71B300-4E8E-5A9E-4A08-4D34C07C198A}"/>
                </a:ext>
              </a:extLst>
            </p:cNvPr>
            <p:cNvSpPr/>
            <p:nvPr/>
          </p:nvSpPr>
          <p:spPr>
            <a:xfrm>
              <a:off x="11528194" y="0"/>
              <a:ext cx="151029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215661B-3BC8-6DB8-FD03-C9A84A78A254}"/>
                </a:ext>
              </a:extLst>
            </p:cNvPr>
            <p:cNvSpPr/>
            <p:nvPr/>
          </p:nvSpPr>
          <p:spPr>
            <a:xfrm>
              <a:off x="11400000" y="0"/>
              <a:ext cx="151029" cy="6858000"/>
            </a:xfrm>
            <a:prstGeom prst="rect">
              <a:avLst/>
            </a:prstGeom>
            <a:solidFill>
              <a:srgbClr val="04547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5" name="Graphic 4">
            <a:extLst>
              <a:ext uri="{FF2B5EF4-FFF2-40B4-BE49-F238E27FC236}">
                <a16:creationId xmlns:a16="http://schemas.microsoft.com/office/drawing/2014/main" id="{0E5BBF3C-C21A-265D-70AE-E0F4D005788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8362"/>
          <a:stretch>
            <a:fillRect/>
          </a:stretch>
        </p:blipFill>
        <p:spPr>
          <a:xfrm>
            <a:off x="5924471" y="6335735"/>
            <a:ext cx="372875" cy="360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2EC4CE8E-2038-F416-6E76-A64A4CCB901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"/>
            <a:grayscl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8362"/>
          <a:stretch>
            <a:fillRect/>
          </a:stretch>
        </p:blipFill>
        <p:spPr>
          <a:xfrm>
            <a:off x="4902718" y="780741"/>
            <a:ext cx="6789943" cy="655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3504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EDCEF70-DBC2-7BC4-CD58-3DBDABD23A1B}"/>
              </a:ext>
            </a:extLst>
          </p:cNvPr>
          <p:cNvSpPr/>
          <p:nvPr userDrawn="1"/>
        </p:nvSpPr>
        <p:spPr>
          <a:xfrm>
            <a:off x="0" y="5778000"/>
            <a:ext cx="11880000" cy="1080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8E9C38-1861-5F6B-3388-540C300BB468}"/>
              </a:ext>
            </a:extLst>
          </p:cNvPr>
          <p:cNvSpPr/>
          <p:nvPr userDrawn="1"/>
        </p:nvSpPr>
        <p:spPr>
          <a:xfrm>
            <a:off x="768738" y="1723869"/>
            <a:ext cx="2467368" cy="20977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600" b="1" dirty="0">
                <a:solidFill>
                  <a:srgbClr val="E18346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464D31A-42C0-6940-5E9A-436828706F3D}"/>
              </a:ext>
            </a:extLst>
          </p:cNvPr>
          <p:cNvSpPr/>
          <p:nvPr userDrawn="1"/>
        </p:nvSpPr>
        <p:spPr>
          <a:xfrm>
            <a:off x="91922" y="4901574"/>
            <a:ext cx="1580154" cy="10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5EA23B-AB7C-ECB3-618B-DA9B0B4B0016}"/>
              </a:ext>
            </a:extLst>
          </p:cNvPr>
          <p:cNvSpPr/>
          <p:nvPr userDrawn="1"/>
        </p:nvSpPr>
        <p:spPr>
          <a:xfrm>
            <a:off x="0" y="3458521"/>
            <a:ext cx="11880000" cy="2618738"/>
          </a:xfrm>
          <a:prstGeom prst="rect">
            <a:avLst/>
          </a:prstGeom>
          <a:solidFill>
            <a:srgbClr val="E1834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7BCA645-D898-AAD0-37E7-F9DC256BB367}"/>
              </a:ext>
            </a:extLst>
          </p:cNvPr>
          <p:cNvCxnSpPr>
            <a:cxnSpLocks/>
          </p:cNvCxnSpPr>
          <p:nvPr userDrawn="1"/>
        </p:nvCxnSpPr>
        <p:spPr>
          <a:xfrm>
            <a:off x="1502144" y="5345510"/>
            <a:ext cx="8523905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19">
            <a:extLst>
              <a:ext uri="{FF2B5EF4-FFF2-40B4-BE49-F238E27FC236}">
                <a16:creationId xmlns:a16="http://schemas.microsoft.com/office/drawing/2014/main" id="{0E019FD5-A7E5-DF94-6C44-A8F46EFDAD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02144" y="3984625"/>
            <a:ext cx="8524506" cy="12541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buNone/>
              <a:defRPr sz="48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16A814B-CCFE-94D5-56B7-7E89E700A47B}"/>
              </a:ext>
            </a:extLst>
          </p:cNvPr>
          <p:cNvSpPr/>
          <p:nvPr userDrawn="1"/>
        </p:nvSpPr>
        <p:spPr>
          <a:xfrm>
            <a:off x="1551317" y="6335735"/>
            <a:ext cx="4227378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CIDADANIA e DESENVOLVIMENTO</a:t>
            </a:r>
            <a:endParaRPr lang="en-GB" sz="1200" b="1" spc="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id="{4A701C10-FC37-5331-E299-046482EFF37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580293" y="6345083"/>
            <a:ext cx="2233057" cy="33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0FA10D7C-2049-4BDA-3221-FB15F7A5BAAF}"/>
              </a:ext>
            </a:extLst>
          </p:cNvPr>
          <p:cNvSpPr/>
          <p:nvPr userDrawn="1"/>
        </p:nvSpPr>
        <p:spPr>
          <a:xfrm>
            <a:off x="6388327" y="6335735"/>
            <a:ext cx="425235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LITERACIA FINANCEIRA E EMPREENDEDORISMO</a:t>
            </a:r>
            <a:endParaRPr lang="en-GB" sz="1200" b="1" spc="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EDC67FB-2BD3-A773-94A7-A307D39C1A4A}"/>
              </a:ext>
            </a:extLst>
          </p:cNvPr>
          <p:cNvSpPr/>
          <p:nvPr userDrawn="1"/>
        </p:nvSpPr>
        <p:spPr>
          <a:xfrm>
            <a:off x="0" y="5726607"/>
            <a:ext cx="12192000" cy="36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3CFA84D-7DE8-D4D9-8D43-077E8FCE86D8}"/>
              </a:ext>
            </a:extLst>
          </p:cNvPr>
          <p:cNvGrpSpPr/>
          <p:nvPr userDrawn="1"/>
        </p:nvGrpSpPr>
        <p:grpSpPr>
          <a:xfrm>
            <a:off x="11656389" y="0"/>
            <a:ext cx="535611" cy="6858000"/>
            <a:chOff x="11400000" y="0"/>
            <a:chExt cx="535611" cy="68580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E87681F-51D2-C419-E226-3063E9AAD4FD}"/>
                </a:ext>
              </a:extLst>
            </p:cNvPr>
            <p:cNvSpPr/>
            <p:nvPr/>
          </p:nvSpPr>
          <p:spPr>
            <a:xfrm>
              <a:off x="11784582" y="0"/>
              <a:ext cx="151029" cy="685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1608483-5349-0004-1E8A-57AC53E18FC7}"/>
                </a:ext>
              </a:extLst>
            </p:cNvPr>
            <p:cNvSpPr/>
            <p:nvPr/>
          </p:nvSpPr>
          <p:spPr>
            <a:xfrm>
              <a:off x="11656388" y="0"/>
              <a:ext cx="151029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D71B300-4E8E-5A9E-4A08-4D34C07C198A}"/>
                </a:ext>
              </a:extLst>
            </p:cNvPr>
            <p:cNvSpPr/>
            <p:nvPr/>
          </p:nvSpPr>
          <p:spPr>
            <a:xfrm>
              <a:off x="11528194" y="0"/>
              <a:ext cx="151029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215661B-3BC8-6DB8-FD03-C9A84A78A254}"/>
                </a:ext>
              </a:extLst>
            </p:cNvPr>
            <p:cNvSpPr/>
            <p:nvPr/>
          </p:nvSpPr>
          <p:spPr>
            <a:xfrm>
              <a:off x="11400000" y="0"/>
              <a:ext cx="151029" cy="6858000"/>
            </a:xfrm>
            <a:prstGeom prst="rect">
              <a:avLst/>
            </a:prstGeom>
            <a:solidFill>
              <a:srgbClr val="04547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5" name="Graphic 4">
            <a:extLst>
              <a:ext uri="{FF2B5EF4-FFF2-40B4-BE49-F238E27FC236}">
                <a16:creationId xmlns:a16="http://schemas.microsoft.com/office/drawing/2014/main" id="{20ADBAEC-9789-34D9-E145-C61ED45E3D9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8362"/>
          <a:stretch>
            <a:fillRect/>
          </a:stretch>
        </p:blipFill>
        <p:spPr>
          <a:xfrm>
            <a:off x="5924471" y="6335735"/>
            <a:ext cx="372875" cy="3600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6B2BB012-BBF5-328C-E6EA-36A0276A27D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"/>
            <a:grayscl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8362"/>
          <a:stretch>
            <a:fillRect/>
          </a:stretch>
        </p:blipFill>
        <p:spPr>
          <a:xfrm>
            <a:off x="4902718" y="780741"/>
            <a:ext cx="6789943" cy="655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0583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EDCEF70-DBC2-7BC4-CD58-3DBDABD23A1B}"/>
              </a:ext>
            </a:extLst>
          </p:cNvPr>
          <p:cNvSpPr/>
          <p:nvPr userDrawn="1"/>
        </p:nvSpPr>
        <p:spPr>
          <a:xfrm>
            <a:off x="0" y="5778000"/>
            <a:ext cx="11880000" cy="1080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8E9C38-1861-5F6B-3388-540C300BB468}"/>
              </a:ext>
            </a:extLst>
          </p:cNvPr>
          <p:cNvSpPr/>
          <p:nvPr userDrawn="1"/>
        </p:nvSpPr>
        <p:spPr>
          <a:xfrm>
            <a:off x="768738" y="1723869"/>
            <a:ext cx="2467368" cy="20977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600" b="1" dirty="0">
                <a:solidFill>
                  <a:srgbClr val="498184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5EA23B-AB7C-ECB3-618B-DA9B0B4B0016}"/>
              </a:ext>
            </a:extLst>
          </p:cNvPr>
          <p:cNvSpPr/>
          <p:nvPr userDrawn="1"/>
        </p:nvSpPr>
        <p:spPr>
          <a:xfrm>
            <a:off x="0" y="3458521"/>
            <a:ext cx="11880000" cy="2618738"/>
          </a:xfrm>
          <a:prstGeom prst="rect">
            <a:avLst/>
          </a:prstGeom>
          <a:solidFill>
            <a:srgbClr val="49818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9C85EAD-1716-4A38-4001-5CC07E5BCC96}"/>
              </a:ext>
            </a:extLst>
          </p:cNvPr>
          <p:cNvCxnSpPr>
            <a:cxnSpLocks/>
          </p:cNvCxnSpPr>
          <p:nvPr userDrawn="1"/>
        </p:nvCxnSpPr>
        <p:spPr>
          <a:xfrm>
            <a:off x="1502144" y="5345510"/>
            <a:ext cx="8523905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19">
            <a:extLst>
              <a:ext uri="{FF2B5EF4-FFF2-40B4-BE49-F238E27FC236}">
                <a16:creationId xmlns:a16="http://schemas.microsoft.com/office/drawing/2014/main" id="{828C9230-6253-1E8F-100E-9229DBD9DF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02144" y="3984625"/>
            <a:ext cx="8524506" cy="12541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buNone/>
              <a:defRPr sz="48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0C3A37B-9ECE-8E75-BEDB-651ED7B314BC}"/>
              </a:ext>
            </a:extLst>
          </p:cNvPr>
          <p:cNvSpPr/>
          <p:nvPr userDrawn="1"/>
        </p:nvSpPr>
        <p:spPr>
          <a:xfrm>
            <a:off x="1551317" y="6335735"/>
            <a:ext cx="4227378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CIDADANIA e DESENVOLVIMENTO</a:t>
            </a:r>
            <a:endParaRPr lang="en-GB" sz="1200" b="1" spc="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id="{CD33CDF6-9AFC-982B-7FBF-594F3C05199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580293" y="6345083"/>
            <a:ext cx="2233057" cy="33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65A96004-A8EC-DB18-E930-2DFAC45A1421}"/>
              </a:ext>
            </a:extLst>
          </p:cNvPr>
          <p:cNvSpPr/>
          <p:nvPr userDrawn="1"/>
        </p:nvSpPr>
        <p:spPr>
          <a:xfrm>
            <a:off x="6388327" y="6335735"/>
            <a:ext cx="425235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LITERACIA FINANCEIRA E EMPREENDEDORISMO</a:t>
            </a:r>
            <a:endParaRPr lang="en-GB" sz="1200" b="1" spc="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4190398-C058-5E9E-F896-73496B7ECD57}"/>
              </a:ext>
            </a:extLst>
          </p:cNvPr>
          <p:cNvSpPr/>
          <p:nvPr userDrawn="1"/>
        </p:nvSpPr>
        <p:spPr>
          <a:xfrm>
            <a:off x="0" y="5726607"/>
            <a:ext cx="12192000" cy="360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3CFA84D-7DE8-D4D9-8D43-077E8FCE86D8}"/>
              </a:ext>
            </a:extLst>
          </p:cNvPr>
          <p:cNvGrpSpPr/>
          <p:nvPr userDrawn="1"/>
        </p:nvGrpSpPr>
        <p:grpSpPr>
          <a:xfrm>
            <a:off x="11656389" y="0"/>
            <a:ext cx="535611" cy="6858000"/>
            <a:chOff x="11400000" y="0"/>
            <a:chExt cx="535611" cy="68580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E87681F-51D2-C419-E226-3063E9AAD4FD}"/>
                </a:ext>
              </a:extLst>
            </p:cNvPr>
            <p:cNvSpPr/>
            <p:nvPr/>
          </p:nvSpPr>
          <p:spPr>
            <a:xfrm>
              <a:off x="11784582" y="0"/>
              <a:ext cx="151029" cy="685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1608483-5349-0004-1E8A-57AC53E18FC7}"/>
                </a:ext>
              </a:extLst>
            </p:cNvPr>
            <p:cNvSpPr/>
            <p:nvPr/>
          </p:nvSpPr>
          <p:spPr>
            <a:xfrm>
              <a:off x="11656388" y="0"/>
              <a:ext cx="151029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D71B300-4E8E-5A9E-4A08-4D34C07C198A}"/>
                </a:ext>
              </a:extLst>
            </p:cNvPr>
            <p:cNvSpPr/>
            <p:nvPr/>
          </p:nvSpPr>
          <p:spPr>
            <a:xfrm>
              <a:off x="11528194" y="0"/>
              <a:ext cx="151029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215661B-3BC8-6DB8-FD03-C9A84A78A254}"/>
                </a:ext>
              </a:extLst>
            </p:cNvPr>
            <p:cNvSpPr/>
            <p:nvPr/>
          </p:nvSpPr>
          <p:spPr>
            <a:xfrm>
              <a:off x="11400000" y="0"/>
              <a:ext cx="151029" cy="6858000"/>
            </a:xfrm>
            <a:prstGeom prst="rect">
              <a:avLst/>
            </a:prstGeom>
            <a:solidFill>
              <a:srgbClr val="04547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5" name="Graphic 4">
            <a:extLst>
              <a:ext uri="{FF2B5EF4-FFF2-40B4-BE49-F238E27FC236}">
                <a16:creationId xmlns:a16="http://schemas.microsoft.com/office/drawing/2014/main" id="{0C328B79-7E65-B016-DD0F-6B5CC95D7D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8362"/>
          <a:stretch>
            <a:fillRect/>
          </a:stretch>
        </p:blipFill>
        <p:spPr>
          <a:xfrm>
            <a:off x="5924471" y="6335735"/>
            <a:ext cx="372875" cy="360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97197124-2D69-84F3-8DAF-D1C89F863ED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"/>
            <a:grayscl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8362"/>
          <a:stretch>
            <a:fillRect/>
          </a:stretch>
        </p:blipFill>
        <p:spPr>
          <a:xfrm>
            <a:off x="4902718" y="780741"/>
            <a:ext cx="6789943" cy="655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0254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EDCEF70-DBC2-7BC4-CD58-3DBDABD23A1B}"/>
              </a:ext>
            </a:extLst>
          </p:cNvPr>
          <p:cNvSpPr/>
          <p:nvPr userDrawn="1"/>
        </p:nvSpPr>
        <p:spPr>
          <a:xfrm>
            <a:off x="0" y="5778000"/>
            <a:ext cx="11880000" cy="1080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8E9C38-1861-5F6B-3388-540C300BB468}"/>
              </a:ext>
            </a:extLst>
          </p:cNvPr>
          <p:cNvSpPr/>
          <p:nvPr userDrawn="1"/>
        </p:nvSpPr>
        <p:spPr>
          <a:xfrm>
            <a:off x="768738" y="1723869"/>
            <a:ext cx="2467368" cy="20977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600" b="1" dirty="0">
                <a:solidFill>
                  <a:srgbClr val="446D6F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5EA23B-AB7C-ECB3-618B-DA9B0B4B0016}"/>
              </a:ext>
            </a:extLst>
          </p:cNvPr>
          <p:cNvSpPr/>
          <p:nvPr userDrawn="1"/>
        </p:nvSpPr>
        <p:spPr>
          <a:xfrm>
            <a:off x="0" y="3458521"/>
            <a:ext cx="11880000" cy="2618738"/>
          </a:xfrm>
          <a:prstGeom prst="rect">
            <a:avLst/>
          </a:prstGeom>
          <a:solidFill>
            <a:srgbClr val="446D6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6481687-B7D1-F800-510B-323DE77A0DEF}"/>
              </a:ext>
            </a:extLst>
          </p:cNvPr>
          <p:cNvCxnSpPr>
            <a:cxnSpLocks/>
          </p:cNvCxnSpPr>
          <p:nvPr userDrawn="1"/>
        </p:nvCxnSpPr>
        <p:spPr>
          <a:xfrm>
            <a:off x="1502144" y="5345510"/>
            <a:ext cx="8523905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19">
            <a:extLst>
              <a:ext uri="{FF2B5EF4-FFF2-40B4-BE49-F238E27FC236}">
                <a16:creationId xmlns:a16="http://schemas.microsoft.com/office/drawing/2014/main" id="{95038A43-7EC1-FFDA-0796-2D57C0F540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02144" y="3984625"/>
            <a:ext cx="8524506" cy="12541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buNone/>
              <a:defRPr sz="48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208EB05-679C-F2C3-E305-200F9F7AAA9F}"/>
              </a:ext>
            </a:extLst>
          </p:cNvPr>
          <p:cNvSpPr/>
          <p:nvPr userDrawn="1"/>
        </p:nvSpPr>
        <p:spPr>
          <a:xfrm>
            <a:off x="1551317" y="6335735"/>
            <a:ext cx="4227378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CIDADANIA e DESENVOLVIMENTO</a:t>
            </a:r>
            <a:endParaRPr lang="en-GB" sz="1200" b="1" spc="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id="{181F85EA-D8A3-57BB-4DE7-C1EC5286302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580293" y="6345083"/>
            <a:ext cx="2233057" cy="33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23070AC7-7563-734F-2DF2-95297426D5EE}"/>
              </a:ext>
            </a:extLst>
          </p:cNvPr>
          <p:cNvSpPr/>
          <p:nvPr userDrawn="1"/>
        </p:nvSpPr>
        <p:spPr>
          <a:xfrm>
            <a:off x="6388327" y="6335735"/>
            <a:ext cx="425235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LITERACIA FINANCEIRA E EMPREENDEDORISMO</a:t>
            </a:r>
            <a:endParaRPr lang="en-GB" sz="1200" b="1" spc="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31393FD-D949-7B8B-BAB6-938BA2152F2F}"/>
              </a:ext>
            </a:extLst>
          </p:cNvPr>
          <p:cNvSpPr/>
          <p:nvPr userDrawn="1"/>
        </p:nvSpPr>
        <p:spPr>
          <a:xfrm>
            <a:off x="0" y="5726607"/>
            <a:ext cx="12192000" cy="360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3CFA84D-7DE8-D4D9-8D43-077E8FCE86D8}"/>
              </a:ext>
            </a:extLst>
          </p:cNvPr>
          <p:cNvGrpSpPr/>
          <p:nvPr userDrawn="1"/>
        </p:nvGrpSpPr>
        <p:grpSpPr>
          <a:xfrm>
            <a:off x="11656389" y="0"/>
            <a:ext cx="535611" cy="6858000"/>
            <a:chOff x="11400000" y="0"/>
            <a:chExt cx="535611" cy="68580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E87681F-51D2-C419-E226-3063E9AAD4FD}"/>
                </a:ext>
              </a:extLst>
            </p:cNvPr>
            <p:cNvSpPr/>
            <p:nvPr/>
          </p:nvSpPr>
          <p:spPr>
            <a:xfrm>
              <a:off x="11784582" y="0"/>
              <a:ext cx="151029" cy="685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1608483-5349-0004-1E8A-57AC53E18FC7}"/>
                </a:ext>
              </a:extLst>
            </p:cNvPr>
            <p:cNvSpPr/>
            <p:nvPr/>
          </p:nvSpPr>
          <p:spPr>
            <a:xfrm>
              <a:off x="11656388" y="0"/>
              <a:ext cx="151029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D71B300-4E8E-5A9E-4A08-4D34C07C198A}"/>
                </a:ext>
              </a:extLst>
            </p:cNvPr>
            <p:cNvSpPr/>
            <p:nvPr/>
          </p:nvSpPr>
          <p:spPr>
            <a:xfrm>
              <a:off x="11528194" y="0"/>
              <a:ext cx="151029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215661B-3BC8-6DB8-FD03-C9A84A78A254}"/>
                </a:ext>
              </a:extLst>
            </p:cNvPr>
            <p:cNvSpPr/>
            <p:nvPr/>
          </p:nvSpPr>
          <p:spPr>
            <a:xfrm>
              <a:off x="11400000" y="0"/>
              <a:ext cx="151029" cy="6858000"/>
            </a:xfrm>
            <a:prstGeom prst="rect">
              <a:avLst/>
            </a:prstGeom>
            <a:solidFill>
              <a:srgbClr val="04547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5" name="Graphic 4">
            <a:extLst>
              <a:ext uri="{FF2B5EF4-FFF2-40B4-BE49-F238E27FC236}">
                <a16:creationId xmlns:a16="http://schemas.microsoft.com/office/drawing/2014/main" id="{88430889-F405-B3C1-0104-C443AC28049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8362"/>
          <a:stretch>
            <a:fillRect/>
          </a:stretch>
        </p:blipFill>
        <p:spPr>
          <a:xfrm>
            <a:off x="5924471" y="6335735"/>
            <a:ext cx="372875" cy="360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0DAC6063-6ECC-43FB-7DF7-6306E07B885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"/>
            <a:grayscl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8362"/>
          <a:stretch>
            <a:fillRect/>
          </a:stretch>
        </p:blipFill>
        <p:spPr>
          <a:xfrm>
            <a:off x="4902718" y="780741"/>
            <a:ext cx="6789943" cy="655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2436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204A148-BF22-D0BA-E493-02C5CFCEC6D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3F6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DCEF70-DBC2-7BC4-CD58-3DBDABD23A1B}"/>
              </a:ext>
            </a:extLst>
          </p:cNvPr>
          <p:cNvSpPr/>
          <p:nvPr userDrawn="1"/>
        </p:nvSpPr>
        <p:spPr>
          <a:xfrm>
            <a:off x="0" y="5778000"/>
            <a:ext cx="11880000" cy="1080000"/>
          </a:xfrm>
          <a:prstGeom prst="rect">
            <a:avLst/>
          </a:prstGeom>
          <a:solidFill>
            <a:srgbClr val="022C4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5EA23B-AB7C-ECB3-618B-DA9B0B4B0016}"/>
              </a:ext>
            </a:extLst>
          </p:cNvPr>
          <p:cNvSpPr/>
          <p:nvPr userDrawn="1"/>
        </p:nvSpPr>
        <p:spPr>
          <a:xfrm>
            <a:off x="0" y="3458521"/>
            <a:ext cx="11880000" cy="2618738"/>
          </a:xfrm>
          <a:prstGeom prst="rect">
            <a:avLst/>
          </a:prstGeom>
          <a:solidFill>
            <a:srgbClr val="0235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3CFA84D-7DE8-D4D9-8D43-077E8FCE86D8}"/>
              </a:ext>
            </a:extLst>
          </p:cNvPr>
          <p:cNvGrpSpPr/>
          <p:nvPr userDrawn="1"/>
        </p:nvGrpSpPr>
        <p:grpSpPr>
          <a:xfrm>
            <a:off x="11656389" y="0"/>
            <a:ext cx="535611" cy="6858000"/>
            <a:chOff x="11400000" y="0"/>
            <a:chExt cx="535611" cy="68580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E87681F-51D2-C419-E226-3063E9AAD4FD}"/>
                </a:ext>
              </a:extLst>
            </p:cNvPr>
            <p:cNvSpPr/>
            <p:nvPr/>
          </p:nvSpPr>
          <p:spPr>
            <a:xfrm>
              <a:off x="11784582" y="0"/>
              <a:ext cx="151029" cy="685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1608483-5349-0004-1E8A-57AC53E18FC7}"/>
                </a:ext>
              </a:extLst>
            </p:cNvPr>
            <p:cNvSpPr/>
            <p:nvPr/>
          </p:nvSpPr>
          <p:spPr>
            <a:xfrm>
              <a:off x="11656388" y="0"/>
              <a:ext cx="151029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D71B300-4E8E-5A9E-4A08-4D34C07C198A}"/>
                </a:ext>
              </a:extLst>
            </p:cNvPr>
            <p:cNvSpPr/>
            <p:nvPr/>
          </p:nvSpPr>
          <p:spPr>
            <a:xfrm>
              <a:off x="11528194" y="0"/>
              <a:ext cx="151029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215661B-3BC8-6DB8-FD03-C9A84A78A254}"/>
                </a:ext>
              </a:extLst>
            </p:cNvPr>
            <p:cNvSpPr/>
            <p:nvPr/>
          </p:nvSpPr>
          <p:spPr>
            <a:xfrm>
              <a:off x="11400000" y="0"/>
              <a:ext cx="151029" cy="6858000"/>
            </a:xfrm>
            <a:prstGeom prst="rect">
              <a:avLst/>
            </a:prstGeom>
            <a:solidFill>
              <a:srgbClr val="04547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723BFD3C-4D31-07C8-9A7B-8A49977BC089}"/>
              </a:ext>
            </a:extLst>
          </p:cNvPr>
          <p:cNvSpPr txBox="1"/>
          <p:nvPr userDrawn="1"/>
        </p:nvSpPr>
        <p:spPr>
          <a:xfrm>
            <a:off x="2089479" y="3498633"/>
            <a:ext cx="97313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3200" b="1" spc="-150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LITERACIA FINANCEIRA E EMPREENDEDORISMO</a:t>
            </a:r>
            <a:endParaRPr lang="en-GB" sz="3200" b="1" spc="-150" dirty="0">
              <a:solidFill>
                <a:schemeClr val="accent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83F4D3FF-C80F-746E-0A15-2E10C3DB8E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2647" y="1351343"/>
            <a:ext cx="6203471" cy="1894878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41904A73-D1C8-F30A-CD14-DC80C86224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  <a:grayscl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8362"/>
          <a:stretch>
            <a:fillRect/>
          </a:stretch>
        </p:blipFill>
        <p:spPr>
          <a:xfrm>
            <a:off x="4902718" y="780741"/>
            <a:ext cx="6789943" cy="655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4255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CD6D4-48AA-BF14-593C-EB2EB5B92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1DF97-B5F6-A04D-3D4A-9CA912CF99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0440CA-5FEF-D752-7C6B-A730D2D7FA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46C7D4-E014-0051-6DE6-7A836CFC6B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3D5A3E-9384-D8A4-2398-30E0C5CB4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5E843B-F9A4-1168-1F76-1C80E87A7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C76E96-B79D-4F2B-9241-53214DAD925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51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4C32EF14-0325-48E9-C559-3D3DBB6F87BF}"/>
              </a:ext>
            </a:extLst>
          </p:cNvPr>
          <p:cNvSpPr/>
          <p:nvPr/>
        </p:nvSpPr>
        <p:spPr>
          <a:xfrm>
            <a:off x="10032000" y="1658521"/>
            <a:ext cx="1800000" cy="1800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46447EA-F514-7D89-11F3-BCF0B355FC42}"/>
              </a:ext>
            </a:extLst>
          </p:cNvPr>
          <p:cNvSpPr/>
          <p:nvPr userDrawn="1"/>
        </p:nvSpPr>
        <p:spPr>
          <a:xfrm>
            <a:off x="0" y="0"/>
            <a:ext cx="2520000" cy="6858000"/>
          </a:xfrm>
          <a:prstGeom prst="rect">
            <a:avLst/>
          </a:prstGeom>
          <a:solidFill>
            <a:srgbClr val="033F6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F8FC03E-B25D-CDD8-23C4-7D94EE5122FB}"/>
              </a:ext>
            </a:extLst>
          </p:cNvPr>
          <p:cNvSpPr/>
          <p:nvPr/>
        </p:nvSpPr>
        <p:spPr>
          <a:xfrm>
            <a:off x="9672000" y="0"/>
            <a:ext cx="2520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0C09210-8481-96B3-B8C8-7145F8F299F6}"/>
              </a:ext>
            </a:extLst>
          </p:cNvPr>
          <p:cNvSpPr/>
          <p:nvPr/>
        </p:nvSpPr>
        <p:spPr>
          <a:xfrm>
            <a:off x="7254000" y="0"/>
            <a:ext cx="2520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2DB302E-E0C9-5039-6BF1-B692865426E3}"/>
              </a:ext>
            </a:extLst>
          </p:cNvPr>
          <p:cNvSpPr/>
          <p:nvPr userDrawn="1"/>
        </p:nvSpPr>
        <p:spPr>
          <a:xfrm>
            <a:off x="4836000" y="0"/>
            <a:ext cx="2520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E6B8DFD-79E3-FA73-2790-64560A2458C0}"/>
              </a:ext>
            </a:extLst>
          </p:cNvPr>
          <p:cNvSpPr/>
          <p:nvPr userDrawn="1"/>
        </p:nvSpPr>
        <p:spPr>
          <a:xfrm>
            <a:off x="2418000" y="0"/>
            <a:ext cx="2520000" cy="6858000"/>
          </a:xfrm>
          <a:prstGeom prst="rect">
            <a:avLst/>
          </a:prstGeom>
          <a:solidFill>
            <a:srgbClr val="04547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64105FC9-1CC5-ABB5-8B6F-5F258AB53110}"/>
              </a:ext>
            </a:extLst>
          </p:cNvPr>
          <p:cNvGrpSpPr/>
          <p:nvPr userDrawn="1"/>
        </p:nvGrpSpPr>
        <p:grpSpPr>
          <a:xfrm>
            <a:off x="2393930" y="2202012"/>
            <a:ext cx="7614000" cy="720000"/>
            <a:chOff x="2393930" y="2202012"/>
            <a:chExt cx="7614000" cy="720000"/>
          </a:xfrm>
        </p:grpSpPr>
        <p:sp>
          <p:nvSpPr>
            <p:cNvPr id="43" name="Isosceles Triangle 42">
              <a:extLst>
                <a:ext uri="{FF2B5EF4-FFF2-40B4-BE49-F238E27FC236}">
                  <a16:creationId xmlns:a16="http://schemas.microsoft.com/office/drawing/2014/main" id="{79905825-AE5F-082D-ECDF-B8EA2FB56F4F}"/>
                </a:ext>
              </a:extLst>
            </p:cNvPr>
            <p:cNvSpPr/>
            <p:nvPr userDrawn="1"/>
          </p:nvSpPr>
          <p:spPr>
            <a:xfrm rot="5400000">
              <a:off x="2213930" y="2382012"/>
              <a:ext cx="720000" cy="360000"/>
            </a:xfrm>
            <a:prstGeom prst="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4" name="Isosceles Triangle 43">
              <a:extLst>
                <a:ext uri="{FF2B5EF4-FFF2-40B4-BE49-F238E27FC236}">
                  <a16:creationId xmlns:a16="http://schemas.microsoft.com/office/drawing/2014/main" id="{6CDAE6A4-DA0C-1632-E08B-64FEB1AE5A37}"/>
                </a:ext>
              </a:extLst>
            </p:cNvPr>
            <p:cNvSpPr/>
            <p:nvPr userDrawn="1"/>
          </p:nvSpPr>
          <p:spPr>
            <a:xfrm rot="5400000">
              <a:off x="4631930" y="2382012"/>
              <a:ext cx="720000" cy="360000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5" name="Isosceles Triangle 44">
              <a:extLst>
                <a:ext uri="{FF2B5EF4-FFF2-40B4-BE49-F238E27FC236}">
                  <a16:creationId xmlns:a16="http://schemas.microsoft.com/office/drawing/2014/main" id="{18368131-6A0A-4ABB-1060-CCFFE55C2507}"/>
                </a:ext>
              </a:extLst>
            </p:cNvPr>
            <p:cNvSpPr/>
            <p:nvPr userDrawn="1"/>
          </p:nvSpPr>
          <p:spPr>
            <a:xfrm rot="5400000">
              <a:off x="7049930" y="2382012"/>
              <a:ext cx="720000" cy="36000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6" name="Isosceles Triangle 45">
              <a:extLst>
                <a:ext uri="{FF2B5EF4-FFF2-40B4-BE49-F238E27FC236}">
                  <a16:creationId xmlns:a16="http://schemas.microsoft.com/office/drawing/2014/main" id="{1F9DB30E-E2CD-E077-4B44-B2F1F06CD516}"/>
                </a:ext>
              </a:extLst>
            </p:cNvPr>
            <p:cNvSpPr/>
            <p:nvPr userDrawn="1"/>
          </p:nvSpPr>
          <p:spPr>
            <a:xfrm rot="5400000">
              <a:off x="9467930" y="2382012"/>
              <a:ext cx="720000" cy="360000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DDCBF28A-3C13-8AD1-FA99-3A5E81A2202C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5A7512A-B185-B4FF-CA8D-93CE55176E92}"/>
              </a:ext>
            </a:extLst>
          </p:cNvPr>
          <p:cNvSpPr/>
          <p:nvPr/>
        </p:nvSpPr>
        <p:spPr>
          <a:xfrm>
            <a:off x="9672000" y="3458521"/>
            <a:ext cx="2520000" cy="2618738"/>
          </a:xfrm>
          <a:prstGeom prst="rect">
            <a:avLst/>
          </a:prstGeom>
          <a:solidFill>
            <a:srgbClr val="DA671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33A308D-C2D7-68CA-3A6F-3E08B34E1DA8}"/>
              </a:ext>
            </a:extLst>
          </p:cNvPr>
          <p:cNvSpPr/>
          <p:nvPr/>
        </p:nvSpPr>
        <p:spPr>
          <a:xfrm>
            <a:off x="7254000" y="3458521"/>
            <a:ext cx="2520000" cy="2618738"/>
          </a:xfrm>
          <a:prstGeom prst="rect">
            <a:avLst/>
          </a:prstGeom>
          <a:solidFill>
            <a:srgbClr val="F69F1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1CFB3A2-7A2A-340F-C5A2-F6D69D89E90B}"/>
              </a:ext>
            </a:extLst>
          </p:cNvPr>
          <p:cNvSpPr/>
          <p:nvPr userDrawn="1"/>
        </p:nvSpPr>
        <p:spPr>
          <a:xfrm>
            <a:off x="4836000" y="3458521"/>
            <a:ext cx="2520000" cy="2618738"/>
          </a:xfrm>
          <a:prstGeom prst="rect">
            <a:avLst/>
          </a:prstGeom>
          <a:solidFill>
            <a:srgbClr val="1A8B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9479215-84A5-2F2C-E681-A68D1C759A20}"/>
              </a:ext>
            </a:extLst>
          </p:cNvPr>
          <p:cNvSpPr/>
          <p:nvPr userDrawn="1"/>
        </p:nvSpPr>
        <p:spPr>
          <a:xfrm>
            <a:off x="2418000" y="3458521"/>
            <a:ext cx="2520000" cy="2618738"/>
          </a:xfrm>
          <a:prstGeom prst="rect">
            <a:avLst/>
          </a:prstGeom>
          <a:solidFill>
            <a:srgbClr val="044D7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736CA76-DB83-E2CD-E615-21B4D3DC24D8}"/>
              </a:ext>
            </a:extLst>
          </p:cNvPr>
          <p:cNvSpPr/>
          <p:nvPr/>
        </p:nvSpPr>
        <p:spPr>
          <a:xfrm>
            <a:off x="10163316" y="1789837"/>
            <a:ext cx="1537368" cy="15373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1500" b="1" dirty="0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  <a:endParaRPr lang="en-GB" sz="11500" b="1" dirty="0"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0058401-9A87-71E8-588A-C035D1BC6839}"/>
              </a:ext>
            </a:extLst>
          </p:cNvPr>
          <p:cNvCxnSpPr>
            <a:cxnSpLocks/>
          </p:cNvCxnSpPr>
          <p:nvPr/>
        </p:nvCxnSpPr>
        <p:spPr>
          <a:xfrm>
            <a:off x="10032000" y="4805888"/>
            <a:ext cx="1800000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A0448FE4-363A-8586-4F4F-43648683F350}"/>
              </a:ext>
            </a:extLst>
          </p:cNvPr>
          <p:cNvSpPr/>
          <p:nvPr/>
        </p:nvSpPr>
        <p:spPr>
          <a:xfrm>
            <a:off x="7745316" y="1789837"/>
            <a:ext cx="1537368" cy="15373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1500" b="1" dirty="0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endParaRPr lang="en-GB" sz="11500" b="1" dirty="0"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2651195-3DE6-7152-3838-312BCC04D35F}"/>
              </a:ext>
            </a:extLst>
          </p:cNvPr>
          <p:cNvCxnSpPr>
            <a:cxnSpLocks/>
          </p:cNvCxnSpPr>
          <p:nvPr/>
        </p:nvCxnSpPr>
        <p:spPr>
          <a:xfrm>
            <a:off x="7614000" y="4805888"/>
            <a:ext cx="1800000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E96F15FD-0256-1745-74AE-B4902437427A}"/>
              </a:ext>
            </a:extLst>
          </p:cNvPr>
          <p:cNvSpPr/>
          <p:nvPr userDrawn="1"/>
        </p:nvSpPr>
        <p:spPr>
          <a:xfrm>
            <a:off x="5327316" y="1789837"/>
            <a:ext cx="1537368" cy="15373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1500" b="1" dirty="0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endParaRPr lang="en-GB" sz="11500" b="1" dirty="0"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76147C8-6059-B98E-5834-8BA9112DF2AA}"/>
              </a:ext>
            </a:extLst>
          </p:cNvPr>
          <p:cNvCxnSpPr>
            <a:cxnSpLocks/>
          </p:cNvCxnSpPr>
          <p:nvPr userDrawn="1"/>
        </p:nvCxnSpPr>
        <p:spPr>
          <a:xfrm>
            <a:off x="5196000" y="4805888"/>
            <a:ext cx="1800000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5D259FE4-F5A3-932A-866A-C369F9CE1EE7}"/>
              </a:ext>
            </a:extLst>
          </p:cNvPr>
          <p:cNvSpPr/>
          <p:nvPr userDrawn="1"/>
        </p:nvSpPr>
        <p:spPr>
          <a:xfrm>
            <a:off x="2909316" y="1789837"/>
            <a:ext cx="1537368" cy="15373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1500" b="1" dirty="0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endParaRPr lang="en-GB" sz="11500" b="1" dirty="0"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6CC9512-6D80-81CC-3449-56942E3ED71F}"/>
              </a:ext>
            </a:extLst>
          </p:cNvPr>
          <p:cNvCxnSpPr>
            <a:cxnSpLocks/>
          </p:cNvCxnSpPr>
          <p:nvPr userDrawn="1"/>
        </p:nvCxnSpPr>
        <p:spPr>
          <a:xfrm>
            <a:off x="2778000" y="4805888"/>
            <a:ext cx="1800000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285028B0-5267-4F60-AD50-94B5DED68692}"/>
              </a:ext>
            </a:extLst>
          </p:cNvPr>
          <p:cNvSpPr/>
          <p:nvPr userDrawn="1"/>
        </p:nvSpPr>
        <p:spPr>
          <a:xfrm>
            <a:off x="0" y="3458521"/>
            <a:ext cx="2520000" cy="2618738"/>
          </a:xfrm>
          <a:prstGeom prst="rect">
            <a:avLst/>
          </a:prstGeom>
          <a:solidFill>
            <a:srgbClr val="0235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85D83A1-86FA-ED45-0414-F4F635170754}"/>
              </a:ext>
            </a:extLst>
          </p:cNvPr>
          <p:cNvSpPr/>
          <p:nvPr userDrawn="1"/>
        </p:nvSpPr>
        <p:spPr>
          <a:xfrm>
            <a:off x="491316" y="1789837"/>
            <a:ext cx="1537368" cy="15373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1500" b="1" dirty="0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4759C2A6-A0FE-038E-45CF-EDB361620C9B}"/>
              </a:ext>
            </a:extLst>
          </p:cNvPr>
          <p:cNvCxnSpPr>
            <a:cxnSpLocks/>
          </p:cNvCxnSpPr>
          <p:nvPr userDrawn="1"/>
        </p:nvCxnSpPr>
        <p:spPr>
          <a:xfrm>
            <a:off x="360000" y="4805888"/>
            <a:ext cx="1800000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 Placeholder 60">
            <a:extLst>
              <a:ext uri="{FF2B5EF4-FFF2-40B4-BE49-F238E27FC236}">
                <a16:creationId xmlns:a16="http://schemas.microsoft.com/office/drawing/2014/main" id="{8DEB7936-5376-352E-04AA-349254DF74F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0219" y="3702164"/>
            <a:ext cx="1579563" cy="949325"/>
          </a:xfrm>
          <a:prstGeom prst="rect">
            <a:avLst/>
          </a:prstGeom>
        </p:spPr>
        <p:txBody>
          <a:bodyPr>
            <a:noAutofit/>
          </a:bodyPr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/>
              <a:t>CAPÍTULO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PT"/>
              <a:t>CAPÍTULO</a:t>
            </a:r>
            <a:endParaRPr lang="en-GB"/>
          </a:p>
          <a:p>
            <a:pPr lvl="0"/>
            <a:endParaRPr lang="en-GB"/>
          </a:p>
        </p:txBody>
      </p:sp>
      <p:sp>
        <p:nvSpPr>
          <p:cNvPr id="48" name="Text Placeholder 60">
            <a:extLst>
              <a:ext uri="{FF2B5EF4-FFF2-40B4-BE49-F238E27FC236}">
                <a16:creationId xmlns:a16="http://schemas.microsoft.com/office/drawing/2014/main" id="{BFD91CAD-BE03-4A58-7A1E-75F010C6C6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0219" y="4973535"/>
            <a:ext cx="1579563" cy="94932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/>
              <a:t>Subcapítulo ou breve descrição</a:t>
            </a:r>
          </a:p>
        </p:txBody>
      </p:sp>
      <p:sp>
        <p:nvSpPr>
          <p:cNvPr id="49" name="Text Placeholder 60">
            <a:extLst>
              <a:ext uri="{FF2B5EF4-FFF2-40B4-BE49-F238E27FC236}">
                <a16:creationId xmlns:a16="http://schemas.microsoft.com/office/drawing/2014/main" id="{C93D5881-CB7C-83CC-A564-E4F99A2E041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888219" y="3702164"/>
            <a:ext cx="1579563" cy="949325"/>
          </a:xfrm>
          <a:prstGeom prst="rect">
            <a:avLst/>
          </a:prstGeom>
        </p:spPr>
        <p:txBody>
          <a:bodyPr>
            <a:noAutofit/>
          </a:bodyPr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/>
              <a:t>CAPÍTULO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PT"/>
              <a:t>CAPÍTULO</a:t>
            </a:r>
            <a:endParaRPr lang="en-GB"/>
          </a:p>
          <a:p>
            <a:pPr lvl="0"/>
            <a:endParaRPr lang="en-GB"/>
          </a:p>
        </p:txBody>
      </p:sp>
      <p:sp>
        <p:nvSpPr>
          <p:cNvPr id="50" name="Text Placeholder 60">
            <a:extLst>
              <a:ext uri="{FF2B5EF4-FFF2-40B4-BE49-F238E27FC236}">
                <a16:creationId xmlns:a16="http://schemas.microsoft.com/office/drawing/2014/main" id="{D4F0E338-C92E-9481-9A99-B00CA407343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88219" y="4973535"/>
            <a:ext cx="1579563" cy="94932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/>
              <a:t>Subcapítulo ou breve descrição</a:t>
            </a:r>
          </a:p>
        </p:txBody>
      </p:sp>
      <p:sp>
        <p:nvSpPr>
          <p:cNvPr id="51" name="Text Placeholder 60">
            <a:extLst>
              <a:ext uri="{FF2B5EF4-FFF2-40B4-BE49-F238E27FC236}">
                <a16:creationId xmlns:a16="http://schemas.microsoft.com/office/drawing/2014/main" id="{8EE2F0A5-4FFF-E8F3-E2D5-01AE1655FD9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724219" y="3702164"/>
            <a:ext cx="1579563" cy="949325"/>
          </a:xfrm>
          <a:prstGeom prst="rect">
            <a:avLst/>
          </a:prstGeom>
        </p:spPr>
        <p:txBody>
          <a:bodyPr>
            <a:noAutofit/>
          </a:bodyPr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/>
              <a:t>CAPÍTULO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PT"/>
              <a:t>CAPÍTULO</a:t>
            </a:r>
            <a:endParaRPr lang="en-GB"/>
          </a:p>
          <a:p>
            <a:pPr lvl="0"/>
            <a:endParaRPr lang="en-GB"/>
          </a:p>
        </p:txBody>
      </p:sp>
      <p:sp>
        <p:nvSpPr>
          <p:cNvPr id="52" name="Text Placeholder 60">
            <a:extLst>
              <a:ext uri="{FF2B5EF4-FFF2-40B4-BE49-F238E27FC236}">
                <a16:creationId xmlns:a16="http://schemas.microsoft.com/office/drawing/2014/main" id="{24A8AA6C-60A5-A922-D0A0-E0B34FD0674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724219" y="4973535"/>
            <a:ext cx="1579563" cy="94932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/>
              <a:t>Subcapítulo ou breve descrição</a:t>
            </a:r>
          </a:p>
        </p:txBody>
      </p:sp>
      <p:sp>
        <p:nvSpPr>
          <p:cNvPr id="53" name="Text Placeholder 60">
            <a:extLst>
              <a:ext uri="{FF2B5EF4-FFF2-40B4-BE49-F238E27FC236}">
                <a16:creationId xmlns:a16="http://schemas.microsoft.com/office/drawing/2014/main" id="{55550823-7F07-5BEA-BE0E-910730F02B6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06219" y="3702164"/>
            <a:ext cx="1579563" cy="949325"/>
          </a:xfrm>
          <a:prstGeom prst="rect">
            <a:avLst/>
          </a:prstGeom>
        </p:spPr>
        <p:txBody>
          <a:bodyPr>
            <a:noAutofit/>
          </a:bodyPr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/>
              <a:t>CAPÍTULO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PT"/>
              <a:t>CAPÍTULO</a:t>
            </a:r>
            <a:endParaRPr lang="en-GB"/>
          </a:p>
          <a:p>
            <a:pPr lvl="0"/>
            <a:endParaRPr lang="en-GB"/>
          </a:p>
        </p:txBody>
      </p:sp>
      <p:sp>
        <p:nvSpPr>
          <p:cNvPr id="54" name="Text Placeholder 60">
            <a:extLst>
              <a:ext uri="{FF2B5EF4-FFF2-40B4-BE49-F238E27FC236}">
                <a16:creationId xmlns:a16="http://schemas.microsoft.com/office/drawing/2014/main" id="{5096CABC-F489-1393-7DD0-862D628F075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306219" y="4973535"/>
            <a:ext cx="1579563" cy="94932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/>
              <a:t>Subcapítulo ou breve descrição</a:t>
            </a:r>
          </a:p>
        </p:txBody>
      </p:sp>
      <p:sp>
        <p:nvSpPr>
          <p:cNvPr id="55" name="Text Placeholder 60">
            <a:extLst>
              <a:ext uri="{FF2B5EF4-FFF2-40B4-BE49-F238E27FC236}">
                <a16:creationId xmlns:a16="http://schemas.microsoft.com/office/drawing/2014/main" id="{9634A5A3-B795-C371-5EBC-AE8CB0630AE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142219" y="3702164"/>
            <a:ext cx="1579563" cy="949325"/>
          </a:xfrm>
          <a:prstGeom prst="rect">
            <a:avLst/>
          </a:prstGeom>
        </p:spPr>
        <p:txBody>
          <a:bodyPr>
            <a:noAutofit/>
          </a:bodyPr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/>
              <a:t>CAPÍTULO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PT"/>
              <a:t>CAPÍTULO</a:t>
            </a:r>
            <a:endParaRPr lang="en-GB"/>
          </a:p>
          <a:p>
            <a:pPr lvl="0"/>
            <a:endParaRPr lang="en-GB"/>
          </a:p>
        </p:txBody>
      </p:sp>
      <p:sp>
        <p:nvSpPr>
          <p:cNvPr id="56" name="Text Placeholder 60">
            <a:extLst>
              <a:ext uri="{FF2B5EF4-FFF2-40B4-BE49-F238E27FC236}">
                <a16:creationId xmlns:a16="http://schemas.microsoft.com/office/drawing/2014/main" id="{677BB655-5870-0128-78F2-C4F4394B955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142219" y="4973535"/>
            <a:ext cx="1579563" cy="94932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/>
              <a:t>Subcapítulo ou breve descrição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952362DB-0994-0B37-7CCB-C7E5E35D97E8}"/>
              </a:ext>
            </a:extLst>
          </p:cNvPr>
          <p:cNvSpPr/>
          <p:nvPr userDrawn="1"/>
        </p:nvSpPr>
        <p:spPr>
          <a:xfrm>
            <a:off x="1569789" y="6335735"/>
            <a:ext cx="4227378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CIDADANIA e DESENVOLVIMENTO</a:t>
            </a:r>
            <a:endParaRPr lang="en-GB" sz="1200" b="1" spc="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0" name="Picture 2">
            <a:extLst>
              <a:ext uri="{FF2B5EF4-FFF2-40B4-BE49-F238E27FC236}">
                <a16:creationId xmlns:a16="http://schemas.microsoft.com/office/drawing/2014/main" id="{E0F6933B-24F5-14CC-673D-D07168EC5DF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580293" y="6345083"/>
            <a:ext cx="2233057" cy="33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Rectangle 60">
            <a:extLst>
              <a:ext uri="{FF2B5EF4-FFF2-40B4-BE49-F238E27FC236}">
                <a16:creationId xmlns:a16="http://schemas.microsoft.com/office/drawing/2014/main" id="{ADA6B418-C5D0-B8EA-E05C-75448EDA1C16}"/>
              </a:ext>
            </a:extLst>
          </p:cNvPr>
          <p:cNvSpPr/>
          <p:nvPr userDrawn="1"/>
        </p:nvSpPr>
        <p:spPr>
          <a:xfrm>
            <a:off x="6406799" y="6335735"/>
            <a:ext cx="425235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LITERACIA FINANCEIRA E EMPREENDEDORISMO</a:t>
            </a:r>
            <a:endParaRPr lang="en-GB" sz="1200" b="1" spc="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35961983-CB00-E18A-F3C0-C1DDB371592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8362"/>
          <a:stretch>
            <a:fillRect/>
          </a:stretch>
        </p:blipFill>
        <p:spPr>
          <a:xfrm>
            <a:off x="5915545" y="6335735"/>
            <a:ext cx="372875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3438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2BD3D-16D7-86FE-3998-3E63FC4FB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BD7CC4-9625-B499-D325-A896E74D97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67FC4A-3EDF-E95A-D1C9-245EE8AA51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43B329-46E6-453C-CA10-C00D0B2675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00560F-A8B6-B9FF-1F44-F3720C8C11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568BF4-604A-5818-981C-85A083FDAA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A7D9CD-5001-9B86-93B8-712FB3353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03AE98E-2812-D342-EDDC-2DBA2ECAE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C76E96-B79D-4F2B-9241-53214DAD925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8536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CFE5C-F16F-E3AE-0AF1-3A8502CF9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E973FC-9264-4230-08E1-A93BA9A72F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CDCB5C-4480-486F-5AAE-126EB51E8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C0D6E2-E2FE-2E31-B068-746017F61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C76E96-B79D-4F2B-9241-53214DAD925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80340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6BADB-FB85-D7A4-1F87-948A2B398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443E69-E844-815E-D831-663C8EDE43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2DCD7E-7D4C-504E-2DDC-9FBAFC58F4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9E2943-8971-BF7A-EA48-CEEEE42D10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E8E875-053C-C699-66BA-BAB6B6706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458D43-2FE2-F281-3BD0-8426C7D9A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C76E96-B79D-4F2B-9241-53214DAD925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33077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74DAF-1645-CE71-5235-FC020DFA3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582C6D-D85D-B736-1E32-3C87EBDFDF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A5CD7A-3D70-CC12-D96D-C933FB4923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FF65FE-C0D8-AD92-16A4-B6D481E7FD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92F96F-4C4C-4820-C24D-7874F6830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88ABBC-A2DA-CA30-A4EE-5FC85158E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C76E96-B79D-4F2B-9241-53214DAD925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49289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B144A-41E2-7C99-00F7-68E484C20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A80D45-756A-7F0E-4B74-878C803E22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05D019-E897-0367-91D7-CDB8F37CDF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E70374-46E7-AA59-17C3-A6A8D1440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2B9B91-1B57-62CC-0723-E610CB867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C76E96-B79D-4F2B-9241-53214DAD925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28448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B3522D-AF6F-8BB8-895C-F29AD1C101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568073-6B9C-72C6-4730-22F4B700BF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84BD66-76FE-9221-F9B7-58433CC44A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263F3E-BC78-1F92-EB25-351AEDDBE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FB09D8-C2D6-F972-FED7-64ED1598A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C76E96-B79D-4F2B-9241-53214DAD925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28007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68CF6-14A4-8EB9-91E6-43C5B55826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05A675-6C47-FB52-318A-EE4C404E7A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E46589-1780-1246-01C0-89CB988D9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65C592-B487-F8B4-283C-D2636B2A0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4C96FA-925A-9BE3-6E57-D5A24F3EB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6E96-B79D-4F2B-9241-53214DAD925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3460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B0C1B-950D-0C9B-2943-389300D76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FC84D-BA08-2EC5-F31A-566A640A46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21A4A1-E2A4-1B01-4AB5-2C7A8E47E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924C57-7688-76F0-4D97-73006D462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EBA330-A29D-D4E1-B0F3-1C204E804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6E96-B79D-4F2B-9241-53214DAD925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72814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4984A-32B4-658C-3CCE-523A0CD3B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24E36B-387D-CF97-8BBC-2B21A46AD8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E4C433-52C4-5864-2DD7-283022A8E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7808B8-35E2-731D-688B-399127F31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7381CC-2BD7-1E71-8975-DD46C1A7E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6E96-B79D-4F2B-9241-53214DAD925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39265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CD6D4-48AA-BF14-593C-EB2EB5B92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1DF97-B5F6-A04D-3D4A-9CA912CF99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0440CA-5FEF-D752-7C6B-A730D2D7FA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46C7D4-E014-0051-6DE6-7A836CFC6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3D5A3E-9384-D8A4-2398-30E0C5CB4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5E843B-F9A4-1168-1F76-1C80E87A7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6E96-B79D-4F2B-9241-53214DAD925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890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10B32279-2D92-2ADA-7558-492CAEDCA3CF}"/>
              </a:ext>
            </a:extLst>
          </p:cNvPr>
          <p:cNvSpPr/>
          <p:nvPr userDrawn="1"/>
        </p:nvSpPr>
        <p:spPr>
          <a:xfrm>
            <a:off x="10428000" y="0"/>
            <a:ext cx="1764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21514B1-1444-B7EF-511B-4929602366EA}"/>
              </a:ext>
            </a:extLst>
          </p:cNvPr>
          <p:cNvSpPr/>
          <p:nvPr userDrawn="1"/>
        </p:nvSpPr>
        <p:spPr>
          <a:xfrm>
            <a:off x="8690000" y="0"/>
            <a:ext cx="1764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8B7F85-0AF8-A5AC-A6BB-F1EE50275ADB}"/>
              </a:ext>
            </a:extLst>
          </p:cNvPr>
          <p:cNvSpPr/>
          <p:nvPr userDrawn="1"/>
        </p:nvSpPr>
        <p:spPr>
          <a:xfrm>
            <a:off x="6952000" y="0"/>
            <a:ext cx="176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CB8672B-73D7-DE30-D599-51FC8685E336}"/>
              </a:ext>
            </a:extLst>
          </p:cNvPr>
          <p:cNvSpPr/>
          <p:nvPr userDrawn="1"/>
        </p:nvSpPr>
        <p:spPr>
          <a:xfrm>
            <a:off x="5214000" y="0"/>
            <a:ext cx="1764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473EEE4-BB24-5112-B965-5306282CA7A7}"/>
              </a:ext>
            </a:extLst>
          </p:cNvPr>
          <p:cNvSpPr/>
          <p:nvPr userDrawn="1"/>
        </p:nvSpPr>
        <p:spPr>
          <a:xfrm>
            <a:off x="3476000" y="0"/>
            <a:ext cx="176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DD3B368-2672-666C-2B72-32069461841F}"/>
              </a:ext>
            </a:extLst>
          </p:cNvPr>
          <p:cNvSpPr/>
          <p:nvPr userDrawn="1"/>
        </p:nvSpPr>
        <p:spPr>
          <a:xfrm>
            <a:off x="1738000" y="0"/>
            <a:ext cx="1764000" cy="6858000"/>
          </a:xfrm>
          <a:prstGeom prst="rect">
            <a:avLst/>
          </a:prstGeom>
          <a:solidFill>
            <a:srgbClr val="04547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D538F0C3-5D00-0AD7-411E-E8EC71DAEC31}"/>
              </a:ext>
            </a:extLst>
          </p:cNvPr>
          <p:cNvGrpSpPr/>
          <p:nvPr userDrawn="1"/>
        </p:nvGrpSpPr>
        <p:grpSpPr>
          <a:xfrm>
            <a:off x="1571000" y="2198521"/>
            <a:ext cx="9050000" cy="720000"/>
            <a:chOff x="1571000" y="2198521"/>
            <a:chExt cx="9050000" cy="720000"/>
          </a:xfrm>
        </p:grpSpPr>
        <p:sp>
          <p:nvSpPr>
            <p:cNvPr id="54" name="Isosceles Triangle 53">
              <a:extLst>
                <a:ext uri="{FF2B5EF4-FFF2-40B4-BE49-F238E27FC236}">
                  <a16:creationId xmlns:a16="http://schemas.microsoft.com/office/drawing/2014/main" id="{49177AC4-98B7-C474-3266-B79FE0649C04}"/>
                </a:ext>
              </a:extLst>
            </p:cNvPr>
            <p:cNvSpPr/>
            <p:nvPr userDrawn="1"/>
          </p:nvSpPr>
          <p:spPr>
            <a:xfrm rot="5400000">
              <a:off x="1391000" y="2378521"/>
              <a:ext cx="720000" cy="360000"/>
            </a:xfrm>
            <a:prstGeom prst="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5" name="Isosceles Triangle 54">
              <a:extLst>
                <a:ext uri="{FF2B5EF4-FFF2-40B4-BE49-F238E27FC236}">
                  <a16:creationId xmlns:a16="http://schemas.microsoft.com/office/drawing/2014/main" id="{FA9ACD2E-B3F1-7A0F-49A0-AE6979E39574}"/>
                </a:ext>
              </a:extLst>
            </p:cNvPr>
            <p:cNvSpPr/>
            <p:nvPr userDrawn="1"/>
          </p:nvSpPr>
          <p:spPr>
            <a:xfrm rot="5400000">
              <a:off x="3129000" y="2378521"/>
              <a:ext cx="720000" cy="360000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6" name="Isosceles Triangle 55">
              <a:extLst>
                <a:ext uri="{FF2B5EF4-FFF2-40B4-BE49-F238E27FC236}">
                  <a16:creationId xmlns:a16="http://schemas.microsoft.com/office/drawing/2014/main" id="{7C27AD34-4EE7-FF39-04D7-9CD1CB1746DA}"/>
                </a:ext>
              </a:extLst>
            </p:cNvPr>
            <p:cNvSpPr/>
            <p:nvPr userDrawn="1"/>
          </p:nvSpPr>
          <p:spPr>
            <a:xfrm rot="5400000">
              <a:off x="4867000" y="2378521"/>
              <a:ext cx="720000" cy="36000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7" name="Isosceles Triangle 56">
              <a:extLst>
                <a:ext uri="{FF2B5EF4-FFF2-40B4-BE49-F238E27FC236}">
                  <a16:creationId xmlns:a16="http://schemas.microsoft.com/office/drawing/2014/main" id="{5FE6E7C0-8F3A-E1EB-E4B5-2E1EC76A3E28}"/>
                </a:ext>
              </a:extLst>
            </p:cNvPr>
            <p:cNvSpPr/>
            <p:nvPr userDrawn="1"/>
          </p:nvSpPr>
          <p:spPr>
            <a:xfrm rot="5400000">
              <a:off x="6605000" y="2378521"/>
              <a:ext cx="720000" cy="360000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8" name="Isosceles Triangle 57">
              <a:extLst>
                <a:ext uri="{FF2B5EF4-FFF2-40B4-BE49-F238E27FC236}">
                  <a16:creationId xmlns:a16="http://schemas.microsoft.com/office/drawing/2014/main" id="{4083F3BA-02B6-89CE-D3C2-778FBA75C732}"/>
                </a:ext>
              </a:extLst>
            </p:cNvPr>
            <p:cNvSpPr/>
            <p:nvPr userDrawn="1"/>
          </p:nvSpPr>
          <p:spPr>
            <a:xfrm rot="5400000">
              <a:off x="8343000" y="2378521"/>
              <a:ext cx="720000" cy="360000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9" name="Isosceles Triangle 58">
              <a:extLst>
                <a:ext uri="{FF2B5EF4-FFF2-40B4-BE49-F238E27FC236}">
                  <a16:creationId xmlns:a16="http://schemas.microsoft.com/office/drawing/2014/main" id="{CBF408AB-856C-FE89-EDCE-A1BB41787489}"/>
                </a:ext>
              </a:extLst>
            </p:cNvPr>
            <p:cNvSpPr/>
            <p:nvPr userDrawn="1"/>
          </p:nvSpPr>
          <p:spPr>
            <a:xfrm rot="5400000">
              <a:off x="10081000" y="2378521"/>
              <a:ext cx="720000" cy="360000"/>
            </a:xfrm>
            <a:prstGeom prst="triangle">
              <a:avLst/>
            </a:prstGeom>
            <a:solidFill>
              <a:srgbClr val="237B7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5B493C9C-05BD-1545-E47F-F229B80F9053}"/>
              </a:ext>
            </a:extLst>
          </p:cNvPr>
          <p:cNvSpPr/>
          <p:nvPr userDrawn="1"/>
        </p:nvSpPr>
        <p:spPr>
          <a:xfrm>
            <a:off x="0" y="0"/>
            <a:ext cx="1764000" cy="6858000"/>
          </a:xfrm>
          <a:prstGeom prst="rect">
            <a:avLst/>
          </a:prstGeom>
          <a:solidFill>
            <a:srgbClr val="033F6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4C98450-14EF-33AF-4854-FE2C3BD8AD5C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3A0CCA5-33B6-68DF-3659-0F29569F3511}"/>
              </a:ext>
            </a:extLst>
          </p:cNvPr>
          <p:cNvSpPr/>
          <p:nvPr userDrawn="1"/>
        </p:nvSpPr>
        <p:spPr>
          <a:xfrm>
            <a:off x="10428000" y="3458521"/>
            <a:ext cx="1764000" cy="2618738"/>
          </a:xfrm>
          <a:prstGeom prst="rect">
            <a:avLst/>
          </a:prstGeom>
          <a:solidFill>
            <a:srgbClr val="1548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076FD0A-4B5D-D91C-D7CB-C74AA4DB5979}"/>
              </a:ext>
            </a:extLst>
          </p:cNvPr>
          <p:cNvSpPr/>
          <p:nvPr userDrawn="1"/>
        </p:nvSpPr>
        <p:spPr>
          <a:xfrm>
            <a:off x="8690000" y="3458521"/>
            <a:ext cx="1764000" cy="261873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384EA09-3648-A9D7-AF42-B96946F9D5EB}"/>
              </a:ext>
            </a:extLst>
          </p:cNvPr>
          <p:cNvSpPr/>
          <p:nvPr userDrawn="1"/>
        </p:nvSpPr>
        <p:spPr>
          <a:xfrm>
            <a:off x="6952000" y="3458521"/>
            <a:ext cx="1764000" cy="2618738"/>
          </a:xfrm>
          <a:prstGeom prst="rect">
            <a:avLst/>
          </a:prstGeom>
          <a:solidFill>
            <a:srgbClr val="DA671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F273F9B-D3B3-303B-83C8-6C3798DD32E5}"/>
              </a:ext>
            </a:extLst>
          </p:cNvPr>
          <p:cNvSpPr/>
          <p:nvPr userDrawn="1"/>
        </p:nvSpPr>
        <p:spPr>
          <a:xfrm>
            <a:off x="5214000" y="3458521"/>
            <a:ext cx="1764000" cy="2618738"/>
          </a:xfrm>
          <a:prstGeom prst="rect">
            <a:avLst/>
          </a:prstGeom>
          <a:solidFill>
            <a:srgbClr val="F69F1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047502D-4B7E-9F22-B5F4-F6C40FFA2371}"/>
              </a:ext>
            </a:extLst>
          </p:cNvPr>
          <p:cNvSpPr/>
          <p:nvPr userDrawn="1"/>
        </p:nvSpPr>
        <p:spPr>
          <a:xfrm>
            <a:off x="3476000" y="3458521"/>
            <a:ext cx="1764000" cy="2618738"/>
          </a:xfrm>
          <a:prstGeom prst="rect">
            <a:avLst/>
          </a:prstGeom>
          <a:solidFill>
            <a:srgbClr val="1A8B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013603B-1D0A-ABB0-58FD-84B6553DE737}"/>
              </a:ext>
            </a:extLst>
          </p:cNvPr>
          <p:cNvSpPr/>
          <p:nvPr userDrawn="1"/>
        </p:nvSpPr>
        <p:spPr>
          <a:xfrm>
            <a:off x="1738000" y="3458521"/>
            <a:ext cx="1764000" cy="2618738"/>
          </a:xfrm>
          <a:prstGeom prst="rect">
            <a:avLst/>
          </a:prstGeom>
          <a:solidFill>
            <a:srgbClr val="044D7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2650997-7EDC-5510-046D-90FD5E0FBB0A}"/>
              </a:ext>
            </a:extLst>
          </p:cNvPr>
          <p:cNvSpPr/>
          <p:nvPr userDrawn="1"/>
        </p:nvSpPr>
        <p:spPr>
          <a:xfrm>
            <a:off x="0" y="3458521"/>
            <a:ext cx="1764000" cy="2618738"/>
          </a:xfrm>
          <a:prstGeom prst="rect">
            <a:avLst/>
          </a:prstGeom>
          <a:solidFill>
            <a:srgbClr val="0235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D3F9C00-4BF0-E910-65B2-98F7013038B6}"/>
              </a:ext>
            </a:extLst>
          </p:cNvPr>
          <p:cNvSpPr/>
          <p:nvPr userDrawn="1"/>
        </p:nvSpPr>
        <p:spPr>
          <a:xfrm>
            <a:off x="7204000" y="1658521"/>
            <a:ext cx="1260000" cy="1800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5F8C8E5-3E07-872B-09C8-672165893308}"/>
              </a:ext>
            </a:extLst>
          </p:cNvPr>
          <p:cNvSpPr/>
          <p:nvPr userDrawn="1"/>
        </p:nvSpPr>
        <p:spPr>
          <a:xfrm>
            <a:off x="7295921" y="1789837"/>
            <a:ext cx="1076158" cy="15373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1500" b="1" dirty="0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  <a:endParaRPr lang="en-GB" sz="11500" b="1" dirty="0"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60F2BB6-490D-74F5-DAC1-05C24CC5084C}"/>
              </a:ext>
            </a:extLst>
          </p:cNvPr>
          <p:cNvSpPr/>
          <p:nvPr userDrawn="1"/>
        </p:nvSpPr>
        <p:spPr>
          <a:xfrm>
            <a:off x="2081921" y="1789837"/>
            <a:ext cx="1076158" cy="15373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1500" b="1" dirty="0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endParaRPr lang="en-GB" sz="11500" b="1" dirty="0"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7AC7821-5264-5257-6F99-6FEF61801929}"/>
              </a:ext>
            </a:extLst>
          </p:cNvPr>
          <p:cNvSpPr/>
          <p:nvPr userDrawn="1"/>
        </p:nvSpPr>
        <p:spPr>
          <a:xfrm>
            <a:off x="343921" y="1789837"/>
            <a:ext cx="1076158" cy="15373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1500" b="1" dirty="0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971B307-3697-43B0-49A3-8FC8E650B67F}"/>
              </a:ext>
            </a:extLst>
          </p:cNvPr>
          <p:cNvCxnSpPr>
            <a:cxnSpLocks/>
          </p:cNvCxnSpPr>
          <p:nvPr userDrawn="1"/>
        </p:nvCxnSpPr>
        <p:spPr>
          <a:xfrm>
            <a:off x="252000" y="4812512"/>
            <a:ext cx="1260000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D2285331-11BF-5FCC-69A8-797E4FEB589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219" y="3702164"/>
            <a:ext cx="1579563" cy="949325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/>
              <a:t>CAPÍTULO</a:t>
            </a:r>
          </a:p>
          <a:p>
            <a:pPr lvl="0"/>
            <a:r>
              <a:rPr lang="pt-PT"/>
              <a:t>CAPÍTULO</a:t>
            </a:r>
            <a:endParaRPr lang="en-GB"/>
          </a:p>
        </p:txBody>
      </p:sp>
      <p:sp>
        <p:nvSpPr>
          <p:cNvPr id="62" name="Text Placeholder 60">
            <a:extLst>
              <a:ext uri="{FF2B5EF4-FFF2-40B4-BE49-F238E27FC236}">
                <a16:creationId xmlns:a16="http://schemas.microsoft.com/office/drawing/2014/main" id="{5205B7D2-86EE-9B96-52EA-844DBBAC09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2219" y="4973535"/>
            <a:ext cx="1579563" cy="94932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/>
              <a:t>Subcapítulo ou breve descrição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78E8FF9F-B72A-18DA-1948-5B7F65DF440E}"/>
              </a:ext>
            </a:extLst>
          </p:cNvPr>
          <p:cNvCxnSpPr>
            <a:cxnSpLocks/>
          </p:cNvCxnSpPr>
          <p:nvPr userDrawn="1"/>
        </p:nvCxnSpPr>
        <p:spPr>
          <a:xfrm>
            <a:off x="1990000" y="4812512"/>
            <a:ext cx="1260000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 Placeholder 60">
            <a:extLst>
              <a:ext uri="{FF2B5EF4-FFF2-40B4-BE49-F238E27FC236}">
                <a16:creationId xmlns:a16="http://schemas.microsoft.com/office/drawing/2014/main" id="{0337F76D-7DF0-0B95-CA14-FCC7399360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30219" y="3702164"/>
            <a:ext cx="1579563" cy="949325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/>
              <a:t>CAPÍTULO</a:t>
            </a:r>
          </a:p>
          <a:p>
            <a:pPr lvl="0"/>
            <a:r>
              <a:rPr lang="pt-PT"/>
              <a:t>CAPÍTULO</a:t>
            </a:r>
            <a:endParaRPr lang="en-GB"/>
          </a:p>
        </p:txBody>
      </p:sp>
      <p:sp>
        <p:nvSpPr>
          <p:cNvPr id="65" name="Text Placeholder 60">
            <a:extLst>
              <a:ext uri="{FF2B5EF4-FFF2-40B4-BE49-F238E27FC236}">
                <a16:creationId xmlns:a16="http://schemas.microsoft.com/office/drawing/2014/main" id="{66D054F6-29D5-38FE-6DDE-29A5D8A4D3A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830219" y="4973535"/>
            <a:ext cx="1579563" cy="94932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/>
              <a:t>Subcapítulo ou breve descrição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5A6A7E6D-E9C2-DC43-B628-9CB7AB591A51}"/>
              </a:ext>
            </a:extLst>
          </p:cNvPr>
          <p:cNvCxnSpPr>
            <a:cxnSpLocks/>
          </p:cNvCxnSpPr>
          <p:nvPr userDrawn="1"/>
        </p:nvCxnSpPr>
        <p:spPr>
          <a:xfrm>
            <a:off x="3728000" y="4812512"/>
            <a:ext cx="1260000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Text Placeholder 60">
            <a:extLst>
              <a:ext uri="{FF2B5EF4-FFF2-40B4-BE49-F238E27FC236}">
                <a16:creationId xmlns:a16="http://schemas.microsoft.com/office/drawing/2014/main" id="{D5D02F1E-6D6A-4D39-5966-6B2F5E2DF14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68219" y="3702164"/>
            <a:ext cx="1579563" cy="949325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/>
              <a:t>CAPÍTULO</a:t>
            </a:r>
          </a:p>
          <a:p>
            <a:pPr lvl="0"/>
            <a:r>
              <a:rPr lang="pt-PT"/>
              <a:t>CAPÍTULO</a:t>
            </a:r>
            <a:endParaRPr lang="en-GB"/>
          </a:p>
        </p:txBody>
      </p:sp>
      <p:sp>
        <p:nvSpPr>
          <p:cNvPr id="68" name="Text Placeholder 60">
            <a:extLst>
              <a:ext uri="{FF2B5EF4-FFF2-40B4-BE49-F238E27FC236}">
                <a16:creationId xmlns:a16="http://schemas.microsoft.com/office/drawing/2014/main" id="{864A16E3-6A13-5598-C4B1-F0F299D038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68219" y="4973535"/>
            <a:ext cx="1579563" cy="94932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/>
              <a:t>Subcapítulo ou breve descrição</a:t>
            </a: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B8259617-2465-083A-D4DC-6250454F0FA6}"/>
              </a:ext>
            </a:extLst>
          </p:cNvPr>
          <p:cNvCxnSpPr>
            <a:cxnSpLocks/>
          </p:cNvCxnSpPr>
          <p:nvPr userDrawn="1"/>
        </p:nvCxnSpPr>
        <p:spPr>
          <a:xfrm>
            <a:off x="5466000" y="4812512"/>
            <a:ext cx="1260000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Text Placeholder 60">
            <a:extLst>
              <a:ext uri="{FF2B5EF4-FFF2-40B4-BE49-F238E27FC236}">
                <a16:creationId xmlns:a16="http://schemas.microsoft.com/office/drawing/2014/main" id="{E8E595CA-DBE3-42C9-D84B-A15C6BA1E60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06219" y="3702164"/>
            <a:ext cx="1579563" cy="949325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/>
              <a:t>CAPÍTULO</a:t>
            </a:r>
          </a:p>
          <a:p>
            <a:pPr lvl="0"/>
            <a:r>
              <a:rPr lang="pt-PT"/>
              <a:t>CAPÍTULO</a:t>
            </a:r>
            <a:endParaRPr lang="en-GB"/>
          </a:p>
        </p:txBody>
      </p:sp>
      <p:sp>
        <p:nvSpPr>
          <p:cNvPr id="71" name="Text Placeholder 60">
            <a:extLst>
              <a:ext uri="{FF2B5EF4-FFF2-40B4-BE49-F238E27FC236}">
                <a16:creationId xmlns:a16="http://schemas.microsoft.com/office/drawing/2014/main" id="{9F8A7AD0-5B66-1E61-D81F-AE512204FFB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306219" y="4973535"/>
            <a:ext cx="1579563" cy="94932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/>
              <a:t>Subcapítulo ou breve descrição</a:t>
            </a: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34E850CD-9745-0C3E-30F2-81FCFB854F7A}"/>
              </a:ext>
            </a:extLst>
          </p:cNvPr>
          <p:cNvCxnSpPr>
            <a:cxnSpLocks/>
          </p:cNvCxnSpPr>
          <p:nvPr userDrawn="1"/>
        </p:nvCxnSpPr>
        <p:spPr>
          <a:xfrm>
            <a:off x="7204000" y="4812512"/>
            <a:ext cx="1260000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Text Placeholder 60">
            <a:extLst>
              <a:ext uri="{FF2B5EF4-FFF2-40B4-BE49-F238E27FC236}">
                <a16:creationId xmlns:a16="http://schemas.microsoft.com/office/drawing/2014/main" id="{9D6EBDF7-A5F1-03D2-178C-43250EA4534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044219" y="3702164"/>
            <a:ext cx="1579563" cy="949325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/>
              <a:t>CAPÍTULO</a:t>
            </a:r>
          </a:p>
          <a:p>
            <a:pPr lvl="0"/>
            <a:r>
              <a:rPr lang="pt-PT"/>
              <a:t>CAPÍTULO</a:t>
            </a:r>
            <a:endParaRPr lang="en-GB"/>
          </a:p>
        </p:txBody>
      </p:sp>
      <p:sp>
        <p:nvSpPr>
          <p:cNvPr id="74" name="Text Placeholder 60">
            <a:extLst>
              <a:ext uri="{FF2B5EF4-FFF2-40B4-BE49-F238E27FC236}">
                <a16:creationId xmlns:a16="http://schemas.microsoft.com/office/drawing/2014/main" id="{FCBE740E-C493-0E05-805F-62E7677C528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044219" y="4973535"/>
            <a:ext cx="1579563" cy="94932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/>
              <a:t>Subcapítulo ou breve descrição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CDB6AAB4-A77E-9870-B751-A2A7A36AC909}"/>
              </a:ext>
            </a:extLst>
          </p:cNvPr>
          <p:cNvCxnSpPr>
            <a:cxnSpLocks/>
          </p:cNvCxnSpPr>
          <p:nvPr userDrawn="1"/>
        </p:nvCxnSpPr>
        <p:spPr>
          <a:xfrm>
            <a:off x="8942000" y="4812512"/>
            <a:ext cx="1260000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Text Placeholder 60">
            <a:extLst>
              <a:ext uri="{FF2B5EF4-FFF2-40B4-BE49-F238E27FC236}">
                <a16:creationId xmlns:a16="http://schemas.microsoft.com/office/drawing/2014/main" id="{DB794D36-7633-255B-D263-65E77874B51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782219" y="3702164"/>
            <a:ext cx="1579563" cy="949325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/>
              <a:t>CAPÍTULO</a:t>
            </a:r>
          </a:p>
          <a:p>
            <a:pPr lvl="0"/>
            <a:r>
              <a:rPr lang="pt-PT"/>
              <a:t>CAPÍTULO</a:t>
            </a:r>
            <a:endParaRPr lang="en-GB"/>
          </a:p>
        </p:txBody>
      </p:sp>
      <p:sp>
        <p:nvSpPr>
          <p:cNvPr id="77" name="Text Placeholder 60">
            <a:extLst>
              <a:ext uri="{FF2B5EF4-FFF2-40B4-BE49-F238E27FC236}">
                <a16:creationId xmlns:a16="http://schemas.microsoft.com/office/drawing/2014/main" id="{D839056E-E6BE-E65B-AA39-25FF9C964F7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782219" y="4973535"/>
            <a:ext cx="1579563" cy="94932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/>
              <a:t>Subcapítulo ou breve descrição</a:t>
            </a: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7C9F8E8F-2BBB-04A1-ABC4-7AEA7DBF7930}"/>
              </a:ext>
            </a:extLst>
          </p:cNvPr>
          <p:cNvCxnSpPr>
            <a:cxnSpLocks/>
          </p:cNvCxnSpPr>
          <p:nvPr userDrawn="1"/>
        </p:nvCxnSpPr>
        <p:spPr>
          <a:xfrm>
            <a:off x="10680000" y="4812512"/>
            <a:ext cx="1260000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Text Placeholder 60">
            <a:extLst>
              <a:ext uri="{FF2B5EF4-FFF2-40B4-BE49-F238E27FC236}">
                <a16:creationId xmlns:a16="http://schemas.microsoft.com/office/drawing/2014/main" id="{2651F1EE-BB79-33F7-F8DB-A08914A1D4B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0520219" y="3702164"/>
            <a:ext cx="1579563" cy="949325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/>
              <a:t>CAPÍTULO</a:t>
            </a:r>
          </a:p>
          <a:p>
            <a:pPr lvl="0"/>
            <a:r>
              <a:rPr lang="pt-PT"/>
              <a:t>CAPÍTULO</a:t>
            </a:r>
            <a:endParaRPr lang="en-GB"/>
          </a:p>
        </p:txBody>
      </p:sp>
      <p:sp>
        <p:nvSpPr>
          <p:cNvPr id="80" name="Text Placeholder 60">
            <a:extLst>
              <a:ext uri="{FF2B5EF4-FFF2-40B4-BE49-F238E27FC236}">
                <a16:creationId xmlns:a16="http://schemas.microsoft.com/office/drawing/2014/main" id="{300C6D2F-FA54-3DEC-A103-81C77D5A40B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0520219" y="4973535"/>
            <a:ext cx="1579563" cy="94932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/>
              <a:t>Subcapítulo ou breve descrição</a:t>
            </a:r>
          </a:p>
        </p:txBody>
      </p:sp>
      <p:pic>
        <p:nvPicPr>
          <p:cNvPr id="84" name="Picture 2">
            <a:extLst>
              <a:ext uri="{FF2B5EF4-FFF2-40B4-BE49-F238E27FC236}">
                <a16:creationId xmlns:a16="http://schemas.microsoft.com/office/drawing/2014/main" id="{8D594B97-A1B1-E90B-B68E-8B4A1B6BEE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580293" y="6345083"/>
            <a:ext cx="2233057" cy="33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472A0382-B70B-88AE-A403-2F431E909E3F}"/>
              </a:ext>
            </a:extLst>
          </p:cNvPr>
          <p:cNvSpPr/>
          <p:nvPr userDrawn="1"/>
        </p:nvSpPr>
        <p:spPr>
          <a:xfrm>
            <a:off x="10771921" y="1789837"/>
            <a:ext cx="1076158" cy="15373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1500" b="1" dirty="0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</a:t>
            </a:r>
            <a:endParaRPr lang="en-GB" sz="11500" b="1" dirty="0"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E26E10C7-7267-7C1A-5EF1-8921D7BA6356}"/>
              </a:ext>
            </a:extLst>
          </p:cNvPr>
          <p:cNvSpPr/>
          <p:nvPr userDrawn="1"/>
        </p:nvSpPr>
        <p:spPr>
          <a:xfrm>
            <a:off x="9033921" y="1789837"/>
            <a:ext cx="1076158" cy="15373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1500" b="1" dirty="0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  <a:endParaRPr lang="en-GB" sz="11500" b="1" dirty="0"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92D632D-431C-5947-9A10-7DD36D6C3DA0}"/>
              </a:ext>
            </a:extLst>
          </p:cNvPr>
          <p:cNvSpPr/>
          <p:nvPr userDrawn="1"/>
        </p:nvSpPr>
        <p:spPr>
          <a:xfrm>
            <a:off x="5557921" y="1789837"/>
            <a:ext cx="1076158" cy="15373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1500" b="1" dirty="0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endParaRPr lang="en-GB" sz="11500" b="1" dirty="0"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E8E3AA2-FD1B-408B-F2BD-FA2B6DCF3DFC}"/>
              </a:ext>
            </a:extLst>
          </p:cNvPr>
          <p:cNvSpPr/>
          <p:nvPr userDrawn="1"/>
        </p:nvSpPr>
        <p:spPr>
          <a:xfrm>
            <a:off x="3819921" y="1789837"/>
            <a:ext cx="1076158" cy="15373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1500" b="1" dirty="0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endParaRPr lang="en-GB" sz="11500" b="1" dirty="0"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8949CD2-4194-EA19-C512-7DC07E4E64FE}"/>
              </a:ext>
            </a:extLst>
          </p:cNvPr>
          <p:cNvSpPr/>
          <p:nvPr userDrawn="1"/>
        </p:nvSpPr>
        <p:spPr>
          <a:xfrm>
            <a:off x="1569789" y="6335735"/>
            <a:ext cx="4227378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CIDADANIA e DESENVOLVIMENTO</a:t>
            </a:r>
            <a:endParaRPr lang="en-GB" sz="1200" b="1" spc="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781407F-5EA5-964C-34B2-79A6D2A1C690}"/>
              </a:ext>
            </a:extLst>
          </p:cNvPr>
          <p:cNvSpPr/>
          <p:nvPr userDrawn="1"/>
        </p:nvSpPr>
        <p:spPr>
          <a:xfrm>
            <a:off x="6406799" y="6335735"/>
            <a:ext cx="425235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LITERACIA FINANCEIRA E EMPREENDEDORISMO</a:t>
            </a:r>
            <a:endParaRPr lang="en-GB" sz="1200" b="1" spc="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CD5840C-989B-D1BE-47C4-05923889C9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8362"/>
          <a:stretch>
            <a:fillRect/>
          </a:stretch>
        </p:blipFill>
        <p:spPr>
          <a:xfrm>
            <a:off x="5915545" y="6335735"/>
            <a:ext cx="372875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1868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2BD3D-16D7-86FE-3998-3E63FC4FB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BD7CC4-9625-B499-D325-A896E74D97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67FC4A-3EDF-E95A-D1C9-245EE8AA51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43B329-46E6-453C-CA10-C00D0B2675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00560F-A8B6-B9FF-1F44-F3720C8C11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568BF4-604A-5818-981C-85A083FDA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A7D9CD-5001-9B86-93B8-712FB3353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03AE98E-2812-D342-EDDC-2DBA2ECAE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6E96-B79D-4F2B-9241-53214DAD925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83533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CFE5C-F16F-E3AE-0AF1-3A8502CF9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E973FC-9264-4230-08E1-A93BA9A72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CDCB5C-4480-486F-5AAE-126EB51E8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C0D6E2-E2FE-2E31-B068-746017F61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6E96-B79D-4F2B-9241-53214DAD925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57550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0EE122-DB92-03F4-71C9-DA9E4509C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F703AD-9720-5776-1AC9-B255949D3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39D211-4010-F66D-7A28-44288807F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6E96-B79D-4F2B-9241-53214DAD925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13553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6BADB-FB85-D7A4-1F87-948A2B398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443E69-E844-815E-D831-663C8EDE43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2DCD7E-7D4C-504E-2DDC-9FBAFC58F4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9E2943-8971-BF7A-EA48-CEEEE42D1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E8E875-053C-C699-66BA-BAB6B6706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458D43-2FE2-F281-3BD0-8426C7D9A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6E96-B79D-4F2B-9241-53214DAD925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56549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74DAF-1645-CE71-5235-FC020DFA3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582C6D-D85D-B736-1E32-3C87EBDFDF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A5CD7A-3D70-CC12-D96D-C933FB4923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FF65FE-C0D8-AD92-16A4-B6D481E7F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92F96F-4C4C-4820-C24D-7874F6830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88ABBC-A2DA-CA30-A4EE-5FC85158E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6E96-B79D-4F2B-9241-53214DAD925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952179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B144A-41E2-7C99-00F7-68E484C20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A80D45-756A-7F0E-4B74-878C803E22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05D019-E897-0367-91D7-CDB8F37CD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E70374-46E7-AA59-17C3-A6A8D1440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2B9B91-1B57-62CC-0723-E610CB867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6E96-B79D-4F2B-9241-53214DAD925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849649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B3522D-AF6F-8BB8-895C-F29AD1C101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568073-6B9C-72C6-4730-22F4B700BF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84BD66-76FE-9221-F9B7-58433CC44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263F3E-BC78-1F92-EB25-351AEDDBE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FB09D8-C2D6-F972-FED7-64ED1598A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6E96-B79D-4F2B-9241-53214DAD925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8369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D25C0CDC-FA77-0DD2-CA86-99521357BD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75633" b="18262"/>
          <a:stretch>
            <a:fillRect/>
          </a:stretch>
        </p:blipFill>
        <p:spPr>
          <a:xfrm>
            <a:off x="5848012" y="384386"/>
            <a:ext cx="6317987" cy="6473612"/>
          </a:xfrm>
          <a:prstGeom prst="rect">
            <a:avLst/>
          </a:prstGeom>
        </p:spPr>
      </p:pic>
      <p:grpSp>
        <p:nvGrpSpPr>
          <p:cNvPr id="88" name="Group 87">
            <a:extLst>
              <a:ext uri="{FF2B5EF4-FFF2-40B4-BE49-F238E27FC236}">
                <a16:creationId xmlns:a16="http://schemas.microsoft.com/office/drawing/2014/main" id="{B246E0DE-CD77-B419-53C9-878AB7F817DD}"/>
              </a:ext>
            </a:extLst>
          </p:cNvPr>
          <p:cNvGrpSpPr/>
          <p:nvPr userDrawn="1"/>
        </p:nvGrpSpPr>
        <p:grpSpPr>
          <a:xfrm>
            <a:off x="162000" y="1247385"/>
            <a:ext cx="1440000" cy="1537368"/>
            <a:chOff x="145907" y="1004482"/>
            <a:chExt cx="1440000" cy="1537368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6EA2A850-24E1-3EA7-E411-76B309DE53C4}"/>
                </a:ext>
              </a:extLst>
            </p:cNvPr>
            <p:cNvSpPr/>
            <p:nvPr userDrawn="1"/>
          </p:nvSpPr>
          <p:spPr>
            <a:xfrm>
              <a:off x="145907" y="1053166"/>
              <a:ext cx="1440000" cy="1440000"/>
            </a:xfrm>
            <a:prstGeom prst="ellipse">
              <a:avLst/>
            </a:prstGeom>
            <a:solidFill>
              <a:srgbClr val="023552">
                <a:alpha val="80000"/>
              </a:srgbClr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872FE14F-4A86-7C0F-077E-1E667D2AE5A2}"/>
                </a:ext>
              </a:extLst>
            </p:cNvPr>
            <p:cNvSpPr/>
            <p:nvPr userDrawn="1"/>
          </p:nvSpPr>
          <p:spPr>
            <a:xfrm>
              <a:off x="325907" y="1233166"/>
              <a:ext cx="1080000" cy="1080000"/>
            </a:xfrm>
            <a:prstGeom prst="ellipse">
              <a:avLst/>
            </a:prstGeom>
            <a:solidFill>
              <a:srgbClr val="023552"/>
            </a:solidFill>
            <a:ln w="762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7AC7821-5264-5257-6F99-6FEF61801929}"/>
                </a:ext>
              </a:extLst>
            </p:cNvPr>
            <p:cNvSpPr/>
            <p:nvPr userDrawn="1"/>
          </p:nvSpPr>
          <p:spPr>
            <a:xfrm>
              <a:off x="327828" y="1004482"/>
              <a:ext cx="1076158" cy="153736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4800" b="1" dirty="0">
                  <a:solidFill>
                    <a:schemeClr val="bg1"/>
                  </a:solidFill>
                  <a:latin typeface="Arial Black" panose="020B0A04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23A0CCA5-33B6-68DF-3659-0F29569F3511}"/>
              </a:ext>
            </a:extLst>
          </p:cNvPr>
          <p:cNvSpPr/>
          <p:nvPr userDrawn="1"/>
        </p:nvSpPr>
        <p:spPr>
          <a:xfrm>
            <a:off x="10428000" y="3026721"/>
            <a:ext cx="1764000" cy="2618738"/>
          </a:xfrm>
          <a:prstGeom prst="rect">
            <a:avLst/>
          </a:prstGeom>
          <a:solidFill>
            <a:srgbClr val="1548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076FD0A-4B5D-D91C-D7CB-C74AA4DB5979}"/>
              </a:ext>
            </a:extLst>
          </p:cNvPr>
          <p:cNvSpPr/>
          <p:nvPr userDrawn="1"/>
        </p:nvSpPr>
        <p:spPr>
          <a:xfrm>
            <a:off x="8690000" y="3026721"/>
            <a:ext cx="1764000" cy="261873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384EA09-3648-A9D7-AF42-B96946F9D5EB}"/>
              </a:ext>
            </a:extLst>
          </p:cNvPr>
          <p:cNvSpPr/>
          <p:nvPr userDrawn="1"/>
        </p:nvSpPr>
        <p:spPr>
          <a:xfrm>
            <a:off x="6952000" y="3026721"/>
            <a:ext cx="1764000" cy="2618738"/>
          </a:xfrm>
          <a:prstGeom prst="rect">
            <a:avLst/>
          </a:prstGeom>
          <a:solidFill>
            <a:srgbClr val="DA671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F273F9B-D3B3-303B-83C8-6C3798DD32E5}"/>
              </a:ext>
            </a:extLst>
          </p:cNvPr>
          <p:cNvSpPr/>
          <p:nvPr userDrawn="1"/>
        </p:nvSpPr>
        <p:spPr>
          <a:xfrm>
            <a:off x="5214000" y="3026721"/>
            <a:ext cx="1764000" cy="2618738"/>
          </a:xfrm>
          <a:prstGeom prst="rect">
            <a:avLst/>
          </a:prstGeom>
          <a:solidFill>
            <a:srgbClr val="F69F1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047502D-4B7E-9F22-B5F4-F6C40FFA2371}"/>
              </a:ext>
            </a:extLst>
          </p:cNvPr>
          <p:cNvSpPr/>
          <p:nvPr userDrawn="1"/>
        </p:nvSpPr>
        <p:spPr>
          <a:xfrm>
            <a:off x="3476000" y="3026721"/>
            <a:ext cx="1764000" cy="2618738"/>
          </a:xfrm>
          <a:prstGeom prst="rect">
            <a:avLst/>
          </a:prstGeom>
          <a:solidFill>
            <a:srgbClr val="1A8B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013603B-1D0A-ABB0-58FD-84B6553DE737}"/>
              </a:ext>
            </a:extLst>
          </p:cNvPr>
          <p:cNvSpPr/>
          <p:nvPr userDrawn="1"/>
        </p:nvSpPr>
        <p:spPr>
          <a:xfrm>
            <a:off x="1738000" y="3026721"/>
            <a:ext cx="1764000" cy="2618738"/>
          </a:xfrm>
          <a:prstGeom prst="rect">
            <a:avLst/>
          </a:prstGeom>
          <a:solidFill>
            <a:srgbClr val="044D7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2650997-7EDC-5510-046D-90FD5E0FBB0A}"/>
              </a:ext>
            </a:extLst>
          </p:cNvPr>
          <p:cNvSpPr/>
          <p:nvPr userDrawn="1"/>
        </p:nvSpPr>
        <p:spPr>
          <a:xfrm>
            <a:off x="0" y="3026721"/>
            <a:ext cx="1764000" cy="2618738"/>
          </a:xfrm>
          <a:prstGeom prst="rect">
            <a:avLst/>
          </a:prstGeom>
          <a:solidFill>
            <a:srgbClr val="0235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67C247FF-CA5F-A369-BAB4-A80155A2A045}"/>
              </a:ext>
            </a:extLst>
          </p:cNvPr>
          <p:cNvGrpSpPr/>
          <p:nvPr userDrawn="1"/>
        </p:nvGrpSpPr>
        <p:grpSpPr>
          <a:xfrm>
            <a:off x="7114000" y="1247385"/>
            <a:ext cx="1440000" cy="1537368"/>
            <a:chOff x="7243838" y="1004482"/>
            <a:chExt cx="1440000" cy="1537368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EE1F67E5-F0E2-3F77-F7F5-33477B9ABE37}"/>
                </a:ext>
              </a:extLst>
            </p:cNvPr>
            <p:cNvSpPr/>
            <p:nvPr userDrawn="1"/>
          </p:nvSpPr>
          <p:spPr>
            <a:xfrm>
              <a:off x="7243838" y="1053166"/>
              <a:ext cx="1440000" cy="1440000"/>
            </a:xfrm>
            <a:prstGeom prst="ellipse">
              <a:avLst/>
            </a:prstGeom>
            <a:solidFill>
              <a:srgbClr val="E77728">
                <a:alpha val="80000"/>
              </a:srgbClr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76457D32-4600-1E67-F9AB-194E19EC708A}"/>
                </a:ext>
              </a:extLst>
            </p:cNvPr>
            <p:cNvSpPr/>
            <p:nvPr userDrawn="1"/>
          </p:nvSpPr>
          <p:spPr>
            <a:xfrm>
              <a:off x="7423838" y="1233166"/>
              <a:ext cx="1080000" cy="1080000"/>
            </a:xfrm>
            <a:prstGeom prst="ellipse">
              <a:avLst/>
            </a:prstGeom>
            <a:solidFill>
              <a:schemeClr val="accent4"/>
            </a:solidFill>
            <a:ln w="762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5F8C8E5-3E07-872B-09C8-672165893308}"/>
                </a:ext>
              </a:extLst>
            </p:cNvPr>
            <p:cNvSpPr/>
            <p:nvPr userDrawn="1"/>
          </p:nvSpPr>
          <p:spPr>
            <a:xfrm>
              <a:off x="7425759" y="1004482"/>
              <a:ext cx="1076158" cy="153736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4800" b="1" dirty="0">
                  <a:solidFill>
                    <a:schemeClr val="bg1"/>
                  </a:solidFill>
                  <a:latin typeface="Arial Black" panose="020B0A04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5</a:t>
              </a:r>
              <a:endParaRPr lang="en-GB" sz="4800" b="1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23837E94-EC66-4140-9E81-A69401FCD11D}"/>
              </a:ext>
            </a:extLst>
          </p:cNvPr>
          <p:cNvGrpSpPr/>
          <p:nvPr userDrawn="1"/>
        </p:nvGrpSpPr>
        <p:grpSpPr>
          <a:xfrm>
            <a:off x="5376000" y="1247385"/>
            <a:ext cx="1440000" cy="1537368"/>
            <a:chOff x="5585057" y="1004482"/>
            <a:chExt cx="1440000" cy="1537368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B1746AD4-63BD-351D-D389-CFF051B66717}"/>
                </a:ext>
              </a:extLst>
            </p:cNvPr>
            <p:cNvSpPr/>
            <p:nvPr userDrawn="1"/>
          </p:nvSpPr>
          <p:spPr>
            <a:xfrm>
              <a:off x="5585057" y="1053166"/>
              <a:ext cx="1440000" cy="1440000"/>
            </a:xfrm>
            <a:prstGeom prst="ellipse">
              <a:avLst/>
            </a:prstGeom>
            <a:solidFill>
              <a:srgbClr val="F7AB35">
                <a:alpha val="80000"/>
              </a:srgbClr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7D7295A5-6EDB-D7A8-61B3-D2932F96A4DC}"/>
                </a:ext>
              </a:extLst>
            </p:cNvPr>
            <p:cNvSpPr/>
            <p:nvPr userDrawn="1"/>
          </p:nvSpPr>
          <p:spPr>
            <a:xfrm>
              <a:off x="5765057" y="1233166"/>
              <a:ext cx="1080000" cy="1080000"/>
            </a:xfrm>
            <a:prstGeom prst="ellipse">
              <a:avLst/>
            </a:prstGeom>
            <a:solidFill>
              <a:schemeClr val="accent3"/>
            </a:solidFill>
            <a:ln w="762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92D632D-431C-5947-9A10-7DD36D6C3DA0}"/>
                </a:ext>
              </a:extLst>
            </p:cNvPr>
            <p:cNvSpPr/>
            <p:nvPr userDrawn="1"/>
          </p:nvSpPr>
          <p:spPr>
            <a:xfrm>
              <a:off x="5766978" y="1004482"/>
              <a:ext cx="1076158" cy="153736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4800" b="1" dirty="0">
                  <a:solidFill>
                    <a:schemeClr val="bg1"/>
                  </a:solidFill>
                  <a:latin typeface="Arial Black" panose="020B0A04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4</a:t>
              </a:r>
              <a:endParaRPr lang="en-GB" sz="4800" b="1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FA110FB9-A544-6BF1-281E-52B6AD6C1CDB}"/>
              </a:ext>
            </a:extLst>
          </p:cNvPr>
          <p:cNvGrpSpPr/>
          <p:nvPr userDrawn="1"/>
        </p:nvGrpSpPr>
        <p:grpSpPr>
          <a:xfrm>
            <a:off x="3638000" y="1247385"/>
            <a:ext cx="1440000" cy="1537368"/>
            <a:chOff x="3733908" y="1004482"/>
            <a:chExt cx="1440000" cy="1537368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145D4D4F-0D77-CF37-9070-FC97402B1D01}"/>
                </a:ext>
              </a:extLst>
            </p:cNvPr>
            <p:cNvSpPr/>
            <p:nvPr userDrawn="1"/>
          </p:nvSpPr>
          <p:spPr>
            <a:xfrm>
              <a:off x="3733908" y="1053166"/>
              <a:ext cx="1440000" cy="1440000"/>
            </a:xfrm>
            <a:prstGeom prst="ellipse">
              <a:avLst/>
            </a:prstGeom>
            <a:solidFill>
              <a:srgbClr val="1C97D5">
                <a:alpha val="80000"/>
              </a:srgbClr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B1EA8685-A2AE-AD31-06F8-0A4CA22DE820}"/>
                </a:ext>
              </a:extLst>
            </p:cNvPr>
            <p:cNvSpPr/>
            <p:nvPr userDrawn="1"/>
          </p:nvSpPr>
          <p:spPr>
            <a:xfrm>
              <a:off x="3913908" y="1233166"/>
              <a:ext cx="1080000" cy="1080000"/>
            </a:xfrm>
            <a:prstGeom prst="ellipse">
              <a:avLst/>
            </a:prstGeom>
            <a:solidFill>
              <a:schemeClr val="accent2"/>
            </a:solidFill>
            <a:ln w="762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E8E3AA2-FD1B-408B-F2BD-FA2B6DCF3DFC}"/>
                </a:ext>
              </a:extLst>
            </p:cNvPr>
            <p:cNvSpPr/>
            <p:nvPr userDrawn="1"/>
          </p:nvSpPr>
          <p:spPr>
            <a:xfrm>
              <a:off x="3915829" y="1004482"/>
              <a:ext cx="1076158" cy="153736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4800" b="1" dirty="0">
                  <a:solidFill>
                    <a:schemeClr val="bg1"/>
                  </a:solidFill>
                  <a:latin typeface="Arial Black" panose="020B0A04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3</a:t>
              </a:r>
              <a:endParaRPr lang="en-GB" sz="4800" b="1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89902DA5-C005-A296-CCB8-C9006FCCAD3D}"/>
              </a:ext>
            </a:extLst>
          </p:cNvPr>
          <p:cNvGrpSpPr/>
          <p:nvPr userDrawn="1"/>
        </p:nvGrpSpPr>
        <p:grpSpPr>
          <a:xfrm>
            <a:off x="1900000" y="1247385"/>
            <a:ext cx="1440000" cy="1537368"/>
            <a:chOff x="1972700" y="1004482"/>
            <a:chExt cx="1440000" cy="1537368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2C54B4E9-7F7A-65BF-14B7-685CBBE7F53A}"/>
                </a:ext>
              </a:extLst>
            </p:cNvPr>
            <p:cNvSpPr/>
            <p:nvPr userDrawn="1"/>
          </p:nvSpPr>
          <p:spPr>
            <a:xfrm>
              <a:off x="1972700" y="1053166"/>
              <a:ext cx="1440000" cy="1440000"/>
            </a:xfrm>
            <a:prstGeom prst="ellipse">
              <a:avLst/>
            </a:prstGeom>
            <a:solidFill>
              <a:srgbClr val="04547F">
                <a:alpha val="80000"/>
              </a:srgbClr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89371B0C-E00E-22D1-2CD7-6A77CEBD90C2}"/>
                </a:ext>
              </a:extLst>
            </p:cNvPr>
            <p:cNvSpPr/>
            <p:nvPr userDrawn="1"/>
          </p:nvSpPr>
          <p:spPr>
            <a:xfrm>
              <a:off x="2152700" y="1233166"/>
              <a:ext cx="1080000" cy="1080000"/>
            </a:xfrm>
            <a:prstGeom prst="ellipse">
              <a:avLst/>
            </a:pr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60F2BB6-490D-74F5-DAC1-05C24CC5084C}"/>
                </a:ext>
              </a:extLst>
            </p:cNvPr>
            <p:cNvSpPr/>
            <p:nvPr userDrawn="1"/>
          </p:nvSpPr>
          <p:spPr>
            <a:xfrm>
              <a:off x="2154621" y="1004482"/>
              <a:ext cx="1076158" cy="153736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4800" b="1" dirty="0">
                  <a:solidFill>
                    <a:schemeClr val="bg1"/>
                  </a:solidFill>
                  <a:latin typeface="Arial Black" panose="020B0A04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2</a:t>
              </a:r>
              <a:endParaRPr lang="en-GB" sz="4800" b="1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971B307-3697-43B0-49A3-8FC8E650B67F}"/>
              </a:ext>
            </a:extLst>
          </p:cNvPr>
          <p:cNvCxnSpPr>
            <a:cxnSpLocks/>
          </p:cNvCxnSpPr>
          <p:nvPr userDrawn="1"/>
        </p:nvCxnSpPr>
        <p:spPr>
          <a:xfrm>
            <a:off x="252000" y="4380712"/>
            <a:ext cx="1260000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4" name="Group 93">
            <a:extLst>
              <a:ext uri="{FF2B5EF4-FFF2-40B4-BE49-F238E27FC236}">
                <a16:creationId xmlns:a16="http://schemas.microsoft.com/office/drawing/2014/main" id="{711DBF4C-1880-28B7-CE09-A13ED6D5FB12}"/>
              </a:ext>
            </a:extLst>
          </p:cNvPr>
          <p:cNvGrpSpPr/>
          <p:nvPr userDrawn="1"/>
        </p:nvGrpSpPr>
        <p:grpSpPr>
          <a:xfrm>
            <a:off x="10590000" y="1247385"/>
            <a:ext cx="1440000" cy="1537368"/>
            <a:chOff x="10468136" y="1004482"/>
            <a:chExt cx="1440000" cy="1537368"/>
          </a:xfrm>
        </p:grpSpPr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79A3C5E3-1458-F4C2-6457-09E69F2321BA}"/>
                </a:ext>
              </a:extLst>
            </p:cNvPr>
            <p:cNvSpPr/>
            <p:nvPr userDrawn="1"/>
          </p:nvSpPr>
          <p:spPr>
            <a:xfrm>
              <a:off x="10468136" y="1053166"/>
              <a:ext cx="1440000" cy="1440000"/>
            </a:xfrm>
            <a:prstGeom prst="ellipse">
              <a:avLst/>
            </a:prstGeom>
            <a:solidFill>
              <a:srgbClr val="185255">
                <a:alpha val="80000"/>
              </a:srgbClr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1B696890-F2A2-78BA-55FC-4F980192AAF6}"/>
                </a:ext>
              </a:extLst>
            </p:cNvPr>
            <p:cNvSpPr/>
            <p:nvPr userDrawn="1"/>
          </p:nvSpPr>
          <p:spPr>
            <a:xfrm>
              <a:off x="10648136" y="1233166"/>
              <a:ext cx="1080000" cy="1080000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472A0382-B70B-88AE-A403-2F431E909E3F}"/>
                </a:ext>
              </a:extLst>
            </p:cNvPr>
            <p:cNvSpPr/>
            <p:nvPr userDrawn="1"/>
          </p:nvSpPr>
          <p:spPr>
            <a:xfrm>
              <a:off x="10650057" y="1004482"/>
              <a:ext cx="1076158" cy="153736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4800" b="1" dirty="0">
                  <a:solidFill>
                    <a:schemeClr val="bg1"/>
                  </a:solidFill>
                  <a:latin typeface="Arial Black" panose="020B0A04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7</a:t>
              </a:r>
              <a:endParaRPr lang="en-GB" sz="4800" b="1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382A405C-5803-F684-4B83-E05BECD4F60F}"/>
              </a:ext>
            </a:extLst>
          </p:cNvPr>
          <p:cNvGrpSpPr/>
          <p:nvPr userDrawn="1"/>
        </p:nvGrpSpPr>
        <p:grpSpPr>
          <a:xfrm>
            <a:off x="8852000" y="1247385"/>
            <a:ext cx="1440000" cy="1537368"/>
            <a:chOff x="8855987" y="1004482"/>
            <a:chExt cx="1440000" cy="1537368"/>
          </a:xfrm>
        </p:grpSpPr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F78761DE-430C-BEBC-ACFB-9D87632ACA82}"/>
                </a:ext>
              </a:extLst>
            </p:cNvPr>
            <p:cNvSpPr/>
            <p:nvPr userDrawn="1"/>
          </p:nvSpPr>
          <p:spPr>
            <a:xfrm>
              <a:off x="8855987" y="1053166"/>
              <a:ext cx="1440000" cy="1440000"/>
            </a:xfrm>
            <a:prstGeom prst="ellipse">
              <a:avLst/>
            </a:prstGeom>
            <a:solidFill>
              <a:srgbClr val="258287">
                <a:alpha val="80000"/>
              </a:srgbClr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DBD1E71-A773-ADCD-7106-37A1B0CD7DCA}"/>
                </a:ext>
              </a:extLst>
            </p:cNvPr>
            <p:cNvSpPr/>
            <p:nvPr userDrawn="1"/>
          </p:nvSpPr>
          <p:spPr>
            <a:xfrm>
              <a:off x="9035987" y="1233166"/>
              <a:ext cx="1080000" cy="1080000"/>
            </a:xfrm>
            <a:prstGeom prst="ellipse">
              <a:avLst/>
            </a:prstGeom>
            <a:solidFill>
              <a:schemeClr val="accent6"/>
            </a:solidFill>
            <a:ln w="762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E26E10C7-7267-7C1A-5EF1-8921D7BA6356}"/>
                </a:ext>
              </a:extLst>
            </p:cNvPr>
            <p:cNvSpPr/>
            <p:nvPr userDrawn="1"/>
          </p:nvSpPr>
          <p:spPr>
            <a:xfrm>
              <a:off x="9037908" y="1004482"/>
              <a:ext cx="1076158" cy="153736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4800" b="1" dirty="0">
                  <a:solidFill>
                    <a:schemeClr val="bg1"/>
                  </a:solidFill>
                  <a:latin typeface="Arial Black" panose="020B0A04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6</a:t>
              </a:r>
              <a:endParaRPr lang="en-GB" sz="4800" b="1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D2285331-11BF-5FCC-69A8-797E4FEB5894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92219" y="3270364"/>
            <a:ext cx="1579563" cy="949325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/>
              <a:t>CAPÍTULO</a:t>
            </a:r>
          </a:p>
          <a:p>
            <a:pPr lvl="0"/>
            <a:r>
              <a:rPr lang="pt-PT"/>
              <a:t>CAPÍTULO</a:t>
            </a:r>
            <a:endParaRPr lang="en-GB"/>
          </a:p>
        </p:txBody>
      </p:sp>
      <p:sp>
        <p:nvSpPr>
          <p:cNvPr id="62" name="Text Placeholder 60">
            <a:extLst>
              <a:ext uri="{FF2B5EF4-FFF2-40B4-BE49-F238E27FC236}">
                <a16:creationId xmlns:a16="http://schemas.microsoft.com/office/drawing/2014/main" id="{5205B7D2-86EE-9B96-52EA-844DBBAC09E1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92219" y="4541735"/>
            <a:ext cx="1579563" cy="94932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/>
              <a:t>Subcapítulo ou breve descrição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78E8FF9F-B72A-18DA-1948-5B7F65DF440E}"/>
              </a:ext>
            </a:extLst>
          </p:cNvPr>
          <p:cNvCxnSpPr>
            <a:cxnSpLocks/>
          </p:cNvCxnSpPr>
          <p:nvPr userDrawn="1"/>
        </p:nvCxnSpPr>
        <p:spPr>
          <a:xfrm>
            <a:off x="1990000" y="4380712"/>
            <a:ext cx="1260000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 Placeholder 60">
            <a:extLst>
              <a:ext uri="{FF2B5EF4-FFF2-40B4-BE49-F238E27FC236}">
                <a16:creationId xmlns:a16="http://schemas.microsoft.com/office/drawing/2014/main" id="{0337F76D-7DF0-0B95-CA14-FCC7399360EE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1830219" y="3270364"/>
            <a:ext cx="1579563" cy="949325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/>
              <a:t>CAPÍTULO</a:t>
            </a:r>
          </a:p>
          <a:p>
            <a:pPr lvl="0"/>
            <a:r>
              <a:rPr lang="pt-PT"/>
              <a:t>CAPÍTULO</a:t>
            </a:r>
            <a:endParaRPr lang="en-GB"/>
          </a:p>
        </p:txBody>
      </p:sp>
      <p:sp>
        <p:nvSpPr>
          <p:cNvPr id="65" name="Text Placeholder 60">
            <a:extLst>
              <a:ext uri="{FF2B5EF4-FFF2-40B4-BE49-F238E27FC236}">
                <a16:creationId xmlns:a16="http://schemas.microsoft.com/office/drawing/2014/main" id="{66D054F6-29D5-38FE-6DDE-29A5D8A4D3AA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1830219" y="4541735"/>
            <a:ext cx="1579563" cy="94932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/>
              <a:t>Subcapítulo ou breve descrição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5A6A7E6D-E9C2-DC43-B628-9CB7AB591A51}"/>
              </a:ext>
            </a:extLst>
          </p:cNvPr>
          <p:cNvCxnSpPr>
            <a:cxnSpLocks/>
          </p:cNvCxnSpPr>
          <p:nvPr userDrawn="1"/>
        </p:nvCxnSpPr>
        <p:spPr>
          <a:xfrm>
            <a:off x="3728000" y="4380712"/>
            <a:ext cx="1260000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Text Placeholder 60">
            <a:extLst>
              <a:ext uri="{FF2B5EF4-FFF2-40B4-BE49-F238E27FC236}">
                <a16:creationId xmlns:a16="http://schemas.microsoft.com/office/drawing/2014/main" id="{D5D02F1E-6D6A-4D39-5966-6B2F5E2DF14F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3568219" y="3270364"/>
            <a:ext cx="1579563" cy="949325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/>
              <a:t>CAPÍTULO</a:t>
            </a:r>
          </a:p>
          <a:p>
            <a:pPr lvl="0"/>
            <a:r>
              <a:rPr lang="pt-PT"/>
              <a:t>CAPÍTULO</a:t>
            </a:r>
            <a:endParaRPr lang="en-GB"/>
          </a:p>
        </p:txBody>
      </p:sp>
      <p:sp>
        <p:nvSpPr>
          <p:cNvPr id="68" name="Text Placeholder 60">
            <a:extLst>
              <a:ext uri="{FF2B5EF4-FFF2-40B4-BE49-F238E27FC236}">
                <a16:creationId xmlns:a16="http://schemas.microsoft.com/office/drawing/2014/main" id="{864A16E3-6A13-5598-C4B1-F0F299D03802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3568219" y="4541735"/>
            <a:ext cx="1579563" cy="94932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/>
              <a:t>Subcapítulo ou breve descrição</a:t>
            </a:r>
          </a:p>
        </p:txBody>
      </p:sp>
      <p:sp>
        <p:nvSpPr>
          <p:cNvPr id="70" name="Text Placeholder 60">
            <a:extLst>
              <a:ext uri="{FF2B5EF4-FFF2-40B4-BE49-F238E27FC236}">
                <a16:creationId xmlns:a16="http://schemas.microsoft.com/office/drawing/2014/main" id="{E8E595CA-DBE3-42C9-D84B-A15C6BA1E60B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5306219" y="3270364"/>
            <a:ext cx="1579563" cy="949325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/>
              <a:t>CAPÍTULO</a:t>
            </a:r>
          </a:p>
          <a:p>
            <a:pPr lvl="0"/>
            <a:r>
              <a:rPr lang="pt-PT"/>
              <a:t>CAPÍTULO</a:t>
            </a:r>
            <a:endParaRPr lang="en-GB"/>
          </a:p>
        </p:txBody>
      </p:sp>
      <p:sp>
        <p:nvSpPr>
          <p:cNvPr id="71" name="Text Placeholder 60">
            <a:extLst>
              <a:ext uri="{FF2B5EF4-FFF2-40B4-BE49-F238E27FC236}">
                <a16:creationId xmlns:a16="http://schemas.microsoft.com/office/drawing/2014/main" id="{9F8A7AD0-5B66-1E61-D81F-AE512204FFB2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5306219" y="4541735"/>
            <a:ext cx="1579563" cy="94932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/>
              <a:t>Subcapítulo ou breve descrição</a:t>
            </a: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34E850CD-9745-0C3E-30F2-81FCFB854F7A}"/>
              </a:ext>
            </a:extLst>
          </p:cNvPr>
          <p:cNvCxnSpPr>
            <a:cxnSpLocks/>
          </p:cNvCxnSpPr>
          <p:nvPr userDrawn="1"/>
        </p:nvCxnSpPr>
        <p:spPr>
          <a:xfrm>
            <a:off x="7204000" y="4380712"/>
            <a:ext cx="1260000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Text Placeholder 60">
            <a:extLst>
              <a:ext uri="{FF2B5EF4-FFF2-40B4-BE49-F238E27FC236}">
                <a16:creationId xmlns:a16="http://schemas.microsoft.com/office/drawing/2014/main" id="{9D6EBDF7-A5F1-03D2-178C-43250EA4534F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7044219" y="3270364"/>
            <a:ext cx="1579563" cy="949325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/>
              <a:t>CAPÍTULO</a:t>
            </a:r>
          </a:p>
          <a:p>
            <a:pPr lvl="0"/>
            <a:r>
              <a:rPr lang="pt-PT"/>
              <a:t>CAPÍTULO</a:t>
            </a:r>
            <a:endParaRPr lang="en-GB"/>
          </a:p>
        </p:txBody>
      </p:sp>
      <p:sp>
        <p:nvSpPr>
          <p:cNvPr id="74" name="Text Placeholder 60">
            <a:extLst>
              <a:ext uri="{FF2B5EF4-FFF2-40B4-BE49-F238E27FC236}">
                <a16:creationId xmlns:a16="http://schemas.microsoft.com/office/drawing/2014/main" id="{FCBE740E-C493-0E05-805F-62E7677C528E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7044219" y="4541735"/>
            <a:ext cx="1579563" cy="94932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/>
              <a:t>Subcapítulo ou breve descrição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CDB6AAB4-A77E-9870-B751-A2A7A36AC909}"/>
              </a:ext>
            </a:extLst>
          </p:cNvPr>
          <p:cNvCxnSpPr>
            <a:cxnSpLocks/>
          </p:cNvCxnSpPr>
          <p:nvPr userDrawn="1"/>
        </p:nvCxnSpPr>
        <p:spPr>
          <a:xfrm>
            <a:off x="8942000" y="4380712"/>
            <a:ext cx="1260000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Text Placeholder 60">
            <a:extLst>
              <a:ext uri="{FF2B5EF4-FFF2-40B4-BE49-F238E27FC236}">
                <a16:creationId xmlns:a16="http://schemas.microsoft.com/office/drawing/2014/main" id="{DB794D36-7633-255B-D263-65E77874B515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8782219" y="3270364"/>
            <a:ext cx="1579563" cy="949325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/>
              <a:t>CAPÍTULO</a:t>
            </a:r>
          </a:p>
          <a:p>
            <a:pPr lvl="0"/>
            <a:r>
              <a:rPr lang="pt-PT"/>
              <a:t>CAPÍTULO</a:t>
            </a:r>
            <a:endParaRPr lang="en-GB"/>
          </a:p>
        </p:txBody>
      </p:sp>
      <p:sp>
        <p:nvSpPr>
          <p:cNvPr id="77" name="Text Placeholder 60">
            <a:extLst>
              <a:ext uri="{FF2B5EF4-FFF2-40B4-BE49-F238E27FC236}">
                <a16:creationId xmlns:a16="http://schemas.microsoft.com/office/drawing/2014/main" id="{D839056E-E6BE-E65B-AA39-25FF9C964F75}"/>
              </a:ext>
            </a:extLst>
          </p:cNvPr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8782219" y="4541735"/>
            <a:ext cx="1579563" cy="94932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/>
              <a:t>Subcapítulo ou breve descrição</a:t>
            </a: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7C9F8E8F-2BBB-04A1-ABC4-7AEA7DBF7930}"/>
              </a:ext>
            </a:extLst>
          </p:cNvPr>
          <p:cNvCxnSpPr>
            <a:cxnSpLocks/>
          </p:cNvCxnSpPr>
          <p:nvPr userDrawn="1"/>
        </p:nvCxnSpPr>
        <p:spPr>
          <a:xfrm>
            <a:off x="10680000" y="4380712"/>
            <a:ext cx="1260000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Text Placeholder 60">
            <a:extLst>
              <a:ext uri="{FF2B5EF4-FFF2-40B4-BE49-F238E27FC236}">
                <a16:creationId xmlns:a16="http://schemas.microsoft.com/office/drawing/2014/main" id="{2651F1EE-BB79-33F7-F8DB-A08914A1D4B5}"/>
              </a:ext>
            </a:extLst>
          </p:cNvPr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10520219" y="3270364"/>
            <a:ext cx="1579563" cy="949325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/>
              <a:t>CAPÍTULO</a:t>
            </a:r>
          </a:p>
          <a:p>
            <a:pPr lvl="0"/>
            <a:r>
              <a:rPr lang="pt-PT"/>
              <a:t>CAPÍTULO</a:t>
            </a:r>
            <a:endParaRPr lang="en-GB"/>
          </a:p>
        </p:txBody>
      </p:sp>
      <p:sp>
        <p:nvSpPr>
          <p:cNvPr id="80" name="Text Placeholder 60">
            <a:extLst>
              <a:ext uri="{FF2B5EF4-FFF2-40B4-BE49-F238E27FC236}">
                <a16:creationId xmlns:a16="http://schemas.microsoft.com/office/drawing/2014/main" id="{300C6D2F-FA54-3DEC-A103-81C77D5A40B7}"/>
              </a:ext>
            </a:extLst>
          </p:cNvPr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10520219" y="4541735"/>
            <a:ext cx="1579563" cy="94932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/>
              <a:t>Subcapítulo ou breve descrição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19618EB-5D59-A991-5C02-CAADE5A6A4BE}"/>
              </a:ext>
            </a:extLst>
          </p:cNvPr>
          <p:cNvCxnSpPr>
            <a:cxnSpLocks/>
          </p:cNvCxnSpPr>
          <p:nvPr userDrawn="1"/>
        </p:nvCxnSpPr>
        <p:spPr>
          <a:xfrm>
            <a:off x="5466000" y="4380712"/>
            <a:ext cx="1260000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54942FAE-70B8-72AC-1F77-0F477AA6A6D5}"/>
              </a:ext>
            </a:extLst>
          </p:cNvPr>
          <p:cNvSpPr/>
          <p:nvPr userDrawn="1"/>
        </p:nvSpPr>
        <p:spPr>
          <a:xfrm>
            <a:off x="1551317" y="6335735"/>
            <a:ext cx="4227378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CIDADANIA e DESENVOLVIMENTO</a:t>
            </a:r>
            <a:endParaRPr lang="en-GB" sz="1200" b="1" spc="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8B45334-FB22-812F-C1D3-D32139C81F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/>
          <a:srcRect/>
          <a:stretch/>
        </p:blipFill>
        <p:spPr bwMode="auto">
          <a:xfrm>
            <a:off x="580293" y="6345083"/>
            <a:ext cx="2233057" cy="33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768AFD6-67D4-6BAF-8B9E-B71C4E1AA4A3}"/>
              </a:ext>
            </a:extLst>
          </p:cNvPr>
          <p:cNvSpPr/>
          <p:nvPr userDrawn="1"/>
        </p:nvSpPr>
        <p:spPr>
          <a:xfrm>
            <a:off x="1551317" y="6335735"/>
            <a:ext cx="4227378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CIDADANIA </a:t>
            </a:r>
            <a:r>
              <a:rPr lang="pt-PT" sz="1200" b="1" spc="0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pt-PT" sz="1200" b="1" spc="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DESENVOLVIMENTO</a:t>
            </a:r>
            <a:endParaRPr lang="en-GB" sz="1200" b="1" spc="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E80F7DF6-894C-6E1C-0554-EE5D6D38FCF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/>
          <a:srcRect/>
          <a:stretch/>
        </p:blipFill>
        <p:spPr bwMode="auto">
          <a:xfrm>
            <a:off x="580293" y="6345083"/>
            <a:ext cx="2233057" cy="33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3A68084-8956-F380-B3C1-EC4A7C7FE40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93" y="6345083"/>
            <a:ext cx="2257958" cy="33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E3144A1A-52CC-74EC-3248-AEE6704596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8362"/>
          <a:stretch>
            <a:fillRect/>
          </a:stretch>
        </p:blipFill>
        <p:spPr>
          <a:xfrm>
            <a:off x="5924471" y="6335735"/>
            <a:ext cx="372875" cy="3600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D79907C8-E5F4-6BE3-2035-716A1B75825A}"/>
              </a:ext>
            </a:extLst>
          </p:cNvPr>
          <p:cNvSpPr/>
          <p:nvPr userDrawn="1"/>
        </p:nvSpPr>
        <p:spPr>
          <a:xfrm>
            <a:off x="6443122" y="6333173"/>
            <a:ext cx="425235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 dirty="0"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LITERACIA FINANCEIRA E EMPREENDEDORISMO</a:t>
            </a:r>
            <a:endParaRPr lang="en-GB" sz="1200" b="1" spc="0" dirty="0">
              <a:solidFill>
                <a:schemeClr val="accent2">
                  <a:lumMod val="40000"/>
                  <a:lumOff val="6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F3EDA04-9A88-E277-D21E-906EB0FEE493}"/>
              </a:ext>
            </a:extLst>
          </p:cNvPr>
          <p:cNvSpPr/>
          <p:nvPr userDrawn="1"/>
        </p:nvSpPr>
        <p:spPr>
          <a:xfrm rot="5400000">
            <a:off x="5787060" y="440776"/>
            <a:ext cx="647694" cy="12191999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3" name="Slide Number Placeholder 3">
            <a:extLst>
              <a:ext uri="{FF2B5EF4-FFF2-40B4-BE49-F238E27FC236}">
                <a16:creationId xmlns:a16="http://schemas.microsoft.com/office/drawing/2014/main" id="{7382526D-CE14-90FE-C0C4-252DC6F67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35294" y="6333173"/>
            <a:ext cx="61850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FC76E96-B79D-4F2B-9241-53214DAD925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1701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raphic 38">
            <a:extLst>
              <a:ext uri="{FF2B5EF4-FFF2-40B4-BE49-F238E27FC236}">
                <a16:creationId xmlns:a16="http://schemas.microsoft.com/office/drawing/2014/main" id="{C9B91DF6-2BEA-8AC1-F16C-7D1B2A55E1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75633" b="18262"/>
          <a:stretch>
            <a:fillRect/>
          </a:stretch>
        </p:blipFill>
        <p:spPr>
          <a:xfrm>
            <a:off x="5848012" y="384386"/>
            <a:ext cx="6317987" cy="6473612"/>
          </a:xfrm>
          <a:prstGeom prst="rect">
            <a:avLst/>
          </a:prstGeom>
        </p:spPr>
      </p:pic>
      <p:grpSp>
        <p:nvGrpSpPr>
          <p:cNvPr id="88" name="Group 87">
            <a:extLst>
              <a:ext uri="{FF2B5EF4-FFF2-40B4-BE49-F238E27FC236}">
                <a16:creationId xmlns:a16="http://schemas.microsoft.com/office/drawing/2014/main" id="{B246E0DE-CD77-B419-53C9-878AB7F817DD}"/>
              </a:ext>
            </a:extLst>
          </p:cNvPr>
          <p:cNvGrpSpPr/>
          <p:nvPr userDrawn="1"/>
        </p:nvGrpSpPr>
        <p:grpSpPr>
          <a:xfrm>
            <a:off x="1901667" y="1247385"/>
            <a:ext cx="1440000" cy="1537368"/>
            <a:chOff x="145907" y="1004482"/>
            <a:chExt cx="1440000" cy="1537368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6EA2A850-24E1-3EA7-E411-76B309DE53C4}"/>
                </a:ext>
              </a:extLst>
            </p:cNvPr>
            <p:cNvSpPr/>
            <p:nvPr userDrawn="1"/>
          </p:nvSpPr>
          <p:spPr>
            <a:xfrm>
              <a:off x="145907" y="1053166"/>
              <a:ext cx="1440000" cy="1440000"/>
            </a:xfrm>
            <a:prstGeom prst="ellipse">
              <a:avLst/>
            </a:prstGeom>
            <a:solidFill>
              <a:srgbClr val="023552">
                <a:alpha val="80000"/>
              </a:srgbClr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872FE14F-4A86-7C0F-077E-1E667D2AE5A2}"/>
                </a:ext>
              </a:extLst>
            </p:cNvPr>
            <p:cNvSpPr/>
            <p:nvPr userDrawn="1"/>
          </p:nvSpPr>
          <p:spPr>
            <a:xfrm>
              <a:off x="325907" y="1233166"/>
              <a:ext cx="1080000" cy="1080000"/>
            </a:xfrm>
            <a:prstGeom prst="ellipse">
              <a:avLst/>
            </a:prstGeom>
            <a:solidFill>
              <a:srgbClr val="023552"/>
            </a:solidFill>
            <a:ln w="762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7AC7821-5264-5257-6F99-6FEF61801929}"/>
                </a:ext>
              </a:extLst>
            </p:cNvPr>
            <p:cNvSpPr/>
            <p:nvPr userDrawn="1"/>
          </p:nvSpPr>
          <p:spPr>
            <a:xfrm>
              <a:off x="327828" y="1004482"/>
              <a:ext cx="1076158" cy="153736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5400" b="1" dirty="0">
                  <a:solidFill>
                    <a:schemeClr val="bg1"/>
                  </a:solidFill>
                  <a:latin typeface="Arial Black" panose="020B0A04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D384EA09-3648-A9D7-AF42-B96946F9D5EB}"/>
              </a:ext>
            </a:extLst>
          </p:cNvPr>
          <p:cNvSpPr/>
          <p:nvPr userDrawn="1"/>
        </p:nvSpPr>
        <p:spPr>
          <a:xfrm>
            <a:off x="8691667" y="3026721"/>
            <a:ext cx="1764000" cy="2618738"/>
          </a:xfrm>
          <a:prstGeom prst="rect">
            <a:avLst/>
          </a:prstGeom>
          <a:solidFill>
            <a:srgbClr val="DA671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F273F9B-D3B3-303B-83C8-6C3798DD32E5}"/>
              </a:ext>
            </a:extLst>
          </p:cNvPr>
          <p:cNvSpPr/>
          <p:nvPr userDrawn="1"/>
        </p:nvSpPr>
        <p:spPr>
          <a:xfrm>
            <a:off x="6953667" y="3026721"/>
            <a:ext cx="1764000" cy="2618738"/>
          </a:xfrm>
          <a:prstGeom prst="rect">
            <a:avLst/>
          </a:prstGeom>
          <a:solidFill>
            <a:srgbClr val="F69F1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047502D-4B7E-9F22-B5F4-F6C40FFA2371}"/>
              </a:ext>
            </a:extLst>
          </p:cNvPr>
          <p:cNvSpPr/>
          <p:nvPr userDrawn="1"/>
        </p:nvSpPr>
        <p:spPr>
          <a:xfrm>
            <a:off x="5215667" y="3026721"/>
            <a:ext cx="1764000" cy="2618738"/>
          </a:xfrm>
          <a:prstGeom prst="rect">
            <a:avLst/>
          </a:prstGeom>
          <a:solidFill>
            <a:srgbClr val="1A8B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013603B-1D0A-ABB0-58FD-84B6553DE737}"/>
              </a:ext>
            </a:extLst>
          </p:cNvPr>
          <p:cNvSpPr/>
          <p:nvPr userDrawn="1"/>
        </p:nvSpPr>
        <p:spPr>
          <a:xfrm>
            <a:off x="3477667" y="3026721"/>
            <a:ext cx="1764000" cy="2618738"/>
          </a:xfrm>
          <a:prstGeom prst="rect">
            <a:avLst/>
          </a:prstGeom>
          <a:solidFill>
            <a:srgbClr val="044D7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2650997-7EDC-5510-046D-90FD5E0FBB0A}"/>
              </a:ext>
            </a:extLst>
          </p:cNvPr>
          <p:cNvSpPr/>
          <p:nvPr userDrawn="1"/>
        </p:nvSpPr>
        <p:spPr>
          <a:xfrm>
            <a:off x="1739667" y="3026721"/>
            <a:ext cx="1764000" cy="2618738"/>
          </a:xfrm>
          <a:prstGeom prst="rect">
            <a:avLst/>
          </a:prstGeom>
          <a:solidFill>
            <a:srgbClr val="0235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67C247FF-CA5F-A369-BAB4-A80155A2A045}"/>
              </a:ext>
            </a:extLst>
          </p:cNvPr>
          <p:cNvGrpSpPr/>
          <p:nvPr userDrawn="1"/>
        </p:nvGrpSpPr>
        <p:grpSpPr>
          <a:xfrm>
            <a:off x="8853667" y="1247385"/>
            <a:ext cx="1440000" cy="1537368"/>
            <a:chOff x="7243838" y="1004482"/>
            <a:chExt cx="1440000" cy="1537368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EE1F67E5-F0E2-3F77-F7F5-33477B9ABE37}"/>
                </a:ext>
              </a:extLst>
            </p:cNvPr>
            <p:cNvSpPr/>
            <p:nvPr userDrawn="1"/>
          </p:nvSpPr>
          <p:spPr>
            <a:xfrm>
              <a:off x="7243838" y="1053166"/>
              <a:ext cx="1440000" cy="1440000"/>
            </a:xfrm>
            <a:prstGeom prst="ellipse">
              <a:avLst/>
            </a:prstGeom>
            <a:solidFill>
              <a:srgbClr val="E77728">
                <a:alpha val="80000"/>
              </a:srgbClr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dirty="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76457D32-4600-1E67-F9AB-194E19EC708A}"/>
                </a:ext>
              </a:extLst>
            </p:cNvPr>
            <p:cNvSpPr/>
            <p:nvPr userDrawn="1"/>
          </p:nvSpPr>
          <p:spPr>
            <a:xfrm>
              <a:off x="7423838" y="1233166"/>
              <a:ext cx="1080000" cy="1080000"/>
            </a:xfrm>
            <a:prstGeom prst="ellipse">
              <a:avLst/>
            </a:prstGeom>
            <a:solidFill>
              <a:schemeClr val="accent4"/>
            </a:solidFill>
            <a:ln w="762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5F8C8E5-3E07-872B-09C8-672165893308}"/>
                </a:ext>
              </a:extLst>
            </p:cNvPr>
            <p:cNvSpPr/>
            <p:nvPr userDrawn="1"/>
          </p:nvSpPr>
          <p:spPr>
            <a:xfrm>
              <a:off x="7425759" y="1004482"/>
              <a:ext cx="1076158" cy="153736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5400" b="1" dirty="0">
                  <a:solidFill>
                    <a:schemeClr val="bg1"/>
                  </a:solidFill>
                  <a:latin typeface="Arial Black" panose="020B0A04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5</a:t>
              </a:r>
              <a:endParaRPr lang="en-GB" sz="5400" b="1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23837E94-EC66-4140-9E81-A69401FCD11D}"/>
              </a:ext>
            </a:extLst>
          </p:cNvPr>
          <p:cNvGrpSpPr/>
          <p:nvPr userDrawn="1"/>
        </p:nvGrpSpPr>
        <p:grpSpPr>
          <a:xfrm>
            <a:off x="7115667" y="1247385"/>
            <a:ext cx="1440000" cy="1537368"/>
            <a:chOff x="5585057" y="1004482"/>
            <a:chExt cx="1440000" cy="1537368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B1746AD4-63BD-351D-D389-CFF051B66717}"/>
                </a:ext>
              </a:extLst>
            </p:cNvPr>
            <p:cNvSpPr/>
            <p:nvPr userDrawn="1"/>
          </p:nvSpPr>
          <p:spPr>
            <a:xfrm>
              <a:off x="5585057" y="1053166"/>
              <a:ext cx="1440000" cy="1440000"/>
            </a:xfrm>
            <a:prstGeom prst="ellipse">
              <a:avLst/>
            </a:prstGeom>
            <a:solidFill>
              <a:srgbClr val="F7AB35">
                <a:alpha val="80000"/>
              </a:srgbClr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dirty="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7D7295A5-6EDB-D7A8-61B3-D2932F96A4DC}"/>
                </a:ext>
              </a:extLst>
            </p:cNvPr>
            <p:cNvSpPr/>
            <p:nvPr userDrawn="1"/>
          </p:nvSpPr>
          <p:spPr>
            <a:xfrm>
              <a:off x="5765057" y="1233166"/>
              <a:ext cx="1080000" cy="1080000"/>
            </a:xfrm>
            <a:prstGeom prst="ellipse">
              <a:avLst/>
            </a:prstGeom>
            <a:solidFill>
              <a:schemeClr val="accent3"/>
            </a:solidFill>
            <a:ln w="762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92D632D-431C-5947-9A10-7DD36D6C3DA0}"/>
                </a:ext>
              </a:extLst>
            </p:cNvPr>
            <p:cNvSpPr/>
            <p:nvPr userDrawn="1"/>
          </p:nvSpPr>
          <p:spPr>
            <a:xfrm>
              <a:off x="5766978" y="1004482"/>
              <a:ext cx="1076158" cy="153736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5400" b="1" dirty="0">
                  <a:solidFill>
                    <a:schemeClr val="bg1"/>
                  </a:solidFill>
                  <a:latin typeface="Arial Black" panose="020B0A04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4</a:t>
              </a:r>
              <a:endParaRPr lang="en-GB" sz="5400" b="1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FA110FB9-A544-6BF1-281E-52B6AD6C1CDB}"/>
              </a:ext>
            </a:extLst>
          </p:cNvPr>
          <p:cNvGrpSpPr/>
          <p:nvPr userDrawn="1"/>
        </p:nvGrpSpPr>
        <p:grpSpPr>
          <a:xfrm>
            <a:off x="5377667" y="1247385"/>
            <a:ext cx="1440000" cy="1537368"/>
            <a:chOff x="3733908" y="1004482"/>
            <a:chExt cx="1440000" cy="1537368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145D4D4F-0D77-CF37-9070-FC97402B1D01}"/>
                </a:ext>
              </a:extLst>
            </p:cNvPr>
            <p:cNvSpPr/>
            <p:nvPr userDrawn="1"/>
          </p:nvSpPr>
          <p:spPr>
            <a:xfrm>
              <a:off x="3733908" y="1053166"/>
              <a:ext cx="1440000" cy="1440000"/>
            </a:xfrm>
            <a:prstGeom prst="ellipse">
              <a:avLst/>
            </a:prstGeom>
            <a:solidFill>
              <a:srgbClr val="1C97D5">
                <a:alpha val="80000"/>
              </a:srgbClr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dirty="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B1EA8685-A2AE-AD31-06F8-0A4CA22DE820}"/>
                </a:ext>
              </a:extLst>
            </p:cNvPr>
            <p:cNvSpPr/>
            <p:nvPr userDrawn="1"/>
          </p:nvSpPr>
          <p:spPr>
            <a:xfrm>
              <a:off x="3913908" y="1233166"/>
              <a:ext cx="1080000" cy="1080000"/>
            </a:xfrm>
            <a:prstGeom prst="ellipse">
              <a:avLst/>
            </a:prstGeom>
            <a:solidFill>
              <a:schemeClr val="accent2"/>
            </a:solidFill>
            <a:ln w="762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E8E3AA2-FD1B-408B-F2BD-FA2B6DCF3DFC}"/>
                </a:ext>
              </a:extLst>
            </p:cNvPr>
            <p:cNvSpPr/>
            <p:nvPr userDrawn="1"/>
          </p:nvSpPr>
          <p:spPr>
            <a:xfrm>
              <a:off x="3915829" y="1004482"/>
              <a:ext cx="1076158" cy="153736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5400" b="1" dirty="0">
                  <a:solidFill>
                    <a:schemeClr val="bg1"/>
                  </a:solidFill>
                  <a:latin typeface="Arial Black" panose="020B0A04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3</a:t>
              </a:r>
              <a:endParaRPr lang="en-GB" sz="5400" b="1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89902DA5-C005-A296-CCB8-C9006FCCAD3D}"/>
              </a:ext>
            </a:extLst>
          </p:cNvPr>
          <p:cNvGrpSpPr/>
          <p:nvPr userDrawn="1"/>
        </p:nvGrpSpPr>
        <p:grpSpPr>
          <a:xfrm>
            <a:off x="3639667" y="1247385"/>
            <a:ext cx="1440000" cy="1537368"/>
            <a:chOff x="1972700" y="1004482"/>
            <a:chExt cx="1440000" cy="1537368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2C54B4E9-7F7A-65BF-14B7-685CBBE7F53A}"/>
                </a:ext>
              </a:extLst>
            </p:cNvPr>
            <p:cNvSpPr/>
            <p:nvPr userDrawn="1"/>
          </p:nvSpPr>
          <p:spPr>
            <a:xfrm>
              <a:off x="1972700" y="1053166"/>
              <a:ext cx="1440000" cy="1440000"/>
            </a:xfrm>
            <a:prstGeom prst="ellipse">
              <a:avLst/>
            </a:prstGeom>
            <a:solidFill>
              <a:srgbClr val="04547F">
                <a:alpha val="80000"/>
              </a:srgbClr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89371B0C-E00E-22D1-2CD7-6A77CEBD90C2}"/>
                </a:ext>
              </a:extLst>
            </p:cNvPr>
            <p:cNvSpPr/>
            <p:nvPr userDrawn="1"/>
          </p:nvSpPr>
          <p:spPr>
            <a:xfrm>
              <a:off x="2152700" y="1233166"/>
              <a:ext cx="1080000" cy="1080000"/>
            </a:xfrm>
            <a:prstGeom prst="ellipse">
              <a:avLst/>
            </a:pr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60F2BB6-490D-74F5-DAC1-05C24CC5084C}"/>
                </a:ext>
              </a:extLst>
            </p:cNvPr>
            <p:cNvSpPr/>
            <p:nvPr userDrawn="1"/>
          </p:nvSpPr>
          <p:spPr>
            <a:xfrm>
              <a:off x="2154621" y="1004482"/>
              <a:ext cx="1076158" cy="153736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5400" b="1" dirty="0">
                  <a:solidFill>
                    <a:schemeClr val="bg1"/>
                  </a:solidFill>
                  <a:latin typeface="Arial Black" panose="020B0A04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2</a:t>
              </a:r>
              <a:endParaRPr lang="en-GB" sz="5400" b="1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971B307-3697-43B0-49A3-8FC8E650B67F}"/>
              </a:ext>
            </a:extLst>
          </p:cNvPr>
          <p:cNvCxnSpPr>
            <a:cxnSpLocks/>
          </p:cNvCxnSpPr>
          <p:nvPr userDrawn="1"/>
        </p:nvCxnSpPr>
        <p:spPr>
          <a:xfrm>
            <a:off x="1991667" y="4380712"/>
            <a:ext cx="1260000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D2285331-11BF-5FCC-69A8-797E4FEB5894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831886" y="3270364"/>
            <a:ext cx="1579563" cy="949325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/>
              <a:t>CAPÍTULO</a:t>
            </a:r>
          </a:p>
          <a:p>
            <a:pPr lvl="0"/>
            <a:r>
              <a:rPr lang="pt-PT"/>
              <a:t>CAPÍTULO</a:t>
            </a:r>
            <a:endParaRPr lang="en-GB"/>
          </a:p>
        </p:txBody>
      </p:sp>
      <p:sp>
        <p:nvSpPr>
          <p:cNvPr id="62" name="Text Placeholder 60">
            <a:extLst>
              <a:ext uri="{FF2B5EF4-FFF2-40B4-BE49-F238E27FC236}">
                <a16:creationId xmlns:a16="http://schemas.microsoft.com/office/drawing/2014/main" id="{5205B7D2-86EE-9B96-52EA-844DBBAC09E1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1831886" y="4541735"/>
            <a:ext cx="1579563" cy="94932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/>
              <a:t>Subcapítulo ou breve descrição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78E8FF9F-B72A-18DA-1948-5B7F65DF440E}"/>
              </a:ext>
            </a:extLst>
          </p:cNvPr>
          <p:cNvCxnSpPr>
            <a:cxnSpLocks/>
          </p:cNvCxnSpPr>
          <p:nvPr userDrawn="1"/>
        </p:nvCxnSpPr>
        <p:spPr>
          <a:xfrm>
            <a:off x="3729667" y="4380712"/>
            <a:ext cx="1260000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 Placeholder 60">
            <a:extLst>
              <a:ext uri="{FF2B5EF4-FFF2-40B4-BE49-F238E27FC236}">
                <a16:creationId xmlns:a16="http://schemas.microsoft.com/office/drawing/2014/main" id="{0337F76D-7DF0-0B95-CA14-FCC7399360EE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3569886" y="3270364"/>
            <a:ext cx="1579563" cy="949325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/>
              <a:t>CAPÍTULO</a:t>
            </a:r>
          </a:p>
          <a:p>
            <a:pPr lvl="0"/>
            <a:r>
              <a:rPr lang="pt-PT"/>
              <a:t>CAPÍTULO</a:t>
            </a:r>
            <a:endParaRPr lang="en-GB"/>
          </a:p>
        </p:txBody>
      </p:sp>
      <p:sp>
        <p:nvSpPr>
          <p:cNvPr id="65" name="Text Placeholder 60">
            <a:extLst>
              <a:ext uri="{FF2B5EF4-FFF2-40B4-BE49-F238E27FC236}">
                <a16:creationId xmlns:a16="http://schemas.microsoft.com/office/drawing/2014/main" id="{66D054F6-29D5-38FE-6DDE-29A5D8A4D3AA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3569886" y="4541735"/>
            <a:ext cx="1579563" cy="94932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/>
              <a:t>Subcapítulo ou breve descrição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5A6A7E6D-E9C2-DC43-B628-9CB7AB591A51}"/>
              </a:ext>
            </a:extLst>
          </p:cNvPr>
          <p:cNvCxnSpPr>
            <a:cxnSpLocks/>
          </p:cNvCxnSpPr>
          <p:nvPr userDrawn="1"/>
        </p:nvCxnSpPr>
        <p:spPr>
          <a:xfrm>
            <a:off x="5467667" y="4380712"/>
            <a:ext cx="1260000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Text Placeholder 60">
            <a:extLst>
              <a:ext uri="{FF2B5EF4-FFF2-40B4-BE49-F238E27FC236}">
                <a16:creationId xmlns:a16="http://schemas.microsoft.com/office/drawing/2014/main" id="{D5D02F1E-6D6A-4D39-5966-6B2F5E2DF14F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5307886" y="3270364"/>
            <a:ext cx="1579563" cy="949325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/>
              <a:t>CAPÍTULO</a:t>
            </a:r>
          </a:p>
          <a:p>
            <a:pPr lvl="0"/>
            <a:r>
              <a:rPr lang="pt-PT"/>
              <a:t>CAPÍTULO</a:t>
            </a:r>
            <a:endParaRPr lang="en-GB"/>
          </a:p>
        </p:txBody>
      </p:sp>
      <p:sp>
        <p:nvSpPr>
          <p:cNvPr id="68" name="Text Placeholder 60">
            <a:extLst>
              <a:ext uri="{FF2B5EF4-FFF2-40B4-BE49-F238E27FC236}">
                <a16:creationId xmlns:a16="http://schemas.microsoft.com/office/drawing/2014/main" id="{864A16E3-6A13-5598-C4B1-F0F299D03802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5307886" y="4541735"/>
            <a:ext cx="1579563" cy="94932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/>
              <a:t>Subcapítulo ou breve descrição</a:t>
            </a: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B8259617-2465-083A-D4DC-6250454F0FA6}"/>
              </a:ext>
            </a:extLst>
          </p:cNvPr>
          <p:cNvCxnSpPr>
            <a:cxnSpLocks/>
          </p:cNvCxnSpPr>
          <p:nvPr userDrawn="1"/>
        </p:nvCxnSpPr>
        <p:spPr>
          <a:xfrm>
            <a:off x="7205667" y="4380712"/>
            <a:ext cx="1260000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Text Placeholder 60">
            <a:extLst>
              <a:ext uri="{FF2B5EF4-FFF2-40B4-BE49-F238E27FC236}">
                <a16:creationId xmlns:a16="http://schemas.microsoft.com/office/drawing/2014/main" id="{E8E595CA-DBE3-42C9-D84B-A15C6BA1E60B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7045886" y="3270364"/>
            <a:ext cx="1579563" cy="949325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/>
              <a:t>CAPÍTULO</a:t>
            </a:r>
          </a:p>
          <a:p>
            <a:pPr lvl="0"/>
            <a:r>
              <a:rPr lang="pt-PT"/>
              <a:t>CAPÍTULO</a:t>
            </a:r>
            <a:endParaRPr lang="en-GB"/>
          </a:p>
        </p:txBody>
      </p:sp>
      <p:sp>
        <p:nvSpPr>
          <p:cNvPr id="71" name="Text Placeholder 60">
            <a:extLst>
              <a:ext uri="{FF2B5EF4-FFF2-40B4-BE49-F238E27FC236}">
                <a16:creationId xmlns:a16="http://schemas.microsoft.com/office/drawing/2014/main" id="{9F8A7AD0-5B66-1E61-D81F-AE512204FFB2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7045886" y="4541735"/>
            <a:ext cx="1579563" cy="94932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/>
              <a:t>Subcapítulo ou breve descrição</a:t>
            </a: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34E850CD-9745-0C3E-30F2-81FCFB854F7A}"/>
              </a:ext>
            </a:extLst>
          </p:cNvPr>
          <p:cNvCxnSpPr>
            <a:cxnSpLocks/>
          </p:cNvCxnSpPr>
          <p:nvPr userDrawn="1"/>
        </p:nvCxnSpPr>
        <p:spPr>
          <a:xfrm>
            <a:off x="8943667" y="4380712"/>
            <a:ext cx="1260000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Text Placeholder 60">
            <a:extLst>
              <a:ext uri="{FF2B5EF4-FFF2-40B4-BE49-F238E27FC236}">
                <a16:creationId xmlns:a16="http://schemas.microsoft.com/office/drawing/2014/main" id="{9D6EBDF7-A5F1-03D2-178C-43250EA4534F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8783886" y="3270364"/>
            <a:ext cx="1579563" cy="949325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/>
              <a:t>CAPÍTULO</a:t>
            </a:r>
          </a:p>
          <a:p>
            <a:pPr lvl="0"/>
            <a:r>
              <a:rPr lang="pt-PT"/>
              <a:t>CAPÍTULO</a:t>
            </a:r>
            <a:endParaRPr lang="en-GB"/>
          </a:p>
        </p:txBody>
      </p:sp>
      <p:sp>
        <p:nvSpPr>
          <p:cNvPr id="74" name="Text Placeholder 60">
            <a:extLst>
              <a:ext uri="{FF2B5EF4-FFF2-40B4-BE49-F238E27FC236}">
                <a16:creationId xmlns:a16="http://schemas.microsoft.com/office/drawing/2014/main" id="{FCBE740E-C493-0E05-805F-62E7677C528E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8783886" y="4541735"/>
            <a:ext cx="1579563" cy="94932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/>
              <a:t>Subcapítulo ou breve descrição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1DF3A2B-4780-781A-43C1-69DC9C405252}"/>
              </a:ext>
            </a:extLst>
          </p:cNvPr>
          <p:cNvSpPr/>
          <p:nvPr userDrawn="1"/>
        </p:nvSpPr>
        <p:spPr>
          <a:xfrm>
            <a:off x="1551317" y="6335735"/>
            <a:ext cx="4227378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CIDADANIA e DESENVOLVIMENTO</a:t>
            </a:r>
            <a:endParaRPr lang="en-GB" sz="1200" b="1" spc="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8" name="Picture 2">
            <a:extLst>
              <a:ext uri="{FF2B5EF4-FFF2-40B4-BE49-F238E27FC236}">
                <a16:creationId xmlns:a16="http://schemas.microsoft.com/office/drawing/2014/main" id="{5B909919-2B6E-EC74-311D-66F67B0CBB3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/>
          <a:srcRect/>
          <a:stretch/>
        </p:blipFill>
        <p:spPr bwMode="auto">
          <a:xfrm>
            <a:off x="580293" y="6345083"/>
            <a:ext cx="2233057" cy="33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1F0B73C9-4C37-B177-AFA5-2232845EFA9C}"/>
              </a:ext>
            </a:extLst>
          </p:cNvPr>
          <p:cNvSpPr/>
          <p:nvPr userDrawn="1"/>
        </p:nvSpPr>
        <p:spPr>
          <a:xfrm>
            <a:off x="1551317" y="6335735"/>
            <a:ext cx="4227378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CIDADANIA </a:t>
            </a:r>
            <a:r>
              <a:rPr lang="pt-PT" sz="1200" b="1" spc="0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pt-PT" sz="1200" b="1" spc="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DESENVOLVIMENTO</a:t>
            </a:r>
            <a:endParaRPr lang="en-GB" sz="1200" b="1" spc="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3" name="Picture 2">
            <a:extLst>
              <a:ext uri="{FF2B5EF4-FFF2-40B4-BE49-F238E27FC236}">
                <a16:creationId xmlns:a16="http://schemas.microsoft.com/office/drawing/2014/main" id="{A377B98E-E4C5-85D9-2BE2-F85C2B4ED61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/>
          <a:srcRect/>
          <a:stretch/>
        </p:blipFill>
        <p:spPr bwMode="auto">
          <a:xfrm>
            <a:off x="580293" y="6345083"/>
            <a:ext cx="2233057" cy="33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FC56DF43-D870-BEAD-C1BB-DDE4C35515C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93" y="6345083"/>
            <a:ext cx="2257958" cy="33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1F261D00-24AC-6537-D62B-4A62079D18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8362"/>
          <a:stretch>
            <a:fillRect/>
          </a:stretch>
        </p:blipFill>
        <p:spPr>
          <a:xfrm>
            <a:off x="5924471" y="6335735"/>
            <a:ext cx="372875" cy="360000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A610E0CB-EBE6-5D2E-D708-F40CE73BE29B}"/>
              </a:ext>
            </a:extLst>
          </p:cNvPr>
          <p:cNvSpPr/>
          <p:nvPr userDrawn="1"/>
        </p:nvSpPr>
        <p:spPr>
          <a:xfrm>
            <a:off x="6443122" y="6333173"/>
            <a:ext cx="425235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 dirty="0"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LITERACIA FINANCEIRA E EMPREENDEDORISMO</a:t>
            </a:r>
            <a:endParaRPr lang="en-GB" sz="1200" b="1" spc="0" dirty="0">
              <a:solidFill>
                <a:schemeClr val="accent2">
                  <a:lumMod val="40000"/>
                  <a:lumOff val="6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ACF40F-0FC2-E4B0-1369-84EF97843719}"/>
              </a:ext>
            </a:extLst>
          </p:cNvPr>
          <p:cNvSpPr/>
          <p:nvPr userDrawn="1"/>
        </p:nvSpPr>
        <p:spPr>
          <a:xfrm rot="5400000">
            <a:off x="5787060" y="440776"/>
            <a:ext cx="647694" cy="12191999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66A479CD-4376-E278-C78D-D656F10222AC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10735294" y="6333173"/>
            <a:ext cx="61850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FC76E96-B79D-4F2B-9241-53214DAD925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9107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raphic 68">
            <a:extLst>
              <a:ext uri="{FF2B5EF4-FFF2-40B4-BE49-F238E27FC236}">
                <a16:creationId xmlns:a16="http://schemas.microsoft.com/office/drawing/2014/main" id="{32C0074B-AC10-85E8-8D20-34591E60D0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75633" b="18262"/>
          <a:stretch>
            <a:fillRect/>
          </a:stretch>
        </p:blipFill>
        <p:spPr>
          <a:xfrm>
            <a:off x="5848012" y="384386"/>
            <a:ext cx="6317987" cy="6473612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3D417A9-FA2B-666C-7938-87F00E2E5A52}"/>
              </a:ext>
            </a:extLst>
          </p:cNvPr>
          <p:cNvGrpSpPr/>
          <p:nvPr userDrawn="1"/>
        </p:nvGrpSpPr>
        <p:grpSpPr>
          <a:xfrm>
            <a:off x="1551317" y="1806358"/>
            <a:ext cx="720000" cy="720000"/>
            <a:chOff x="162000" y="1250858"/>
            <a:chExt cx="720000" cy="720000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6EA2A850-24E1-3EA7-E411-76B309DE53C4}"/>
                </a:ext>
              </a:extLst>
            </p:cNvPr>
            <p:cNvSpPr/>
            <p:nvPr userDrawn="1"/>
          </p:nvSpPr>
          <p:spPr>
            <a:xfrm>
              <a:off x="162000" y="1250858"/>
              <a:ext cx="720000" cy="720000"/>
            </a:xfrm>
            <a:prstGeom prst="ellipse">
              <a:avLst/>
            </a:prstGeom>
            <a:solidFill>
              <a:srgbClr val="023552">
                <a:alpha val="80000"/>
              </a:srgbClr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600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872FE14F-4A86-7C0F-077E-1E667D2AE5A2}"/>
                </a:ext>
              </a:extLst>
            </p:cNvPr>
            <p:cNvSpPr/>
            <p:nvPr userDrawn="1"/>
          </p:nvSpPr>
          <p:spPr>
            <a:xfrm>
              <a:off x="252000" y="1340858"/>
              <a:ext cx="540000" cy="540000"/>
            </a:xfrm>
            <a:prstGeom prst="ellipse">
              <a:avLst/>
            </a:prstGeom>
            <a:solidFill>
              <a:srgbClr val="023552"/>
            </a:solidFill>
            <a:ln w="762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600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7AC7821-5264-5257-6F99-6FEF61801929}"/>
                </a:ext>
              </a:extLst>
            </p:cNvPr>
            <p:cNvSpPr/>
            <p:nvPr userDrawn="1"/>
          </p:nvSpPr>
          <p:spPr>
            <a:xfrm>
              <a:off x="342000" y="1430858"/>
              <a:ext cx="360000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2000" b="1" dirty="0">
                  <a:solidFill>
                    <a:schemeClr val="bg1"/>
                  </a:solidFill>
                  <a:latin typeface="Arial Black" panose="020B0A04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B1B8F25-B22E-9DFE-580D-FA80E1E3A3B0}"/>
              </a:ext>
            </a:extLst>
          </p:cNvPr>
          <p:cNvGrpSpPr/>
          <p:nvPr userDrawn="1"/>
        </p:nvGrpSpPr>
        <p:grpSpPr>
          <a:xfrm>
            <a:off x="6516694" y="1806358"/>
            <a:ext cx="720000" cy="720000"/>
            <a:chOff x="7114000" y="1250858"/>
            <a:chExt cx="720000" cy="72000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EE1F67E5-F0E2-3F77-F7F5-33477B9ABE37}"/>
                </a:ext>
              </a:extLst>
            </p:cNvPr>
            <p:cNvSpPr/>
            <p:nvPr userDrawn="1"/>
          </p:nvSpPr>
          <p:spPr>
            <a:xfrm>
              <a:off x="7114000" y="1250858"/>
              <a:ext cx="720000" cy="720000"/>
            </a:xfrm>
            <a:prstGeom prst="ellipse">
              <a:avLst/>
            </a:prstGeom>
            <a:solidFill>
              <a:srgbClr val="E77728">
                <a:alpha val="80000"/>
              </a:srgbClr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600" dirty="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76457D32-4600-1E67-F9AB-194E19EC708A}"/>
                </a:ext>
              </a:extLst>
            </p:cNvPr>
            <p:cNvSpPr/>
            <p:nvPr userDrawn="1"/>
          </p:nvSpPr>
          <p:spPr>
            <a:xfrm>
              <a:off x="7204000" y="1340858"/>
              <a:ext cx="540000" cy="540000"/>
            </a:xfrm>
            <a:prstGeom prst="ellipse">
              <a:avLst/>
            </a:prstGeom>
            <a:solidFill>
              <a:schemeClr val="accent4"/>
            </a:solidFill>
            <a:ln w="762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600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5F8C8E5-3E07-872B-09C8-672165893308}"/>
                </a:ext>
              </a:extLst>
            </p:cNvPr>
            <p:cNvSpPr/>
            <p:nvPr userDrawn="1"/>
          </p:nvSpPr>
          <p:spPr>
            <a:xfrm>
              <a:off x="7294000" y="1430858"/>
              <a:ext cx="360000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2000" b="1" dirty="0">
                  <a:solidFill>
                    <a:schemeClr val="bg1"/>
                  </a:solidFill>
                  <a:latin typeface="Arial Black" panose="020B0A04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5</a:t>
              </a:r>
              <a:endParaRPr lang="en-GB" sz="2000" b="1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6CE4046-EA4F-5A3E-FDFD-B6A35075528C}"/>
              </a:ext>
            </a:extLst>
          </p:cNvPr>
          <p:cNvGrpSpPr/>
          <p:nvPr userDrawn="1"/>
        </p:nvGrpSpPr>
        <p:grpSpPr>
          <a:xfrm>
            <a:off x="1551317" y="4207621"/>
            <a:ext cx="720000" cy="720000"/>
            <a:chOff x="5376000" y="1250858"/>
            <a:chExt cx="720000" cy="720000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B1746AD4-63BD-351D-D389-CFF051B66717}"/>
                </a:ext>
              </a:extLst>
            </p:cNvPr>
            <p:cNvSpPr/>
            <p:nvPr userDrawn="1"/>
          </p:nvSpPr>
          <p:spPr>
            <a:xfrm>
              <a:off x="5376000" y="1250858"/>
              <a:ext cx="720000" cy="720000"/>
            </a:xfrm>
            <a:prstGeom prst="ellipse">
              <a:avLst/>
            </a:prstGeom>
            <a:solidFill>
              <a:srgbClr val="F7AB35">
                <a:alpha val="80000"/>
              </a:srgbClr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600" dirty="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7D7295A5-6EDB-D7A8-61B3-D2932F96A4DC}"/>
                </a:ext>
              </a:extLst>
            </p:cNvPr>
            <p:cNvSpPr/>
            <p:nvPr userDrawn="1"/>
          </p:nvSpPr>
          <p:spPr>
            <a:xfrm>
              <a:off x="5466000" y="1340858"/>
              <a:ext cx="540000" cy="540000"/>
            </a:xfrm>
            <a:prstGeom prst="ellipse">
              <a:avLst/>
            </a:prstGeom>
            <a:solidFill>
              <a:schemeClr val="accent3"/>
            </a:solidFill>
            <a:ln w="762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600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92D632D-431C-5947-9A10-7DD36D6C3DA0}"/>
                </a:ext>
              </a:extLst>
            </p:cNvPr>
            <p:cNvSpPr/>
            <p:nvPr userDrawn="1"/>
          </p:nvSpPr>
          <p:spPr>
            <a:xfrm>
              <a:off x="5556000" y="1430858"/>
              <a:ext cx="360000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2000" b="1" dirty="0">
                  <a:solidFill>
                    <a:schemeClr val="bg1"/>
                  </a:solidFill>
                  <a:latin typeface="Arial Black" panose="020B0A04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4</a:t>
              </a:r>
              <a:endParaRPr lang="en-GB" sz="2000" b="1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7024A39-C139-8EFD-F4B6-006F27D0C0AC}"/>
              </a:ext>
            </a:extLst>
          </p:cNvPr>
          <p:cNvGrpSpPr/>
          <p:nvPr userDrawn="1"/>
        </p:nvGrpSpPr>
        <p:grpSpPr>
          <a:xfrm>
            <a:off x="1551317" y="3407200"/>
            <a:ext cx="720000" cy="720000"/>
            <a:chOff x="3638000" y="1250858"/>
            <a:chExt cx="720000" cy="720000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145D4D4F-0D77-CF37-9070-FC97402B1D01}"/>
                </a:ext>
              </a:extLst>
            </p:cNvPr>
            <p:cNvSpPr/>
            <p:nvPr userDrawn="1"/>
          </p:nvSpPr>
          <p:spPr>
            <a:xfrm>
              <a:off x="3638000" y="1250858"/>
              <a:ext cx="720000" cy="720000"/>
            </a:xfrm>
            <a:prstGeom prst="ellipse">
              <a:avLst/>
            </a:prstGeom>
            <a:solidFill>
              <a:srgbClr val="1C97D5">
                <a:alpha val="80000"/>
              </a:srgbClr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600" dirty="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B1EA8685-A2AE-AD31-06F8-0A4CA22DE820}"/>
                </a:ext>
              </a:extLst>
            </p:cNvPr>
            <p:cNvSpPr/>
            <p:nvPr userDrawn="1"/>
          </p:nvSpPr>
          <p:spPr>
            <a:xfrm>
              <a:off x="3728000" y="1340858"/>
              <a:ext cx="540000" cy="540000"/>
            </a:xfrm>
            <a:prstGeom prst="ellipse">
              <a:avLst/>
            </a:prstGeom>
            <a:solidFill>
              <a:schemeClr val="accent2"/>
            </a:solidFill>
            <a:ln w="762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600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E8E3AA2-FD1B-408B-F2BD-FA2B6DCF3DFC}"/>
                </a:ext>
              </a:extLst>
            </p:cNvPr>
            <p:cNvSpPr/>
            <p:nvPr userDrawn="1"/>
          </p:nvSpPr>
          <p:spPr>
            <a:xfrm>
              <a:off x="3818000" y="1430858"/>
              <a:ext cx="360000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2000" b="1" dirty="0">
                  <a:solidFill>
                    <a:schemeClr val="bg1"/>
                  </a:solidFill>
                  <a:latin typeface="Arial Black" panose="020B0A04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3</a:t>
              </a:r>
              <a:endParaRPr lang="en-GB" sz="2000" b="1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350FAD5-AA64-0988-5BB3-93CCFC98A9EA}"/>
              </a:ext>
            </a:extLst>
          </p:cNvPr>
          <p:cNvGrpSpPr/>
          <p:nvPr userDrawn="1"/>
        </p:nvGrpSpPr>
        <p:grpSpPr>
          <a:xfrm>
            <a:off x="1551317" y="2606779"/>
            <a:ext cx="720000" cy="720000"/>
            <a:chOff x="1900000" y="1250858"/>
            <a:chExt cx="720000" cy="720000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2C54B4E9-7F7A-65BF-14B7-685CBBE7F53A}"/>
                </a:ext>
              </a:extLst>
            </p:cNvPr>
            <p:cNvSpPr/>
            <p:nvPr userDrawn="1"/>
          </p:nvSpPr>
          <p:spPr>
            <a:xfrm>
              <a:off x="1900000" y="1250858"/>
              <a:ext cx="720000" cy="720000"/>
            </a:xfrm>
            <a:prstGeom prst="ellipse">
              <a:avLst/>
            </a:prstGeom>
            <a:solidFill>
              <a:srgbClr val="04547F">
                <a:alpha val="80000"/>
              </a:srgbClr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600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89371B0C-E00E-22D1-2CD7-6A77CEBD90C2}"/>
                </a:ext>
              </a:extLst>
            </p:cNvPr>
            <p:cNvSpPr/>
            <p:nvPr userDrawn="1"/>
          </p:nvSpPr>
          <p:spPr>
            <a:xfrm>
              <a:off x="1990000" y="1340858"/>
              <a:ext cx="540000" cy="540000"/>
            </a:xfrm>
            <a:prstGeom prst="ellipse">
              <a:avLst/>
            </a:pr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600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60F2BB6-490D-74F5-DAC1-05C24CC5084C}"/>
                </a:ext>
              </a:extLst>
            </p:cNvPr>
            <p:cNvSpPr/>
            <p:nvPr userDrawn="1"/>
          </p:nvSpPr>
          <p:spPr>
            <a:xfrm>
              <a:off x="2080000" y="1430858"/>
              <a:ext cx="360000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2000" b="1" dirty="0">
                  <a:solidFill>
                    <a:schemeClr val="bg1"/>
                  </a:solidFill>
                  <a:latin typeface="Arial Black" panose="020B0A04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2</a:t>
              </a:r>
              <a:endParaRPr lang="en-GB" sz="2000" b="1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BA3DDC5-EFA7-EE25-7490-41F2C79D96AD}"/>
              </a:ext>
            </a:extLst>
          </p:cNvPr>
          <p:cNvGrpSpPr/>
          <p:nvPr userDrawn="1"/>
        </p:nvGrpSpPr>
        <p:grpSpPr>
          <a:xfrm>
            <a:off x="6516694" y="3407201"/>
            <a:ext cx="720000" cy="720000"/>
            <a:chOff x="10590000" y="1250858"/>
            <a:chExt cx="720000" cy="720000"/>
          </a:xfrm>
        </p:grpSpPr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79A3C5E3-1458-F4C2-6457-09E69F2321BA}"/>
                </a:ext>
              </a:extLst>
            </p:cNvPr>
            <p:cNvSpPr/>
            <p:nvPr userDrawn="1"/>
          </p:nvSpPr>
          <p:spPr>
            <a:xfrm>
              <a:off x="10590000" y="1250858"/>
              <a:ext cx="720000" cy="720000"/>
            </a:xfrm>
            <a:prstGeom prst="ellipse">
              <a:avLst/>
            </a:prstGeom>
            <a:solidFill>
              <a:srgbClr val="185255">
                <a:alpha val="80000"/>
              </a:srgbClr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600" dirty="0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1B696890-F2A2-78BA-55FC-4F980192AAF6}"/>
                </a:ext>
              </a:extLst>
            </p:cNvPr>
            <p:cNvSpPr/>
            <p:nvPr userDrawn="1"/>
          </p:nvSpPr>
          <p:spPr>
            <a:xfrm>
              <a:off x="10680000" y="1340858"/>
              <a:ext cx="540000" cy="540000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600" dirty="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472A0382-B70B-88AE-A403-2F431E909E3F}"/>
                </a:ext>
              </a:extLst>
            </p:cNvPr>
            <p:cNvSpPr/>
            <p:nvPr userDrawn="1"/>
          </p:nvSpPr>
          <p:spPr>
            <a:xfrm>
              <a:off x="10770000" y="1430858"/>
              <a:ext cx="360000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2000" b="1" dirty="0">
                  <a:solidFill>
                    <a:schemeClr val="bg1"/>
                  </a:solidFill>
                  <a:latin typeface="Arial Black" panose="020B0A04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7</a:t>
              </a:r>
              <a:endParaRPr lang="en-GB" sz="2000" b="1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CBD44F7-E277-88FB-7F60-AD7C910E966E}"/>
              </a:ext>
            </a:extLst>
          </p:cNvPr>
          <p:cNvGrpSpPr/>
          <p:nvPr userDrawn="1"/>
        </p:nvGrpSpPr>
        <p:grpSpPr>
          <a:xfrm>
            <a:off x="6516694" y="2606779"/>
            <a:ext cx="720000" cy="720000"/>
            <a:chOff x="8852000" y="1250858"/>
            <a:chExt cx="720000" cy="720000"/>
          </a:xfrm>
        </p:grpSpPr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F78761DE-430C-BEBC-ACFB-9D87632ACA82}"/>
                </a:ext>
              </a:extLst>
            </p:cNvPr>
            <p:cNvSpPr/>
            <p:nvPr userDrawn="1"/>
          </p:nvSpPr>
          <p:spPr>
            <a:xfrm>
              <a:off x="8852000" y="1250858"/>
              <a:ext cx="720000" cy="720000"/>
            </a:xfrm>
            <a:prstGeom prst="ellipse">
              <a:avLst/>
            </a:prstGeom>
            <a:solidFill>
              <a:srgbClr val="258287">
                <a:alpha val="80000"/>
              </a:srgbClr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600" dirty="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DBD1E71-A773-ADCD-7106-37A1B0CD7DCA}"/>
                </a:ext>
              </a:extLst>
            </p:cNvPr>
            <p:cNvSpPr/>
            <p:nvPr userDrawn="1"/>
          </p:nvSpPr>
          <p:spPr>
            <a:xfrm>
              <a:off x="8942000" y="1340858"/>
              <a:ext cx="540000" cy="540000"/>
            </a:xfrm>
            <a:prstGeom prst="ellipse">
              <a:avLst/>
            </a:prstGeom>
            <a:solidFill>
              <a:schemeClr val="accent6"/>
            </a:solidFill>
            <a:ln w="762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600" dirty="0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E26E10C7-7267-7C1A-5EF1-8921D7BA6356}"/>
                </a:ext>
              </a:extLst>
            </p:cNvPr>
            <p:cNvSpPr/>
            <p:nvPr userDrawn="1"/>
          </p:nvSpPr>
          <p:spPr>
            <a:xfrm>
              <a:off x="9032000" y="1430858"/>
              <a:ext cx="360000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2000" b="1" dirty="0">
                  <a:solidFill>
                    <a:schemeClr val="bg1"/>
                  </a:solidFill>
                  <a:latin typeface="Arial Black" panose="020B0A04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6</a:t>
              </a:r>
              <a:endParaRPr lang="en-GB" sz="2000" b="1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A42FDE07-34F8-AE86-8112-B052CBD30E7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312405" y="1885008"/>
            <a:ext cx="3728895" cy="539750"/>
          </a:xfrm>
          <a:prstGeom prst="rect">
            <a:avLst/>
          </a:prstGeom>
        </p:spPr>
        <p:txBody>
          <a:bodyPr anchor="ctr"/>
          <a:lstStyle>
            <a:lvl1pPr>
              <a:buNone/>
              <a:defRPr sz="1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Capítulo</a:t>
            </a:r>
            <a:endParaRPr lang="en-GB"/>
          </a:p>
        </p:txBody>
      </p:sp>
      <p:sp>
        <p:nvSpPr>
          <p:cNvPr id="33" name="Content Placeholder 28">
            <a:extLst>
              <a:ext uri="{FF2B5EF4-FFF2-40B4-BE49-F238E27FC236}">
                <a16:creationId xmlns:a16="http://schemas.microsoft.com/office/drawing/2014/main" id="{F0547CF5-21F5-3978-0B55-EE9AD00C440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312405" y="2685429"/>
            <a:ext cx="3728895" cy="539750"/>
          </a:xfrm>
          <a:prstGeom prst="rect">
            <a:avLst/>
          </a:prstGeom>
        </p:spPr>
        <p:txBody>
          <a:bodyPr anchor="ctr"/>
          <a:lstStyle>
            <a:lvl1pPr>
              <a:buNone/>
              <a:defRPr sz="1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Capítulo</a:t>
            </a:r>
            <a:endParaRPr lang="en-GB"/>
          </a:p>
        </p:txBody>
      </p:sp>
      <p:sp>
        <p:nvSpPr>
          <p:cNvPr id="34" name="Content Placeholder 28">
            <a:extLst>
              <a:ext uri="{FF2B5EF4-FFF2-40B4-BE49-F238E27FC236}">
                <a16:creationId xmlns:a16="http://schemas.microsoft.com/office/drawing/2014/main" id="{30DC0657-36E2-8D75-CC8E-6C471C8F46EC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312405" y="3485850"/>
            <a:ext cx="3728895" cy="539750"/>
          </a:xfrm>
          <a:prstGeom prst="rect">
            <a:avLst/>
          </a:prstGeom>
        </p:spPr>
        <p:txBody>
          <a:bodyPr anchor="ctr"/>
          <a:lstStyle>
            <a:lvl1pPr>
              <a:buNone/>
              <a:defRPr sz="1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Capítulo</a:t>
            </a:r>
            <a:endParaRPr lang="en-GB"/>
          </a:p>
        </p:txBody>
      </p:sp>
      <p:sp>
        <p:nvSpPr>
          <p:cNvPr id="35" name="Content Placeholder 28">
            <a:extLst>
              <a:ext uri="{FF2B5EF4-FFF2-40B4-BE49-F238E27FC236}">
                <a16:creationId xmlns:a16="http://schemas.microsoft.com/office/drawing/2014/main" id="{CD2C2558-C97E-029A-E2FC-29E67B434D95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2312405" y="4286271"/>
            <a:ext cx="3728895" cy="539750"/>
          </a:xfrm>
          <a:prstGeom prst="rect">
            <a:avLst/>
          </a:prstGeom>
        </p:spPr>
        <p:txBody>
          <a:bodyPr anchor="ctr"/>
          <a:lstStyle>
            <a:lvl1pPr>
              <a:buNone/>
              <a:defRPr sz="1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Capítulo</a:t>
            </a:r>
            <a:endParaRPr lang="en-GB"/>
          </a:p>
        </p:txBody>
      </p:sp>
      <p:sp>
        <p:nvSpPr>
          <p:cNvPr id="38" name="Content Placeholder 28">
            <a:extLst>
              <a:ext uri="{FF2B5EF4-FFF2-40B4-BE49-F238E27FC236}">
                <a16:creationId xmlns:a16="http://schemas.microsoft.com/office/drawing/2014/main" id="{28BE8FF2-E102-D3F7-21D1-E303E497F6D4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7277782" y="1885008"/>
            <a:ext cx="3728895" cy="539750"/>
          </a:xfrm>
          <a:prstGeom prst="rect">
            <a:avLst/>
          </a:prstGeom>
        </p:spPr>
        <p:txBody>
          <a:bodyPr anchor="ctr"/>
          <a:lstStyle>
            <a:lvl1pPr>
              <a:buNone/>
              <a:defRPr sz="1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Capítulo</a:t>
            </a:r>
            <a:endParaRPr lang="en-GB"/>
          </a:p>
        </p:txBody>
      </p:sp>
      <p:sp>
        <p:nvSpPr>
          <p:cNvPr id="39" name="Content Placeholder 28">
            <a:extLst>
              <a:ext uri="{FF2B5EF4-FFF2-40B4-BE49-F238E27FC236}">
                <a16:creationId xmlns:a16="http://schemas.microsoft.com/office/drawing/2014/main" id="{D3827B9F-D09C-1197-B69E-7C6720ED6BA1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7277782" y="2685429"/>
            <a:ext cx="3728895" cy="539750"/>
          </a:xfrm>
          <a:prstGeom prst="rect">
            <a:avLst/>
          </a:prstGeom>
        </p:spPr>
        <p:txBody>
          <a:bodyPr anchor="ctr"/>
          <a:lstStyle>
            <a:lvl1pPr>
              <a:buNone/>
              <a:defRPr sz="1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Capítulo</a:t>
            </a:r>
            <a:endParaRPr lang="en-GB"/>
          </a:p>
        </p:txBody>
      </p:sp>
      <p:sp>
        <p:nvSpPr>
          <p:cNvPr id="41" name="Content Placeholder 28">
            <a:extLst>
              <a:ext uri="{FF2B5EF4-FFF2-40B4-BE49-F238E27FC236}">
                <a16:creationId xmlns:a16="http://schemas.microsoft.com/office/drawing/2014/main" id="{E488F2C7-C9DD-FAC9-DA97-91D492D757F7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7277782" y="3485851"/>
            <a:ext cx="3728895" cy="539750"/>
          </a:xfrm>
          <a:prstGeom prst="rect">
            <a:avLst/>
          </a:prstGeom>
        </p:spPr>
        <p:txBody>
          <a:bodyPr anchor="ctr"/>
          <a:lstStyle>
            <a:lvl1pPr>
              <a:buNone/>
              <a:defRPr sz="1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Capítulo</a:t>
            </a:r>
            <a:endParaRPr lang="en-GB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5D81003F-5AA0-A6A3-153E-09B3EAAF51CD}"/>
              </a:ext>
            </a:extLst>
          </p:cNvPr>
          <p:cNvSpPr/>
          <p:nvPr userDrawn="1"/>
        </p:nvSpPr>
        <p:spPr>
          <a:xfrm>
            <a:off x="1551317" y="6335735"/>
            <a:ext cx="4227378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CIDADANIA e DESENVOLVIMENTO</a:t>
            </a:r>
            <a:endParaRPr lang="en-GB" sz="1200" b="1" spc="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1" name="Picture 2">
            <a:extLst>
              <a:ext uri="{FF2B5EF4-FFF2-40B4-BE49-F238E27FC236}">
                <a16:creationId xmlns:a16="http://schemas.microsoft.com/office/drawing/2014/main" id="{2EA158A5-CF82-F4FD-165F-A0212BF7432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/>
          <a:srcRect/>
          <a:stretch/>
        </p:blipFill>
        <p:spPr bwMode="auto">
          <a:xfrm>
            <a:off x="580293" y="6345083"/>
            <a:ext cx="2233057" cy="33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Rectangle 61">
            <a:extLst>
              <a:ext uri="{FF2B5EF4-FFF2-40B4-BE49-F238E27FC236}">
                <a16:creationId xmlns:a16="http://schemas.microsoft.com/office/drawing/2014/main" id="{38377AA1-83D8-90E3-AC41-C2C2ED69675B}"/>
              </a:ext>
            </a:extLst>
          </p:cNvPr>
          <p:cNvSpPr/>
          <p:nvPr userDrawn="1"/>
        </p:nvSpPr>
        <p:spPr>
          <a:xfrm>
            <a:off x="1551317" y="6335735"/>
            <a:ext cx="4227378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CIDADANIA </a:t>
            </a:r>
            <a:r>
              <a:rPr lang="pt-PT" sz="1200" b="1" spc="0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pt-PT" sz="1200" b="1" spc="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DESENVOLVIMENTO</a:t>
            </a:r>
            <a:endParaRPr lang="en-GB" sz="1200" b="1" spc="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3" name="Picture 2">
            <a:extLst>
              <a:ext uri="{FF2B5EF4-FFF2-40B4-BE49-F238E27FC236}">
                <a16:creationId xmlns:a16="http://schemas.microsoft.com/office/drawing/2014/main" id="{44C52FDE-6D47-F497-9F71-0A81CDDD363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/>
          <a:srcRect/>
          <a:stretch/>
        </p:blipFill>
        <p:spPr bwMode="auto">
          <a:xfrm>
            <a:off x="580293" y="6345083"/>
            <a:ext cx="2233057" cy="33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7514C5A1-B183-E103-8625-8C0B36C62B2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93" y="6345083"/>
            <a:ext cx="2257958" cy="33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Graphic 64">
            <a:extLst>
              <a:ext uri="{FF2B5EF4-FFF2-40B4-BE49-F238E27FC236}">
                <a16:creationId xmlns:a16="http://schemas.microsoft.com/office/drawing/2014/main" id="{21AB8A00-EB2B-B627-1700-D62F577797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8362"/>
          <a:stretch>
            <a:fillRect/>
          </a:stretch>
        </p:blipFill>
        <p:spPr>
          <a:xfrm>
            <a:off x="5924471" y="6335735"/>
            <a:ext cx="372875" cy="360000"/>
          </a:xfrm>
          <a:prstGeom prst="rect">
            <a:avLst/>
          </a:prstGeom>
        </p:spPr>
      </p:pic>
      <p:sp>
        <p:nvSpPr>
          <p:cNvPr id="66" name="Rectangle 65">
            <a:extLst>
              <a:ext uri="{FF2B5EF4-FFF2-40B4-BE49-F238E27FC236}">
                <a16:creationId xmlns:a16="http://schemas.microsoft.com/office/drawing/2014/main" id="{6DB7384D-3BB6-2629-D576-D1CC26FB3BAA}"/>
              </a:ext>
            </a:extLst>
          </p:cNvPr>
          <p:cNvSpPr/>
          <p:nvPr userDrawn="1"/>
        </p:nvSpPr>
        <p:spPr>
          <a:xfrm>
            <a:off x="6443122" y="6333173"/>
            <a:ext cx="425235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 dirty="0"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LITERACIA FINANCEIRA E EMPREENDEDORISMO</a:t>
            </a:r>
            <a:endParaRPr lang="en-GB" sz="1200" b="1" spc="0" dirty="0">
              <a:solidFill>
                <a:schemeClr val="accent2">
                  <a:lumMod val="40000"/>
                  <a:lumOff val="6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931A0B6F-E3DD-A31F-B46D-31AC2A8BA708}"/>
              </a:ext>
            </a:extLst>
          </p:cNvPr>
          <p:cNvSpPr/>
          <p:nvPr userDrawn="1"/>
        </p:nvSpPr>
        <p:spPr>
          <a:xfrm rot="5400000">
            <a:off x="5787060" y="440776"/>
            <a:ext cx="647694" cy="12191999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8" name="Slide Number Placeholder 3">
            <a:extLst>
              <a:ext uri="{FF2B5EF4-FFF2-40B4-BE49-F238E27FC236}">
                <a16:creationId xmlns:a16="http://schemas.microsoft.com/office/drawing/2014/main" id="{27FFC55D-D8C7-0B3B-F616-CFDE84D03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35294" y="6333173"/>
            <a:ext cx="61850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FC76E96-B79D-4F2B-9241-53214DAD925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7005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raphic 45">
            <a:extLst>
              <a:ext uri="{FF2B5EF4-FFF2-40B4-BE49-F238E27FC236}">
                <a16:creationId xmlns:a16="http://schemas.microsoft.com/office/drawing/2014/main" id="{2F8C0D9C-F09C-FCA6-477E-F3FC1100C2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75633" b="18262"/>
          <a:stretch>
            <a:fillRect/>
          </a:stretch>
        </p:blipFill>
        <p:spPr>
          <a:xfrm>
            <a:off x="5848012" y="384386"/>
            <a:ext cx="6317987" cy="6473612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3D417A9-FA2B-666C-7938-87F00E2E5A52}"/>
              </a:ext>
            </a:extLst>
          </p:cNvPr>
          <p:cNvGrpSpPr/>
          <p:nvPr userDrawn="1"/>
        </p:nvGrpSpPr>
        <p:grpSpPr>
          <a:xfrm>
            <a:off x="1551317" y="1463458"/>
            <a:ext cx="720000" cy="720000"/>
            <a:chOff x="162000" y="1250858"/>
            <a:chExt cx="720000" cy="720000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6EA2A850-24E1-3EA7-E411-76B309DE53C4}"/>
                </a:ext>
              </a:extLst>
            </p:cNvPr>
            <p:cNvSpPr/>
            <p:nvPr userDrawn="1"/>
          </p:nvSpPr>
          <p:spPr>
            <a:xfrm>
              <a:off x="162000" y="1250858"/>
              <a:ext cx="720000" cy="720000"/>
            </a:xfrm>
            <a:prstGeom prst="ellipse">
              <a:avLst/>
            </a:prstGeom>
            <a:solidFill>
              <a:srgbClr val="023552">
                <a:alpha val="80000"/>
              </a:srgbClr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600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872FE14F-4A86-7C0F-077E-1E667D2AE5A2}"/>
                </a:ext>
              </a:extLst>
            </p:cNvPr>
            <p:cNvSpPr/>
            <p:nvPr userDrawn="1"/>
          </p:nvSpPr>
          <p:spPr>
            <a:xfrm>
              <a:off x="252000" y="1340858"/>
              <a:ext cx="540000" cy="540000"/>
            </a:xfrm>
            <a:prstGeom prst="ellipse">
              <a:avLst/>
            </a:prstGeom>
            <a:solidFill>
              <a:srgbClr val="023552"/>
            </a:solidFill>
            <a:ln w="762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600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7AC7821-5264-5257-6F99-6FEF61801929}"/>
                </a:ext>
              </a:extLst>
            </p:cNvPr>
            <p:cNvSpPr/>
            <p:nvPr userDrawn="1"/>
          </p:nvSpPr>
          <p:spPr>
            <a:xfrm>
              <a:off x="342000" y="1430858"/>
              <a:ext cx="360000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2000" b="1" dirty="0">
                  <a:solidFill>
                    <a:schemeClr val="bg1"/>
                  </a:solidFill>
                  <a:latin typeface="Arial Black" panose="020B0A04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B1B8F25-B22E-9DFE-580D-FA80E1E3A3B0}"/>
              </a:ext>
            </a:extLst>
          </p:cNvPr>
          <p:cNvGrpSpPr/>
          <p:nvPr userDrawn="1"/>
        </p:nvGrpSpPr>
        <p:grpSpPr>
          <a:xfrm>
            <a:off x="1551317" y="4665142"/>
            <a:ext cx="720000" cy="720000"/>
            <a:chOff x="7114000" y="1250858"/>
            <a:chExt cx="720000" cy="72000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EE1F67E5-F0E2-3F77-F7F5-33477B9ABE37}"/>
                </a:ext>
              </a:extLst>
            </p:cNvPr>
            <p:cNvSpPr/>
            <p:nvPr userDrawn="1"/>
          </p:nvSpPr>
          <p:spPr>
            <a:xfrm>
              <a:off x="7114000" y="1250858"/>
              <a:ext cx="720000" cy="720000"/>
            </a:xfrm>
            <a:prstGeom prst="ellipse">
              <a:avLst/>
            </a:prstGeom>
            <a:solidFill>
              <a:srgbClr val="E77728">
                <a:alpha val="80000"/>
              </a:srgbClr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600" dirty="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76457D32-4600-1E67-F9AB-194E19EC708A}"/>
                </a:ext>
              </a:extLst>
            </p:cNvPr>
            <p:cNvSpPr/>
            <p:nvPr userDrawn="1"/>
          </p:nvSpPr>
          <p:spPr>
            <a:xfrm>
              <a:off x="7204000" y="1340858"/>
              <a:ext cx="540000" cy="540000"/>
            </a:xfrm>
            <a:prstGeom prst="ellipse">
              <a:avLst/>
            </a:prstGeom>
            <a:solidFill>
              <a:schemeClr val="accent4"/>
            </a:solidFill>
            <a:ln w="762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600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5F8C8E5-3E07-872B-09C8-672165893308}"/>
                </a:ext>
              </a:extLst>
            </p:cNvPr>
            <p:cNvSpPr/>
            <p:nvPr userDrawn="1"/>
          </p:nvSpPr>
          <p:spPr>
            <a:xfrm>
              <a:off x="7294000" y="1430858"/>
              <a:ext cx="360000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2000" b="1" dirty="0">
                  <a:solidFill>
                    <a:schemeClr val="bg1"/>
                  </a:solidFill>
                  <a:latin typeface="Arial Black" panose="020B0A04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5</a:t>
              </a:r>
              <a:endParaRPr lang="en-GB" sz="2000" b="1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6CE4046-EA4F-5A3E-FDFD-B6A35075528C}"/>
              </a:ext>
            </a:extLst>
          </p:cNvPr>
          <p:cNvGrpSpPr/>
          <p:nvPr userDrawn="1"/>
        </p:nvGrpSpPr>
        <p:grpSpPr>
          <a:xfrm>
            <a:off x="1551317" y="3864721"/>
            <a:ext cx="720000" cy="720000"/>
            <a:chOff x="5376000" y="1250858"/>
            <a:chExt cx="720000" cy="720000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B1746AD4-63BD-351D-D389-CFF051B66717}"/>
                </a:ext>
              </a:extLst>
            </p:cNvPr>
            <p:cNvSpPr/>
            <p:nvPr userDrawn="1"/>
          </p:nvSpPr>
          <p:spPr>
            <a:xfrm>
              <a:off x="5376000" y="1250858"/>
              <a:ext cx="720000" cy="720000"/>
            </a:xfrm>
            <a:prstGeom prst="ellipse">
              <a:avLst/>
            </a:prstGeom>
            <a:solidFill>
              <a:srgbClr val="F7AB35">
                <a:alpha val="80000"/>
              </a:srgbClr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600" dirty="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7D7295A5-6EDB-D7A8-61B3-D2932F96A4DC}"/>
                </a:ext>
              </a:extLst>
            </p:cNvPr>
            <p:cNvSpPr/>
            <p:nvPr userDrawn="1"/>
          </p:nvSpPr>
          <p:spPr>
            <a:xfrm>
              <a:off x="5466000" y="1340858"/>
              <a:ext cx="540000" cy="540000"/>
            </a:xfrm>
            <a:prstGeom prst="ellipse">
              <a:avLst/>
            </a:prstGeom>
            <a:solidFill>
              <a:schemeClr val="accent3"/>
            </a:solidFill>
            <a:ln w="762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600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92D632D-431C-5947-9A10-7DD36D6C3DA0}"/>
                </a:ext>
              </a:extLst>
            </p:cNvPr>
            <p:cNvSpPr/>
            <p:nvPr userDrawn="1"/>
          </p:nvSpPr>
          <p:spPr>
            <a:xfrm>
              <a:off x="5556000" y="1430858"/>
              <a:ext cx="360000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2000" b="1" dirty="0">
                  <a:solidFill>
                    <a:schemeClr val="bg1"/>
                  </a:solidFill>
                  <a:latin typeface="Arial Black" panose="020B0A04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4</a:t>
              </a:r>
              <a:endParaRPr lang="en-GB" sz="2000" b="1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7024A39-C139-8EFD-F4B6-006F27D0C0AC}"/>
              </a:ext>
            </a:extLst>
          </p:cNvPr>
          <p:cNvGrpSpPr/>
          <p:nvPr userDrawn="1"/>
        </p:nvGrpSpPr>
        <p:grpSpPr>
          <a:xfrm>
            <a:off x="1551317" y="3064300"/>
            <a:ext cx="720000" cy="720000"/>
            <a:chOff x="3638000" y="1250858"/>
            <a:chExt cx="720000" cy="720000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145D4D4F-0D77-CF37-9070-FC97402B1D01}"/>
                </a:ext>
              </a:extLst>
            </p:cNvPr>
            <p:cNvSpPr/>
            <p:nvPr userDrawn="1"/>
          </p:nvSpPr>
          <p:spPr>
            <a:xfrm>
              <a:off x="3638000" y="1250858"/>
              <a:ext cx="720000" cy="720000"/>
            </a:xfrm>
            <a:prstGeom prst="ellipse">
              <a:avLst/>
            </a:prstGeom>
            <a:solidFill>
              <a:srgbClr val="1C97D5">
                <a:alpha val="80000"/>
              </a:srgbClr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600" dirty="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B1EA8685-A2AE-AD31-06F8-0A4CA22DE820}"/>
                </a:ext>
              </a:extLst>
            </p:cNvPr>
            <p:cNvSpPr/>
            <p:nvPr userDrawn="1"/>
          </p:nvSpPr>
          <p:spPr>
            <a:xfrm>
              <a:off x="3728000" y="1340858"/>
              <a:ext cx="540000" cy="540000"/>
            </a:xfrm>
            <a:prstGeom prst="ellipse">
              <a:avLst/>
            </a:prstGeom>
            <a:solidFill>
              <a:schemeClr val="accent2"/>
            </a:solidFill>
            <a:ln w="762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600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E8E3AA2-FD1B-408B-F2BD-FA2B6DCF3DFC}"/>
                </a:ext>
              </a:extLst>
            </p:cNvPr>
            <p:cNvSpPr/>
            <p:nvPr userDrawn="1"/>
          </p:nvSpPr>
          <p:spPr>
            <a:xfrm>
              <a:off x="3818000" y="1430858"/>
              <a:ext cx="360000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2000" b="1" dirty="0">
                  <a:solidFill>
                    <a:schemeClr val="bg1"/>
                  </a:solidFill>
                  <a:latin typeface="Arial Black" panose="020B0A04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3</a:t>
              </a:r>
              <a:endParaRPr lang="en-GB" sz="2000" b="1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350FAD5-AA64-0988-5BB3-93CCFC98A9EA}"/>
              </a:ext>
            </a:extLst>
          </p:cNvPr>
          <p:cNvGrpSpPr/>
          <p:nvPr userDrawn="1"/>
        </p:nvGrpSpPr>
        <p:grpSpPr>
          <a:xfrm>
            <a:off x="1551317" y="2263879"/>
            <a:ext cx="720000" cy="720000"/>
            <a:chOff x="1900000" y="1250858"/>
            <a:chExt cx="720000" cy="720000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2C54B4E9-7F7A-65BF-14B7-685CBBE7F53A}"/>
                </a:ext>
              </a:extLst>
            </p:cNvPr>
            <p:cNvSpPr/>
            <p:nvPr userDrawn="1"/>
          </p:nvSpPr>
          <p:spPr>
            <a:xfrm>
              <a:off x="1900000" y="1250858"/>
              <a:ext cx="720000" cy="720000"/>
            </a:xfrm>
            <a:prstGeom prst="ellipse">
              <a:avLst/>
            </a:prstGeom>
            <a:solidFill>
              <a:srgbClr val="04547F">
                <a:alpha val="80000"/>
              </a:srgbClr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600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89371B0C-E00E-22D1-2CD7-6A77CEBD90C2}"/>
                </a:ext>
              </a:extLst>
            </p:cNvPr>
            <p:cNvSpPr/>
            <p:nvPr userDrawn="1"/>
          </p:nvSpPr>
          <p:spPr>
            <a:xfrm>
              <a:off x="1990000" y="1340858"/>
              <a:ext cx="540000" cy="540000"/>
            </a:xfrm>
            <a:prstGeom prst="ellipse">
              <a:avLst/>
            </a:pr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600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60F2BB6-490D-74F5-DAC1-05C24CC5084C}"/>
                </a:ext>
              </a:extLst>
            </p:cNvPr>
            <p:cNvSpPr/>
            <p:nvPr userDrawn="1"/>
          </p:nvSpPr>
          <p:spPr>
            <a:xfrm>
              <a:off x="2080000" y="1430858"/>
              <a:ext cx="360000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2000" b="1" dirty="0">
                  <a:solidFill>
                    <a:schemeClr val="bg1"/>
                  </a:solidFill>
                  <a:latin typeface="Arial Black" panose="020B0A04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2</a:t>
              </a:r>
              <a:endParaRPr lang="en-GB" sz="2000" b="1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A42FDE07-34F8-AE86-8112-B052CBD30E7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312405" y="1542108"/>
            <a:ext cx="3728895" cy="539750"/>
          </a:xfrm>
          <a:prstGeom prst="rect">
            <a:avLst/>
          </a:prstGeom>
        </p:spPr>
        <p:txBody>
          <a:bodyPr anchor="ctr"/>
          <a:lstStyle>
            <a:lvl1pPr>
              <a:buNone/>
              <a:defRPr sz="1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Capítulo</a:t>
            </a:r>
            <a:endParaRPr lang="en-GB"/>
          </a:p>
        </p:txBody>
      </p:sp>
      <p:sp>
        <p:nvSpPr>
          <p:cNvPr id="33" name="Content Placeholder 28">
            <a:extLst>
              <a:ext uri="{FF2B5EF4-FFF2-40B4-BE49-F238E27FC236}">
                <a16:creationId xmlns:a16="http://schemas.microsoft.com/office/drawing/2014/main" id="{F0547CF5-21F5-3978-0B55-EE9AD00C440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312405" y="2342529"/>
            <a:ext cx="3728895" cy="539750"/>
          </a:xfrm>
          <a:prstGeom prst="rect">
            <a:avLst/>
          </a:prstGeom>
        </p:spPr>
        <p:txBody>
          <a:bodyPr anchor="ctr"/>
          <a:lstStyle>
            <a:lvl1pPr>
              <a:buNone/>
              <a:defRPr sz="1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Capítulo</a:t>
            </a:r>
            <a:endParaRPr lang="en-GB"/>
          </a:p>
        </p:txBody>
      </p:sp>
      <p:sp>
        <p:nvSpPr>
          <p:cNvPr id="34" name="Content Placeholder 28">
            <a:extLst>
              <a:ext uri="{FF2B5EF4-FFF2-40B4-BE49-F238E27FC236}">
                <a16:creationId xmlns:a16="http://schemas.microsoft.com/office/drawing/2014/main" id="{30DC0657-36E2-8D75-CC8E-6C471C8F46EC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312405" y="3142950"/>
            <a:ext cx="3728895" cy="539750"/>
          </a:xfrm>
          <a:prstGeom prst="rect">
            <a:avLst/>
          </a:prstGeom>
        </p:spPr>
        <p:txBody>
          <a:bodyPr anchor="ctr"/>
          <a:lstStyle>
            <a:lvl1pPr>
              <a:buNone/>
              <a:defRPr sz="1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Capítulo</a:t>
            </a:r>
            <a:endParaRPr lang="en-GB"/>
          </a:p>
        </p:txBody>
      </p:sp>
      <p:sp>
        <p:nvSpPr>
          <p:cNvPr id="35" name="Content Placeholder 28">
            <a:extLst>
              <a:ext uri="{FF2B5EF4-FFF2-40B4-BE49-F238E27FC236}">
                <a16:creationId xmlns:a16="http://schemas.microsoft.com/office/drawing/2014/main" id="{CD2C2558-C97E-029A-E2FC-29E67B434D95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2312405" y="3943371"/>
            <a:ext cx="3728895" cy="539750"/>
          </a:xfrm>
          <a:prstGeom prst="rect">
            <a:avLst/>
          </a:prstGeom>
        </p:spPr>
        <p:txBody>
          <a:bodyPr anchor="ctr"/>
          <a:lstStyle>
            <a:lvl1pPr>
              <a:buNone/>
              <a:defRPr sz="1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Capítulo</a:t>
            </a:r>
            <a:endParaRPr lang="en-GB"/>
          </a:p>
        </p:txBody>
      </p:sp>
      <p:sp>
        <p:nvSpPr>
          <p:cNvPr id="38" name="Content Placeholder 28">
            <a:extLst>
              <a:ext uri="{FF2B5EF4-FFF2-40B4-BE49-F238E27FC236}">
                <a16:creationId xmlns:a16="http://schemas.microsoft.com/office/drawing/2014/main" id="{28BE8FF2-E102-D3F7-21D1-E303E497F6D4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312405" y="4743792"/>
            <a:ext cx="3728895" cy="539750"/>
          </a:xfrm>
          <a:prstGeom prst="rect">
            <a:avLst/>
          </a:prstGeom>
        </p:spPr>
        <p:txBody>
          <a:bodyPr anchor="ctr"/>
          <a:lstStyle>
            <a:lvl1pPr>
              <a:buNone/>
              <a:defRPr sz="1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PT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Capítulo</a:t>
            </a:r>
            <a:endParaRPr lang="en-GB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BCA1B5B-E802-6F78-389E-154FBFE50A98}"/>
              </a:ext>
            </a:extLst>
          </p:cNvPr>
          <p:cNvSpPr/>
          <p:nvPr userDrawn="1"/>
        </p:nvSpPr>
        <p:spPr>
          <a:xfrm>
            <a:off x="1551317" y="6335735"/>
            <a:ext cx="4227378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CIDADANIA e DESENVOLVIMENTO</a:t>
            </a:r>
            <a:endParaRPr lang="en-GB" sz="1200" b="1" spc="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6" name="Picture 2">
            <a:extLst>
              <a:ext uri="{FF2B5EF4-FFF2-40B4-BE49-F238E27FC236}">
                <a16:creationId xmlns:a16="http://schemas.microsoft.com/office/drawing/2014/main" id="{13FADECD-25E8-EECA-7EA3-917270D477C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/>
          <a:srcRect/>
          <a:stretch/>
        </p:blipFill>
        <p:spPr bwMode="auto">
          <a:xfrm>
            <a:off x="580293" y="6345083"/>
            <a:ext cx="2233057" cy="33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8022319C-6A45-4357-1648-79AF6A10B730}"/>
              </a:ext>
            </a:extLst>
          </p:cNvPr>
          <p:cNvSpPr/>
          <p:nvPr userDrawn="1"/>
        </p:nvSpPr>
        <p:spPr>
          <a:xfrm>
            <a:off x="1551317" y="6335735"/>
            <a:ext cx="4227378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CIDADANIA </a:t>
            </a:r>
            <a:r>
              <a:rPr lang="pt-PT" sz="1200" b="1" spc="0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pt-PT" sz="1200" b="1" spc="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DESENVOLVIMENTO</a:t>
            </a:r>
            <a:endParaRPr lang="en-GB" sz="1200" b="1" spc="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0" name="Picture 2">
            <a:extLst>
              <a:ext uri="{FF2B5EF4-FFF2-40B4-BE49-F238E27FC236}">
                <a16:creationId xmlns:a16="http://schemas.microsoft.com/office/drawing/2014/main" id="{B2C09BFD-69DD-7E99-844C-7BDE5440B01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/>
          <a:srcRect/>
          <a:stretch/>
        </p:blipFill>
        <p:spPr bwMode="auto">
          <a:xfrm>
            <a:off x="580293" y="6345083"/>
            <a:ext cx="2233057" cy="33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C116A1CB-DCAA-5A32-C178-498F7BA162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93" y="6345083"/>
            <a:ext cx="2257958" cy="33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Graphic 41">
            <a:extLst>
              <a:ext uri="{FF2B5EF4-FFF2-40B4-BE49-F238E27FC236}">
                <a16:creationId xmlns:a16="http://schemas.microsoft.com/office/drawing/2014/main" id="{E057DBDF-DB35-BD4C-DF90-AB66165FD9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8362"/>
          <a:stretch>
            <a:fillRect/>
          </a:stretch>
        </p:blipFill>
        <p:spPr>
          <a:xfrm>
            <a:off x="5924471" y="6335735"/>
            <a:ext cx="372875" cy="360000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1F23FC13-6D3C-0CBD-7CAB-571672C4219C}"/>
              </a:ext>
            </a:extLst>
          </p:cNvPr>
          <p:cNvSpPr/>
          <p:nvPr userDrawn="1"/>
        </p:nvSpPr>
        <p:spPr>
          <a:xfrm>
            <a:off x="6443122" y="6333173"/>
            <a:ext cx="425235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 dirty="0"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LITERACIA FINANCEIRA E EMPREENDEDORISMO</a:t>
            </a:r>
            <a:endParaRPr lang="en-GB" sz="1200" b="1" spc="0" dirty="0">
              <a:solidFill>
                <a:schemeClr val="accent2">
                  <a:lumMod val="40000"/>
                  <a:lumOff val="6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5611B93-2FCD-806B-80E2-8ACA1580A337}"/>
              </a:ext>
            </a:extLst>
          </p:cNvPr>
          <p:cNvSpPr/>
          <p:nvPr userDrawn="1"/>
        </p:nvSpPr>
        <p:spPr>
          <a:xfrm rot="5400000">
            <a:off x="5787060" y="440776"/>
            <a:ext cx="647694" cy="12191999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5" name="Slide Number Placeholder 3">
            <a:extLst>
              <a:ext uri="{FF2B5EF4-FFF2-40B4-BE49-F238E27FC236}">
                <a16:creationId xmlns:a16="http://schemas.microsoft.com/office/drawing/2014/main" id="{A1C1C4EA-CD0F-75FD-9DDC-B143D6131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35294" y="6333173"/>
            <a:ext cx="61850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FC76E96-B79D-4F2B-9241-53214DAD925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0761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724167A8-C6B4-BC42-B568-E0AAC2570645}"/>
              </a:ext>
            </a:extLst>
          </p:cNvPr>
          <p:cNvGrpSpPr/>
          <p:nvPr userDrawn="1"/>
        </p:nvGrpSpPr>
        <p:grpSpPr>
          <a:xfrm>
            <a:off x="0" y="769283"/>
            <a:ext cx="360000" cy="419981"/>
            <a:chOff x="0" y="718969"/>
            <a:chExt cx="360000" cy="419981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E1D6496-3E95-A120-BDDF-44977A80E77A}"/>
                </a:ext>
              </a:extLst>
            </p:cNvPr>
            <p:cNvSpPr/>
            <p:nvPr/>
          </p:nvSpPr>
          <p:spPr>
            <a:xfrm rot="5400000">
              <a:off x="126000" y="904950"/>
              <a:ext cx="108000" cy="360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11CA3DB-ACFE-FF68-1622-1B4C0D48C2FD}"/>
                </a:ext>
              </a:extLst>
            </p:cNvPr>
            <p:cNvSpPr/>
            <p:nvPr/>
          </p:nvSpPr>
          <p:spPr>
            <a:xfrm rot="5400000">
              <a:off x="126000" y="800957"/>
              <a:ext cx="108000" cy="360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C8F41AB-E982-9DE6-C1A0-02D5EE63CD0E}"/>
                </a:ext>
              </a:extLst>
            </p:cNvPr>
            <p:cNvSpPr/>
            <p:nvPr/>
          </p:nvSpPr>
          <p:spPr>
            <a:xfrm rot="5400000">
              <a:off x="126000" y="696963"/>
              <a:ext cx="108000" cy="36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69C8B52-80E5-F84C-D0BC-6B0F25257B5A}"/>
                </a:ext>
              </a:extLst>
            </p:cNvPr>
            <p:cNvSpPr/>
            <p:nvPr/>
          </p:nvSpPr>
          <p:spPr>
            <a:xfrm rot="5400000">
              <a:off x="126000" y="592969"/>
              <a:ext cx="108000" cy="360000"/>
            </a:xfrm>
            <a:prstGeom prst="rect">
              <a:avLst/>
            </a:prstGeom>
            <a:solidFill>
              <a:srgbClr val="04547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01E5886-3AFD-E1E8-A7E7-E273229DF0E9}"/>
              </a:ext>
            </a:extLst>
          </p:cNvPr>
          <p:cNvGrpSpPr/>
          <p:nvPr userDrawn="1"/>
        </p:nvGrpSpPr>
        <p:grpSpPr>
          <a:xfrm>
            <a:off x="11832000" y="769283"/>
            <a:ext cx="360000" cy="419981"/>
            <a:chOff x="0" y="718969"/>
            <a:chExt cx="360000" cy="419981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8D2EC904-C0AD-5499-83D6-9DE2387EB357}"/>
                </a:ext>
              </a:extLst>
            </p:cNvPr>
            <p:cNvSpPr/>
            <p:nvPr/>
          </p:nvSpPr>
          <p:spPr>
            <a:xfrm rot="5400000">
              <a:off x="126000" y="904950"/>
              <a:ext cx="108000" cy="360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E7875428-F452-6924-CCDA-A66A5F999AEA}"/>
                </a:ext>
              </a:extLst>
            </p:cNvPr>
            <p:cNvSpPr/>
            <p:nvPr/>
          </p:nvSpPr>
          <p:spPr>
            <a:xfrm rot="5400000">
              <a:off x="126000" y="800957"/>
              <a:ext cx="108000" cy="360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6B3C25A-E97B-6BD5-D8DB-08EB1F7458EC}"/>
                </a:ext>
              </a:extLst>
            </p:cNvPr>
            <p:cNvSpPr/>
            <p:nvPr/>
          </p:nvSpPr>
          <p:spPr>
            <a:xfrm rot="5400000">
              <a:off x="126000" y="696963"/>
              <a:ext cx="108000" cy="36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CDB074D7-C8D2-CDED-23F1-7B555225BA66}"/>
                </a:ext>
              </a:extLst>
            </p:cNvPr>
            <p:cNvSpPr/>
            <p:nvPr/>
          </p:nvSpPr>
          <p:spPr>
            <a:xfrm rot="5400000">
              <a:off x="126000" y="592969"/>
              <a:ext cx="108000" cy="360000"/>
            </a:xfrm>
            <a:prstGeom prst="rect">
              <a:avLst/>
            </a:prstGeom>
            <a:solidFill>
              <a:srgbClr val="04547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4" name="Text Placeholder 19">
            <a:extLst>
              <a:ext uri="{FF2B5EF4-FFF2-40B4-BE49-F238E27FC236}">
                <a16:creationId xmlns:a16="http://schemas.microsoft.com/office/drawing/2014/main" id="{FA4208E3-14F1-838A-EE63-A92626D5E36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0293" y="610230"/>
            <a:ext cx="8524506" cy="63409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buNone/>
              <a:defRPr sz="32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pt-PT"/>
              <a:t>Título</a:t>
            </a:r>
          </a:p>
        </p:txBody>
      </p:sp>
      <p:sp>
        <p:nvSpPr>
          <p:cNvPr id="35" name="Text Placeholder 19">
            <a:extLst>
              <a:ext uri="{FF2B5EF4-FFF2-40B4-BE49-F238E27FC236}">
                <a16:creationId xmlns:a16="http://schemas.microsoft.com/office/drawing/2014/main" id="{F1E1023D-C0AE-1FC9-C2E9-8738FFB8A0F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0293" y="1296025"/>
            <a:ext cx="8524506" cy="48379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buNone/>
              <a:defRPr sz="18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pt-PT"/>
              <a:t>subtítulo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DE54DFD-CA34-2AB7-963D-67C8C9C3C955}"/>
              </a:ext>
            </a:extLst>
          </p:cNvPr>
          <p:cNvSpPr/>
          <p:nvPr userDrawn="1"/>
        </p:nvSpPr>
        <p:spPr>
          <a:xfrm>
            <a:off x="1551317" y="6335735"/>
            <a:ext cx="4227378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CIDADANIA e DESENVOLVIMENTO</a:t>
            </a:r>
            <a:endParaRPr lang="en-GB" sz="1200" b="1" spc="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1" name="Picture 2">
            <a:extLst>
              <a:ext uri="{FF2B5EF4-FFF2-40B4-BE49-F238E27FC236}">
                <a16:creationId xmlns:a16="http://schemas.microsoft.com/office/drawing/2014/main" id="{19A3441C-DD34-617A-5EC5-9F29D37CB4B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580293" y="6345083"/>
            <a:ext cx="2233057" cy="33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36BBC542-3F2C-5819-9920-83485D2CBFDA}"/>
              </a:ext>
            </a:extLst>
          </p:cNvPr>
          <p:cNvSpPr/>
          <p:nvPr userDrawn="1"/>
        </p:nvSpPr>
        <p:spPr>
          <a:xfrm>
            <a:off x="1551317" y="6335735"/>
            <a:ext cx="4227378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CIDADANIA </a:t>
            </a:r>
            <a:r>
              <a:rPr lang="pt-PT" sz="1200" b="1" spc="0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pt-PT" sz="1200" b="1" spc="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DESENVOLVIMENTO</a:t>
            </a:r>
            <a:endParaRPr lang="en-GB" sz="1200" b="1" spc="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3" name="Picture 2">
            <a:extLst>
              <a:ext uri="{FF2B5EF4-FFF2-40B4-BE49-F238E27FC236}">
                <a16:creationId xmlns:a16="http://schemas.microsoft.com/office/drawing/2014/main" id="{A4074435-9A9B-CC38-038D-D5F7D54290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580293" y="6345083"/>
            <a:ext cx="2233057" cy="33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C3262B8B-718C-C6ED-4445-B2A1701336A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93" y="6345083"/>
            <a:ext cx="2257958" cy="33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Graphic 44">
            <a:extLst>
              <a:ext uri="{FF2B5EF4-FFF2-40B4-BE49-F238E27FC236}">
                <a16:creationId xmlns:a16="http://schemas.microsoft.com/office/drawing/2014/main" id="{1755766C-E7CE-D240-0AD1-7A295FA4F10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68362"/>
          <a:stretch>
            <a:fillRect/>
          </a:stretch>
        </p:blipFill>
        <p:spPr>
          <a:xfrm>
            <a:off x="5924471" y="6335735"/>
            <a:ext cx="372875" cy="360000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CFA03715-212B-4BA4-99A0-67C4A4A7B2FA}"/>
              </a:ext>
            </a:extLst>
          </p:cNvPr>
          <p:cNvSpPr/>
          <p:nvPr userDrawn="1"/>
        </p:nvSpPr>
        <p:spPr>
          <a:xfrm>
            <a:off x="6443122" y="6333173"/>
            <a:ext cx="425235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spc="0" dirty="0"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LITERACIA FINANCEIRA E EMPREENDEDORISMO</a:t>
            </a:r>
            <a:endParaRPr lang="en-GB" sz="1200" b="1" spc="0" dirty="0">
              <a:solidFill>
                <a:schemeClr val="accent2">
                  <a:lumMod val="40000"/>
                  <a:lumOff val="6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8A107B8-0B92-BF62-F77F-61BAC94D81CF}"/>
              </a:ext>
            </a:extLst>
          </p:cNvPr>
          <p:cNvSpPr/>
          <p:nvPr userDrawn="1"/>
        </p:nvSpPr>
        <p:spPr>
          <a:xfrm rot="5400000">
            <a:off x="5787060" y="440776"/>
            <a:ext cx="647694" cy="12191999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8" name="Slide Number Placeholder 3">
            <a:extLst>
              <a:ext uri="{FF2B5EF4-FFF2-40B4-BE49-F238E27FC236}">
                <a16:creationId xmlns:a16="http://schemas.microsoft.com/office/drawing/2014/main" id="{3EBF1DB4-D348-12B4-14A4-387F84811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35294" y="6333173"/>
            <a:ext cx="61850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FC76E96-B79D-4F2B-9241-53214DAD9253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50" name="Graphic 49">
            <a:extLst>
              <a:ext uri="{FF2B5EF4-FFF2-40B4-BE49-F238E27FC236}">
                <a16:creationId xmlns:a16="http://schemas.microsoft.com/office/drawing/2014/main" id="{023E5365-8E3F-4B69-8547-23D88C5EC86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000"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75633" b="18262"/>
          <a:stretch>
            <a:fillRect/>
          </a:stretch>
        </p:blipFill>
        <p:spPr>
          <a:xfrm>
            <a:off x="5848012" y="384386"/>
            <a:ext cx="6317987" cy="6473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992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7295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704" r:id="rId2"/>
    <p:sldLayoutId id="2147483650" r:id="rId3"/>
    <p:sldLayoutId id="2147483651" r:id="rId4"/>
    <p:sldLayoutId id="2147483694" r:id="rId5"/>
    <p:sldLayoutId id="2147483695" r:id="rId6"/>
    <p:sldLayoutId id="2147483696" r:id="rId7"/>
    <p:sldLayoutId id="2147483697" r:id="rId8"/>
    <p:sldLayoutId id="2147483680" r:id="rId9"/>
    <p:sldLayoutId id="2147483687" r:id="rId10"/>
    <p:sldLayoutId id="2147483688" r:id="rId11"/>
    <p:sldLayoutId id="2147483689" r:id="rId12"/>
    <p:sldLayoutId id="2147483690" r:id="rId13"/>
    <p:sldLayoutId id="2147483698" r:id="rId14"/>
    <p:sldLayoutId id="2147483699" r:id="rId15"/>
    <p:sldLayoutId id="2147483700" r:id="rId16"/>
    <p:sldLayoutId id="2147483676" r:id="rId17"/>
    <p:sldLayoutId id="2147483702" r:id="rId18"/>
    <p:sldLayoutId id="2147483705" r:id="rId19"/>
    <p:sldLayoutId id="2147483679" r:id="rId20"/>
    <p:sldLayoutId id="2147483673" r:id="rId21"/>
    <p:sldLayoutId id="2147483674" r:id="rId22"/>
    <p:sldLayoutId id="2147483675" r:id="rId23"/>
    <p:sldLayoutId id="2147483701" r:id="rId24"/>
    <p:sldLayoutId id="2147483677" r:id="rId25"/>
    <p:sldLayoutId id="2147483678" r:id="rId26"/>
    <p:sldLayoutId id="2147483703" r:id="rId27"/>
    <p:sldLayoutId id="2147483692" r:id="rId28"/>
    <p:sldLayoutId id="2147483652" r:id="rId29"/>
    <p:sldLayoutId id="2147483653" r:id="rId30"/>
    <p:sldLayoutId id="2147483654" r:id="rId31"/>
    <p:sldLayoutId id="2147483656" r:id="rId32"/>
    <p:sldLayoutId id="2147483657" r:id="rId33"/>
    <p:sldLayoutId id="2147483658" r:id="rId34"/>
    <p:sldLayoutId id="2147483659" r:id="rId3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29AE3B-0B45-DE41-C0F7-7842E6C8D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1F6F2-0154-C8B9-98A9-9769133998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A3F372-AACC-1EF4-15AF-4C0927776D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C26577-4B42-0CE5-EB1D-66E8B49E2E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8F6719-242A-5F8E-A079-EF99E72732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FC76E96-B79D-4F2B-9241-53214DAD925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1303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2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svg"/><Relationship Id="rId2" Type="http://schemas.openxmlformats.org/officeDocument/2006/relationships/hyperlink" Target="https://www.todoscontam.pt/" TargetMode="Externa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Relationship Id="rId5" Type="http://schemas.openxmlformats.org/officeDocument/2006/relationships/hyperlink" Target="https://www.dge.mec.pt/sites/default/files/Curriculo/Aprendizagens_Essenciais/cidadania-desenvolvimento.pdf" TargetMode="External"/><Relationship Id="rId4" Type="http://schemas.openxmlformats.org/officeDocument/2006/relationships/hyperlink" Target="https://www.dge.mec.pt/sites/default/files/Curriculo/enec-2025.pdf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www.todoscontam.pt/pt-pt/agenda-fiscal-anual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2.sv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0.xml"/><Relationship Id="rId4" Type="http://schemas.microsoft.com/office/2007/relationships/hdphoto" Target="../media/hdphoto1.wdp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0.xml"/><Relationship Id="rId4" Type="http://schemas.microsoft.com/office/2007/relationships/hdphoto" Target="../media/hdphoto1.wdp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elearning.todoscontam.pt/" TargetMode="External"/><Relationship Id="rId2" Type="http://schemas.openxmlformats.org/officeDocument/2006/relationships/hyperlink" Target="https://www.todoscontam.pt/" TargetMode="Externa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26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odoscontam.pt/pt-pt/caderno-de-educacao-financeira-3" TargetMode="External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sv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sv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sv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www.youtube.com/watch?v=o472hFHzmH0&amp;t=1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55939CF-3519-1CCF-D27D-A41DD8956433}"/>
              </a:ext>
            </a:extLst>
          </p:cNvPr>
          <p:cNvSpPr txBox="1">
            <a:spLocks/>
          </p:cNvSpPr>
          <p:nvPr/>
        </p:nvSpPr>
        <p:spPr>
          <a:xfrm>
            <a:off x="648747" y="4922465"/>
            <a:ext cx="6616700" cy="657933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GB" sz="3200" b="1" kern="1200" spc="-15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GB" sz="2800" b="1" kern="1200" spc="-150" dirty="0" smtClean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GB" sz="2800" b="1" kern="1200" spc="-150" dirty="0" smtClean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GB" sz="2800" b="1" kern="1200" spc="-150" dirty="0" smtClean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GB" sz="2800" b="1" kern="1200" spc="-150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dirty="0"/>
              <a:t>Orçamento Familiar e Fiscalidade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FC3C80-1090-4D54-933A-436AA4DF17B9}"/>
              </a:ext>
            </a:extLst>
          </p:cNvPr>
          <p:cNvSpPr txBox="1"/>
          <p:nvPr/>
        </p:nvSpPr>
        <p:spPr>
          <a:xfrm>
            <a:off x="648747" y="4258168"/>
            <a:ext cx="7575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>
                <a:solidFill>
                  <a:srgbClr val="1999D6"/>
                </a:solidFill>
              </a:rPr>
              <a:t>LITERACIA FINANCEIRA E EMPREENDEDORISMO</a:t>
            </a:r>
          </a:p>
        </p:txBody>
      </p:sp>
    </p:spTree>
    <p:extLst>
      <p:ext uri="{BB962C8B-B14F-4D97-AF65-F5344CB8AC3E}">
        <p14:creationId xmlns:p14="http://schemas.microsoft.com/office/powerpoint/2010/main" val="5075885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604432-E05A-F436-88F8-390F9345C3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1866A47-8654-6940-A5CF-35237CAAEA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err="1"/>
              <a:t>Educar</a:t>
            </a:r>
            <a:r>
              <a:rPr lang="en-GB" dirty="0"/>
              <a:t> para a </a:t>
            </a:r>
            <a:r>
              <a:rPr lang="en-GB" dirty="0" err="1"/>
              <a:t>Cidadania</a:t>
            </a:r>
            <a:r>
              <a:rPr lang="en-GB" dirty="0"/>
              <a:t>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342656-DC8E-03B1-5740-A268666AEF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t-PT" dirty="0"/>
              <a:t>Orçamento Familiar e Fiscalidade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0FD18B-08C7-AAC3-DAB6-513B9B045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35294" y="6333173"/>
            <a:ext cx="618506" cy="365125"/>
          </a:xfrm>
          <a:prstGeom prst="rect">
            <a:avLst/>
          </a:prstGeom>
        </p:spPr>
        <p:txBody>
          <a:bodyPr/>
          <a:lstStyle/>
          <a:p>
            <a:fld id="{0FC76E96-B79D-4F2B-9241-53214DAD9253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Título 12">
            <a:extLst>
              <a:ext uri="{FF2B5EF4-FFF2-40B4-BE49-F238E27FC236}">
                <a16:creationId xmlns:a16="http://schemas.microsoft.com/office/drawing/2014/main" id="{E9689C45-1988-C0A5-3F10-8DB15EB40D7C}"/>
              </a:ext>
            </a:extLst>
          </p:cNvPr>
          <p:cNvSpPr txBox="1">
            <a:spLocks/>
          </p:cNvSpPr>
          <p:nvPr/>
        </p:nvSpPr>
        <p:spPr>
          <a:xfrm>
            <a:off x="580293" y="1938891"/>
            <a:ext cx="10515600" cy="119534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600" b="1" dirty="0">
                <a:solidFill>
                  <a:srgbClr val="05547F"/>
                </a:solidFill>
                <a:latin typeface="+mn-lt"/>
              </a:rPr>
              <a:t>O que é o orçamento?</a:t>
            </a:r>
            <a:endParaRPr lang="pt-PT" sz="3600" dirty="0">
              <a:solidFill>
                <a:srgbClr val="05547F"/>
              </a:solidFill>
              <a:latin typeface="+mn-lt"/>
            </a:endParaRPr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848A7D38-92E1-296E-ED4E-0112779D30F1}"/>
              </a:ext>
            </a:extLst>
          </p:cNvPr>
          <p:cNvSpPr txBox="1">
            <a:spLocks/>
          </p:cNvSpPr>
          <p:nvPr/>
        </p:nvSpPr>
        <p:spPr>
          <a:xfrm>
            <a:off x="580293" y="2779309"/>
            <a:ext cx="5321968" cy="370016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 cap="none" baseline="0">
                <a:solidFill>
                  <a:srgbClr val="4B0D2F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cap="all" spc="200" baseline="0">
                <a:solidFill>
                  <a:srgbClr val="4B0D2F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spc="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 spc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Open Sans" panose="020B0606030504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pt-PT" sz="18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Um</a:t>
            </a:r>
            <a:r>
              <a:rPr lang="pt-PT" sz="1800" b="1" dirty="0">
                <a:solidFill>
                  <a:srgbClr val="DC811B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1800" b="1" dirty="0">
                <a:solidFill>
                  <a:srgbClr val="E18346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orçamento</a:t>
            </a:r>
            <a:r>
              <a:rPr lang="pt-PT" sz="1800" b="1" dirty="0">
                <a:solidFill>
                  <a:srgbClr val="DC811B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18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é um plano que identifica a previsão de rendimentos e de despesas (ex. uma obra, um projeto)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pt-PT" sz="18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O orçamento apoia a tomada de decisões e permite responder a perguntas como: </a:t>
            </a:r>
          </a:p>
          <a:p>
            <a:pPr marL="285750" indent="-28575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PT" sz="18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Quanto dinheiro temos? Qual a sua origem?</a:t>
            </a:r>
          </a:p>
          <a:p>
            <a:pPr marL="285750" indent="-28575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PT" sz="18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Quanto prevemos gastar? Em quê? Quando?</a:t>
            </a:r>
          </a:p>
          <a:p>
            <a:pPr marL="285750" indent="-28575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PT" sz="18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O dinheiro que temos é suficiente? Quanto dinheiro sobra depois de fazermos este gasto?</a:t>
            </a:r>
          </a:p>
        </p:txBody>
      </p:sp>
      <p:sp>
        <p:nvSpPr>
          <p:cNvPr id="11" name="Rounded Rectangle 3">
            <a:extLst>
              <a:ext uri="{FF2B5EF4-FFF2-40B4-BE49-F238E27FC236}">
                <a16:creationId xmlns:a16="http://schemas.microsoft.com/office/drawing/2014/main" id="{13B35642-AA2C-8B97-6817-D5CE62EAD298}"/>
              </a:ext>
            </a:extLst>
          </p:cNvPr>
          <p:cNvSpPr/>
          <p:nvPr/>
        </p:nvSpPr>
        <p:spPr>
          <a:xfrm>
            <a:off x="6678101" y="3994836"/>
            <a:ext cx="2181225" cy="672947"/>
          </a:xfrm>
          <a:prstGeom prst="roundRect">
            <a:avLst/>
          </a:prstGeom>
          <a:solidFill>
            <a:srgbClr val="E183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Rendimentos</a:t>
            </a:r>
          </a:p>
        </p:txBody>
      </p:sp>
      <p:sp>
        <p:nvSpPr>
          <p:cNvPr id="12" name="Rounded Rectangle 10">
            <a:extLst>
              <a:ext uri="{FF2B5EF4-FFF2-40B4-BE49-F238E27FC236}">
                <a16:creationId xmlns:a16="http://schemas.microsoft.com/office/drawing/2014/main" id="{0A511DE9-FAAB-0C98-D788-656CB8A08858}"/>
              </a:ext>
            </a:extLst>
          </p:cNvPr>
          <p:cNvSpPr/>
          <p:nvPr/>
        </p:nvSpPr>
        <p:spPr>
          <a:xfrm>
            <a:off x="9540944" y="4013345"/>
            <a:ext cx="2181225" cy="672947"/>
          </a:xfrm>
          <a:prstGeom prst="roundRect">
            <a:avLst/>
          </a:prstGeom>
          <a:solidFill>
            <a:srgbClr val="E183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Despesas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428C7D5-5586-E5AB-4703-2728CA444B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9035" y="1938891"/>
            <a:ext cx="1996376" cy="19963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9B31155-A34F-879D-0F2C-F44A234EFC0D}"/>
              </a:ext>
            </a:extLst>
          </p:cNvPr>
          <p:cNvSpPr txBox="1"/>
          <p:nvPr/>
        </p:nvSpPr>
        <p:spPr>
          <a:xfrm>
            <a:off x="7252138" y="5099971"/>
            <a:ext cx="4470031" cy="8309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lvl="1"/>
            <a:r>
              <a:rPr lang="pt-PT" sz="1600" b="1" dirty="0">
                <a:solidFill>
                  <a:schemeClr val="tx2"/>
                </a:solidFill>
              </a:rPr>
              <a:t>Planear o orçamento familiar é decidir antecipadamente o que fazer com o dinheiro </a:t>
            </a:r>
            <a:br>
              <a:rPr lang="pt-PT" sz="1600" b="1" dirty="0">
                <a:solidFill>
                  <a:schemeClr val="tx2"/>
                </a:solidFill>
              </a:rPr>
            </a:br>
            <a:r>
              <a:rPr lang="pt-PT" sz="1600" b="1" dirty="0">
                <a:solidFill>
                  <a:schemeClr val="tx2"/>
                </a:solidFill>
              </a:rPr>
              <a:t>da família</a:t>
            </a:r>
          </a:p>
        </p:txBody>
      </p:sp>
      <p:pic>
        <p:nvPicPr>
          <p:cNvPr id="15" name="Graphic 14" descr="Lights On with solid fill">
            <a:extLst>
              <a:ext uri="{FF2B5EF4-FFF2-40B4-BE49-F238E27FC236}">
                <a16:creationId xmlns:a16="http://schemas.microsoft.com/office/drawing/2014/main" id="{BB0A0B7E-C020-C699-0D7D-20B663163A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11275" y="498024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1394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A48B1A-C19A-9AD5-DE70-B12FD92456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A60A6CC-2CEB-A5B7-EA52-9FEF3C6DB6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err="1"/>
              <a:t>Educar</a:t>
            </a:r>
            <a:r>
              <a:rPr lang="en-GB" dirty="0"/>
              <a:t> para a </a:t>
            </a:r>
            <a:r>
              <a:rPr lang="en-GB" dirty="0" err="1"/>
              <a:t>Cidadania</a:t>
            </a:r>
            <a:r>
              <a:rPr lang="en-GB" dirty="0"/>
              <a:t>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0422F3-6BAE-8ABE-F4F2-082A833367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t-PT" dirty="0"/>
              <a:t>Orçamento Familiar e Fiscalidade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1E63E9-1279-4506-07BA-79CB2628F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35294" y="6333173"/>
            <a:ext cx="618506" cy="365125"/>
          </a:xfrm>
          <a:prstGeom prst="rect">
            <a:avLst/>
          </a:prstGeom>
        </p:spPr>
        <p:txBody>
          <a:bodyPr/>
          <a:lstStyle/>
          <a:p>
            <a:fld id="{0FC76E96-B79D-4F2B-9241-53214DAD9253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Título 12">
            <a:extLst>
              <a:ext uri="{FF2B5EF4-FFF2-40B4-BE49-F238E27FC236}">
                <a16:creationId xmlns:a16="http://schemas.microsoft.com/office/drawing/2014/main" id="{6E44E968-718F-D7BC-1734-EB39374144E5}"/>
              </a:ext>
            </a:extLst>
          </p:cNvPr>
          <p:cNvSpPr txBox="1">
            <a:spLocks/>
          </p:cNvSpPr>
          <p:nvPr/>
        </p:nvSpPr>
        <p:spPr>
          <a:xfrm>
            <a:off x="580293" y="1938891"/>
            <a:ext cx="10515600" cy="119534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600" b="1" dirty="0">
                <a:solidFill>
                  <a:srgbClr val="05547F"/>
                </a:solidFill>
                <a:latin typeface="+mn-lt"/>
              </a:rPr>
              <a:t>Orçamento familiar</a:t>
            </a:r>
            <a:endParaRPr lang="pt-PT" sz="3600" dirty="0">
              <a:solidFill>
                <a:srgbClr val="05547F"/>
              </a:solidFill>
              <a:latin typeface="+mn-lt"/>
            </a:endParaRP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9E406859-D6CD-B4B9-935A-519C03969E2B}"/>
              </a:ext>
            </a:extLst>
          </p:cNvPr>
          <p:cNvSpPr txBox="1">
            <a:spLocks/>
          </p:cNvSpPr>
          <p:nvPr/>
        </p:nvSpPr>
        <p:spPr>
          <a:xfrm>
            <a:off x="662151" y="2547596"/>
            <a:ext cx="8156027" cy="378557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spcAft>
                <a:spcPts val="1000"/>
              </a:spcAft>
              <a:buNone/>
            </a:pPr>
            <a:r>
              <a:rPr lang="pt-PT" sz="1800" dirty="0"/>
              <a:t>O </a:t>
            </a:r>
            <a:r>
              <a:rPr lang="pt-PT" sz="1800" b="1" dirty="0">
                <a:solidFill>
                  <a:srgbClr val="E18346"/>
                </a:solidFill>
                <a:ea typeface="Calibri"/>
                <a:cs typeface="Calibri"/>
              </a:rPr>
              <a:t>orçamento familiar </a:t>
            </a:r>
            <a:r>
              <a:rPr lang="pt-PT" sz="1800" dirty="0"/>
              <a:t>é uma ferramenta que nos ajuda a organizar as nossas finanças pessoais e a planear as despesas, tendo em conta os nossos objetivos</a:t>
            </a:r>
            <a:endParaRPr lang="pt-PT" sz="1800" b="1" dirty="0">
              <a:ea typeface="Calibri"/>
              <a:cs typeface="Calibri"/>
            </a:endParaRPr>
          </a:p>
          <a:p>
            <a:pPr marL="0" indent="0">
              <a:lnSpc>
                <a:spcPct val="114000"/>
              </a:lnSpc>
              <a:spcAft>
                <a:spcPts val="1000"/>
              </a:spcAft>
              <a:buNone/>
            </a:pPr>
            <a:r>
              <a:rPr lang="pt-PT" sz="1800" dirty="0"/>
              <a:t>A elaboração do orçamento familiar permite:</a:t>
            </a:r>
          </a:p>
          <a:p>
            <a:pPr marL="536575" indent="-356870">
              <a:lnSpc>
                <a:spcPct val="114000"/>
              </a:lnSpc>
              <a:spcAft>
                <a:spcPts val="1000"/>
              </a:spcAft>
            </a:pPr>
            <a:r>
              <a:rPr lang="pt-PT" sz="1800" dirty="0"/>
              <a:t>Conhecer e organizar as finanças pessoais</a:t>
            </a:r>
            <a:endParaRPr lang="pt-PT" sz="1800" dirty="0">
              <a:ea typeface="Calibri" panose="020F0502020204030204"/>
              <a:cs typeface="Calibri" panose="020F0502020204030204"/>
            </a:endParaRPr>
          </a:p>
          <a:p>
            <a:pPr marL="536575" indent="-356870">
              <a:lnSpc>
                <a:spcPct val="114000"/>
              </a:lnSpc>
              <a:spcAft>
                <a:spcPts val="1000"/>
              </a:spcAft>
            </a:pPr>
            <a:r>
              <a:rPr lang="pt-PT" sz="1800" dirty="0"/>
              <a:t>Identificar hábitos de consumo</a:t>
            </a:r>
            <a:endParaRPr lang="pt-PT" sz="1800" dirty="0">
              <a:ea typeface="Calibri" panose="020F0502020204030204"/>
              <a:cs typeface="Calibri" panose="020F0502020204030204"/>
            </a:endParaRPr>
          </a:p>
          <a:p>
            <a:pPr marL="536575" indent="-356870">
              <a:lnSpc>
                <a:spcPct val="114000"/>
              </a:lnSpc>
              <a:spcAft>
                <a:spcPts val="1000"/>
              </a:spcAft>
            </a:pPr>
            <a:r>
              <a:rPr lang="pt-PT" sz="1800" dirty="0"/>
              <a:t>Definir objetivos e prioridades</a:t>
            </a:r>
            <a:endParaRPr lang="pt-PT" sz="1800" dirty="0">
              <a:ea typeface="Calibri" panose="020F0502020204030204"/>
              <a:cs typeface="Calibri" panose="020F0502020204030204"/>
            </a:endParaRPr>
          </a:p>
          <a:p>
            <a:pPr marL="536575" indent="-356870">
              <a:lnSpc>
                <a:spcPct val="114000"/>
              </a:lnSpc>
              <a:spcAft>
                <a:spcPts val="1000"/>
              </a:spcAft>
            </a:pPr>
            <a:r>
              <a:rPr lang="pt-PT" sz="1800" dirty="0"/>
              <a:t>Prevenir imprevistos</a:t>
            </a:r>
            <a:endParaRPr lang="pt-PT" sz="1800" dirty="0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C5810D-BA16-31C5-1178-E736098A32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7779" y="2086303"/>
            <a:ext cx="2764221" cy="414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0928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8082D6-4C1B-D640-2923-BC9F84D746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F0D8313-6AF7-FC8C-9A99-672CC399FA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err="1"/>
              <a:t>Educar</a:t>
            </a:r>
            <a:r>
              <a:rPr lang="en-GB" dirty="0"/>
              <a:t> para a </a:t>
            </a:r>
            <a:r>
              <a:rPr lang="en-GB" dirty="0" err="1"/>
              <a:t>Cidadania</a:t>
            </a:r>
            <a:r>
              <a:rPr lang="en-GB" dirty="0"/>
              <a:t>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9B4969-C92C-AEB0-6837-5BAE9E20C00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t-PT" dirty="0"/>
              <a:t>Orçamento Familiar e Fiscalidade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6F205A-E6D3-929C-ADEE-090C5463E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35294" y="6333173"/>
            <a:ext cx="618506" cy="365125"/>
          </a:xfrm>
          <a:prstGeom prst="rect">
            <a:avLst/>
          </a:prstGeom>
        </p:spPr>
        <p:txBody>
          <a:bodyPr/>
          <a:lstStyle/>
          <a:p>
            <a:fld id="{0FC76E96-B79D-4F2B-9241-53214DAD9253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Título 12">
            <a:extLst>
              <a:ext uri="{FF2B5EF4-FFF2-40B4-BE49-F238E27FC236}">
                <a16:creationId xmlns:a16="http://schemas.microsoft.com/office/drawing/2014/main" id="{B7EA45F7-DD7D-1DFB-5BEF-3F57B72E37E5}"/>
              </a:ext>
            </a:extLst>
          </p:cNvPr>
          <p:cNvSpPr txBox="1">
            <a:spLocks/>
          </p:cNvSpPr>
          <p:nvPr/>
        </p:nvSpPr>
        <p:spPr>
          <a:xfrm>
            <a:off x="580293" y="1938891"/>
            <a:ext cx="10515600" cy="119534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600" b="1" dirty="0">
                <a:solidFill>
                  <a:srgbClr val="05547F"/>
                </a:solidFill>
                <a:latin typeface="+mn-lt"/>
              </a:rPr>
              <a:t>Orçamento familiar</a:t>
            </a:r>
            <a:endParaRPr lang="pt-PT" sz="3600" dirty="0">
              <a:solidFill>
                <a:srgbClr val="05547F"/>
              </a:solidFill>
              <a:latin typeface="+mn-lt"/>
            </a:endParaRP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8183CC32-82E6-46DD-1D46-8C9BE6D58D98}"/>
              </a:ext>
            </a:extLst>
          </p:cNvPr>
          <p:cNvSpPr txBox="1">
            <a:spLocks/>
          </p:cNvSpPr>
          <p:nvPr/>
        </p:nvSpPr>
        <p:spPr>
          <a:xfrm>
            <a:off x="698111" y="2687477"/>
            <a:ext cx="11178849" cy="378557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800" dirty="0"/>
              <a:t>Planear os nossos rendimentos e despesas, no início de cada mês, ajuda-nos a </a:t>
            </a:r>
            <a:r>
              <a:rPr lang="pt-PT" sz="1800" b="1" dirty="0">
                <a:solidFill>
                  <a:srgbClr val="E18346"/>
                </a:solidFill>
              </a:rPr>
              <a:t>manter a disciplina necessária </a:t>
            </a:r>
            <a:r>
              <a:rPr lang="pt-PT" sz="1800" dirty="0"/>
              <a:t>para, ao longo do mês: utilizar o dinheiro de forma mais alinhada com as nossas prioridades</a:t>
            </a:r>
          </a:p>
          <a:p>
            <a:pPr marL="0" indent="0">
              <a:buNone/>
            </a:pPr>
            <a:endParaRPr lang="pt-PT" sz="1800" dirty="0"/>
          </a:p>
          <a:p>
            <a:r>
              <a:rPr lang="pt-PT" sz="1800" dirty="0"/>
              <a:t>Com a definição do orçamento familiar, evitamos gastar o dinheiro em coisas que não estavam previstas no nosso plano inicial e que nos afastam dos nossos objetivos</a:t>
            </a:r>
            <a:endParaRPr lang="pt-PT" sz="1800" dirty="0">
              <a:ea typeface="Calibri"/>
              <a:cs typeface="Calibri"/>
            </a:endParaRPr>
          </a:p>
          <a:p>
            <a:pPr marL="0" indent="0">
              <a:lnSpc>
                <a:spcPct val="114000"/>
              </a:lnSpc>
              <a:spcAft>
                <a:spcPts val="1000"/>
              </a:spcAft>
              <a:buNone/>
            </a:pPr>
            <a:endParaRPr lang="pt-PT" sz="1900" b="1" dirty="0">
              <a:solidFill>
                <a:srgbClr val="DC811B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14000"/>
              </a:lnSpc>
              <a:spcAft>
                <a:spcPts val="1000"/>
              </a:spcAft>
              <a:buNone/>
            </a:pPr>
            <a:endParaRPr lang="pt-PT" sz="1900" b="1" dirty="0">
              <a:solidFill>
                <a:srgbClr val="DC811B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14000"/>
              </a:lnSpc>
              <a:spcAft>
                <a:spcPts val="1000"/>
              </a:spcAft>
              <a:buNone/>
            </a:pPr>
            <a:endParaRPr lang="pt-PT" sz="1900" b="1" dirty="0">
              <a:solidFill>
                <a:srgbClr val="DC811B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14000"/>
              </a:lnSpc>
              <a:spcAft>
                <a:spcPts val="1000"/>
              </a:spcAft>
              <a:buNone/>
            </a:pPr>
            <a:endParaRPr lang="pt-PT" sz="1900" dirty="0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8C25F73D-1CA1-4175-D187-438939D0587D}"/>
              </a:ext>
            </a:extLst>
          </p:cNvPr>
          <p:cNvSpPr txBox="1">
            <a:spLocks/>
          </p:cNvSpPr>
          <p:nvPr/>
        </p:nvSpPr>
        <p:spPr>
          <a:xfrm>
            <a:off x="698111" y="4790472"/>
            <a:ext cx="10989392" cy="981710"/>
          </a:xfrm>
          <a:prstGeom prst="rect">
            <a:avLst/>
          </a:prstGeom>
          <a:solidFill>
            <a:srgbClr val="E18346"/>
          </a:solidFill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PT" sz="1800" dirty="0">
              <a:solidFill>
                <a:schemeClr val="bg1"/>
              </a:solidFill>
              <a:latin typeface="+mn-lt"/>
            </a:endParaRPr>
          </a:p>
          <a:p>
            <a:pPr algn="ctr"/>
            <a:r>
              <a:rPr lang="pt-PT" sz="2400" b="1" dirty="0">
                <a:solidFill>
                  <a:schemeClr val="bg1"/>
                </a:solidFill>
                <a:latin typeface="+mn-lt"/>
              </a:rPr>
              <a:t>O orçamento familiar é um apoio fundamental na tomada de decisões financeiras</a:t>
            </a:r>
            <a:endParaRPr lang="pt-PT" sz="2400" b="1" dirty="0">
              <a:solidFill>
                <a:schemeClr val="bg1"/>
              </a:solidFill>
              <a:latin typeface="+mn-lt"/>
              <a:ea typeface="Calibri"/>
              <a:cs typeface="Calibri"/>
            </a:endParaRPr>
          </a:p>
          <a:p>
            <a:pPr lvl="1" algn="ctr"/>
            <a:endParaRPr lang="pt-PT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4852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CC54D5-2E74-B7A2-A282-65AE224DEC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3412D2E-A3DA-A125-B9E2-6C8F54F48C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err="1"/>
              <a:t>Educar</a:t>
            </a:r>
            <a:r>
              <a:rPr lang="en-GB" dirty="0"/>
              <a:t> para a </a:t>
            </a:r>
            <a:r>
              <a:rPr lang="en-GB" dirty="0" err="1"/>
              <a:t>Cidadania</a:t>
            </a:r>
            <a:r>
              <a:rPr lang="en-GB" dirty="0"/>
              <a:t>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1C147E-774A-0CBD-07FA-50E90D279DA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t-PT" dirty="0"/>
              <a:t>Orçamento Familiar e Fiscalidade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268ECB-39A9-249B-FAC6-66B267928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35294" y="6333173"/>
            <a:ext cx="618506" cy="365125"/>
          </a:xfrm>
          <a:prstGeom prst="rect">
            <a:avLst/>
          </a:prstGeom>
        </p:spPr>
        <p:txBody>
          <a:bodyPr/>
          <a:lstStyle/>
          <a:p>
            <a:fld id="{0FC76E96-B79D-4F2B-9241-53214DAD9253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Título 12">
            <a:extLst>
              <a:ext uri="{FF2B5EF4-FFF2-40B4-BE49-F238E27FC236}">
                <a16:creationId xmlns:a16="http://schemas.microsoft.com/office/drawing/2014/main" id="{28D312FC-B0F8-F23F-A113-9FCB4F5A7BA0}"/>
              </a:ext>
            </a:extLst>
          </p:cNvPr>
          <p:cNvSpPr txBox="1">
            <a:spLocks/>
          </p:cNvSpPr>
          <p:nvPr/>
        </p:nvSpPr>
        <p:spPr>
          <a:xfrm>
            <a:off x="580293" y="1938891"/>
            <a:ext cx="10515600" cy="119534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600" b="1" dirty="0">
                <a:solidFill>
                  <a:srgbClr val="05547F"/>
                </a:solidFill>
                <a:latin typeface="+mn-lt"/>
              </a:rPr>
              <a:t>Etapas de elaboração do orçamento familiar</a:t>
            </a:r>
            <a:endParaRPr lang="pt-PT" sz="3600" dirty="0">
              <a:solidFill>
                <a:srgbClr val="05547F"/>
              </a:solidFill>
              <a:latin typeface="+mn-lt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A5BDFB9-0BB0-0FB8-E16A-332C0961C542}"/>
              </a:ext>
            </a:extLst>
          </p:cNvPr>
          <p:cNvGrpSpPr/>
          <p:nvPr/>
        </p:nvGrpSpPr>
        <p:grpSpPr>
          <a:xfrm>
            <a:off x="775188" y="2785241"/>
            <a:ext cx="7769722" cy="3218609"/>
            <a:chOff x="1617092" y="2100786"/>
            <a:chExt cx="8602616" cy="392400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4026AEC-2A6D-78E7-A806-6C430F2849B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460128" y="4490887"/>
              <a:ext cx="740553" cy="815178"/>
              <a:chOff x="5862638" y="5443540"/>
              <a:chExt cx="496887" cy="546958"/>
            </a:xfrm>
          </p:grpSpPr>
          <p:sp>
            <p:nvSpPr>
              <p:cNvPr id="48" name="Line 150">
                <a:extLst>
                  <a:ext uri="{FF2B5EF4-FFF2-40B4-BE49-F238E27FC236}">
                    <a16:creationId xmlns:a16="http://schemas.microsoft.com/office/drawing/2014/main" id="{0A6848A5-7A8B-F87D-D1E3-924DA38991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189663" y="5626100"/>
                <a:ext cx="65088" cy="0"/>
              </a:xfrm>
              <a:prstGeom prst="line">
                <a:avLst/>
              </a:prstGeom>
              <a:noFill/>
              <a:ln w="1905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49" name="Line 151">
                <a:extLst>
                  <a:ext uri="{FF2B5EF4-FFF2-40B4-BE49-F238E27FC236}">
                    <a16:creationId xmlns:a16="http://schemas.microsoft.com/office/drawing/2014/main" id="{D0B3539F-B0B4-90D7-1F73-A37FF00F66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189663" y="5656263"/>
                <a:ext cx="65088" cy="0"/>
              </a:xfrm>
              <a:prstGeom prst="line">
                <a:avLst/>
              </a:prstGeom>
              <a:noFill/>
              <a:ln w="1905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50" name="Freeform 152">
                <a:extLst>
                  <a:ext uri="{FF2B5EF4-FFF2-40B4-BE49-F238E27FC236}">
                    <a16:creationId xmlns:a16="http://schemas.microsoft.com/office/drawing/2014/main" id="{85530BB4-EEF5-A9F0-D810-946B135A33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88075" y="5580063"/>
                <a:ext cx="82550" cy="120650"/>
              </a:xfrm>
              <a:custGeom>
                <a:avLst/>
                <a:gdLst>
                  <a:gd name="T0" fmla="*/ 301 w 301"/>
                  <a:gd name="T1" fmla="*/ 16 h 441"/>
                  <a:gd name="T2" fmla="*/ 220 w 301"/>
                  <a:gd name="T3" fmla="*/ 0 h 441"/>
                  <a:gd name="T4" fmla="*/ 0 w 301"/>
                  <a:gd name="T5" fmla="*/ 220 h 441"/>
                  <a:gd name="T6" fmla="*/ 220 w 301"/>
                  <a:gd name="T7" fmla="*/ 441 h 441"/>
                  <a:gd name="T8" fmla="*/ 301 w 301"/>
                  <a:gd name="T9" fmla="*/ 425 h 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441">
                    <a:moveTo>
                      <a:pt x="301" y="16"/>
                    </a:moveTo>
                    <a:cubicBezTo>
                      <a:pt x="275" y="6"/>
                      <a:pt x="248" y="0"/>
                      <a:pt x="220" y="0"/>
                    </a:cubicBezTo>
                    <a:cubicBezTo>
                      <a:pt x="98" y="0"/>
                      <a:pt x="0" y="99"/>
                      <a:pt x="0" y="220"/>
                    </a:cubicBezTo>
                    <a:cubicBezTo>
                      <a:pt x="0" y="342"/>
                      <a:pt x="98" y="441"/>
                      <a:pt x="220" y="441"/>
                    </a:cubicBezTo>
                    <a:cubicBezTo>
                      <a:pt x="248" y="441"/>
                      <a:pt x="275" y="435"/>
                      <a:pt x="301" y="425"/>
                    </a:cubicBezTo>
                  </a:path>
                </a:pathLst>
              </a:custGeom>
              <a:noFill/>
              <a:ln w="1905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51" name="Rectangle 153">
                <a:extLst>
                  <a:ext uri="{FF2B5EF4-FFF2-40B4-BE49-F238E27FC236}">
                    <a16:creationId xmlns:a16="http://schemas.microsoft.com/office/drawing/2014/main" id="{3481B133-0E5D-BF83-44A5-71FF430CAF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05525" y="5545138"/>
                <a:ext cx="254000" cy="192087"/>
              </a:xfrm>
              <a:prstGeom prst="rect">
                <a:avLst/>
              </a:prstGeom>
              <a:noFill/>
              <a:ln w="1905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52" name="Freeform 154">
                <a:extLst>
                  <a:ext uri="{FF2B5EF4-FFF2-40B4-BE49-F238E27FC236}">
                    <a16:creationId xmlns:a16="http://schemas.microsoft.com/office/drawing/2014/main" id="{F1C560EA-8236-1B7E-4C0E-CBEDE4AF36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84875" y="5478463"/>
                <a:ext cx="228600" cy="228600"/>
              </a:xfrm>
              <a:custGeom>
                <a:avLst/>
                <a:gdLst>
                  <a:gd name="T0" fmla="*/ 688 w 837"/>
                  <a:gd name="T1" fmla="*/ 149 h 837"/>
                  <a:gd name="T2" fmla="*/ 688 w 837"/>
                  <a:gd name="T3" fmla="*/ 688 h 837"/>
                  <a:gd name="T4" fmla="*/ 149 w 837"/>
                  <a:gd name="T5" fmla="*/ 688 h 837"/>
                  <a:gd name="T6" fmla="*/ 149 w 837"/>
                  <a:gd name="T7" fmla="*/ 149 h 837"/>
                  <a:gd name="T8" fmla="*/ 688 w 837"/>
                  <a:gd name="T9" fmla="*/ 149 h 8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7" h="837">
                    <a:moveTo>
                      <a:pt x="688" y="149"/>
                    </a:moveTo>
                    <a:cubicBezTo>
                      <a:pt x="837" y="298"/>
                      <a:pt x="837" y="539"/>
                      <a:pt x="688" y="688"/>
                    </a:cubicBezTo>
                    <a:cubicBezTo>
                      <a:pt x="539" y="837"/>
                      <a:pt x="298" y="837"/>
                      <a:pt x="149" y="688"/>
                    </a:cubicBezTo>
                    <a:cubicBezTo>
                      <a:pt x="0" y="539"/>
                      <a:pt x="0" y="298"/>
                      <a:pt x="149" y="149"/>
                    </a:cubicBezTo>
                    <a:cubicBezTo>
                      <a:pt x="298" y="0"/>
                      <a:pt x="539" y="0"/>
                      <a:pt x="688" y="149"/>
                    </a:cubicBezTo>
                    <a:close/>
                  </a:path>
                </a:pathLst>
              </a:custGeom>
              <a:solidFill>
                <a:srgbClr val="FEFEFE"/>
              </a:solidFill>
              <a:ln w="1905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53" name="Line 155">
                <a:extLst>
                  <a:ext uri="{FF2B5EF4-FFF2-40B4-BE49-F238E27FC236}">
                    <a16:creationId xmlns:a16="http://schemas.microsoft.com/office/drawing/2014/main" id="{3C17F95C-53FF-C234-7616-1502416AFC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051550" y="5576888"/>
                <a:ext cx="66675" cy="0"/>
              </a:xfrm>
              <a:prstGeom prst="line">
                <a:avLst/>
              </a:prstGeom>
              <a:noFill/>
              <a:ln w="1905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54" name="Line 156">
                <a:extLst>
                  <a:ext uri="{FF2B5EF4-FFF2-40B4-BE49-F238E27FC236}">
                    <a16:creationId xmlns:a16="http://schemas.microsoft.com/office/drawing/2014/main" id="{6C2283D7-51B2-0D10-A80D-DCCAFAE9B4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051550" y="5613522"/>
                <a:ext cx="66675" cy="0"/>
              </a:xfrm>
              <a:prstGeom prst="line">
                <a:avLst/>
              </a:prstGeom>
              <a:noFill/>
              <a:ln w="1905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55" name="Freeform 157">
                <a:extLst>
                  <a:ext uri="{FF2B5EF4-FFF2-40B4-BE49-F238E27FC236}">
                    <a16:creationId xmlns:a16="http://schemas.microsoft.com/office/drawing/2014/main" id="{C5797C86-458B-B7FE-6D9C-A1D167ACEC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1550" y="5532438"/>
                <a:ext cx="82550" cy="120650"/>
              </a:xfrm>
              <a:custGeom>
                <a:avLst/>
                <a:gdLst>
                  <a:gd name="T0" fmla="*/ 300 w 300"/>
                  <a:gd name="T1" fmla="*/ 15 h 440"/>
                  <a:gd name="T2" fmla="*/ 220 w 300"/>
                  <a:gd name="T3" fmla="*/ 0 h 440"/>
                  <a:gd name="T4" fmla="*/ 0 w 300"/>
                  <a:gd name="T5" fmla="*/ 220 h 440"/>
                  <a:gd name="T6" fmla="*/ 220 w 300"/>
                  <a:gd name="T7" fmla="*/ 440 h 440"/>
                  <a:gd name="T8" fmla="*/ 300 w 300"/>
                  <a:gd name="T9" fmla="*/ 425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0" h="440">
                    <a:moveTo>
                      <a:pt x="300" y="15"/>
                    </a:moveTo>
                    <a:cubicBezTo>
                      <a:pt x="275" y="5"/>
                      <a:pt x="247" y="0"/>
                      <a:pt x="220" y="0"/>
                    </a:cubicBezTo>
                    <a:cubicBezTo>
                      <a:pt x="98" y="0"/>
                      <a:pt x="0" y="98"/>
                      <a:pt x="0" y="220"/>
                    </a:cubicBezTo>
                    <a:cubicBezTo>
                      <a:pt x="0" y="341"/>
                      <a:pt x="98" y="440"/>
                      <a:pt x="220" y="440"/>
                    </a:cubicBezTo>
                    <a:cubicBezTo>
                      <a:pt x="247" y="440"/>
                      <a:pt x="275" y="435"/>
                      <a:pt x="300" y="425"/>
                    </a:cubicBezTo>
                  </a:path>
                </a:pathLst>
              </a:custGeom>
              <a:noFill/>
              <a:ln w="1905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56" name="Line 158">
                <a:extLst>
                  <a:ext uri="{FF2B5EF4-FFF2-40B4-BE49-F238E27FC236}">
                    <a16:creationId xmlns:a16="http://schemas.microsoft.com/office/drawing/2014/main" id="{6C252CB4-049C-F11E-3D72-0E306C06AF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862638" y="5814286"/>
                <a:ext cx="142875" cy="176212"/>
              </a:xfrm>
              <a:prstGeom prst="line">
                <a:avLst/>
              </a:prstGeom>
              <a:noFill/>
              <a:ln w="1905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57" name="Oval 159">
                <a:extLst>
                  <a:ext uri="{FF2B5EF4-FFF2-40B4-BE49-F238E27FC236}">
                    <a16:creationId xmlns:a16="http://schemas.microsoft.com/office/drawing/2014/main" id="{4FEC1E77-4A2A-0C31-36E7-81A26448EA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32488" y="5443540"/>
                <a:ext cx="395288" cy="393700"/>
              </a:xfrm>
              <a:prstGeom prst="ellipse">
                <a:avLst/>
              </a:prstGeom>
              <a:noFill/>
              <a:ln w="1905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A0DE2C0-087C-BB64-31C3-224B460F5E6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522252" y="2934603"/>
              <a:ext cx="625831" cy="779698"/>
              <a:chOff x="5346488" y="4315191"/>
              <a:chExt cx="431006" cy="536973"/>
            </a:xfrm>
          </p:grpSpPr>
          <p:sp>
            <p:nvSpPr>
              <p:cNvPr id="41" name="Freeform 522">
                <a:extLst>
                  <a:ext uri="{FF2B5EF4-FFF2-40B4-BE49-F238E27FC236}">
                    <a16:creationId xmlns:a16="http://schemas.microsoft.com/office/drawing/2014/main" id="{991708F9-9744-A685-2643-94A0DBC20E9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346488" y="4644995"/>
                <a:ext cx="431006" cy="207169"/>
              </a:xfrm>
              <a:custGeom>
                <a:avLst/>
                <a:gdLst>
                  <a:gd name="T0" fmla="*/ 0 w 1575"/>
                  <a:gd name="T1" fmla="*/ 468 h 755"/>
                  <a:gd name="T2" fmla="*/ 1504 w 1575"/>
                  <a:gd name="T3" fmla="*/ 331 h 755"/>
                  <a:gd name="T4" fmla="*/ 1369 w 1575"/>
                  <a:gd name="T5" fmla="*/ 171 h 755"/>
                  <a:gd name="T6" fmla="*/ 1003 w 1575"/>
                  <a:gd name="T7" fmla="*/ 293 h 755"/>
                  <a:gd name="T8" fmla="*/ 0 w 1575"/>
                  <a:gd name="T9" fmla="*/ 0 h 755"/>
                  <a:gd name="T10" fmla="*/ 271 w 1575"/>
                  <a:gd name="T11" fmla="*/ 0 h 755"/>
                  <a:gd name="T12" fmla="*/ 642 w 1575"/>
                  <a:gd name="T13" fmla="*/ 134 h 755"/>
                  <a:gd name="T14" fmla="*/ 913 w 1575"/>
                  <a:gd name="T15" fmla="*/ 134 h 755"/>
                  <a:gd name="T16" fmla="*/ 913 w 1575"/>
                  <a:gd name="T17" fmla="*/ 338 h 755"/>
                  <a:gd name="T18" fmla="*/ 440 w 1575"/>
                  <a:gd name="T19" fmla="*/ 338 h 7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75" h="755">
                    <a:moveTo>
                      <a:pt x="0" y="468"/>
                    </a:moveTo>
                    <a:cubicBezTo>
                      <a:pt x="836" y="746"/>
                      <a:pt x="687" y="755"/>
                      <a:pt x="1504" y="331"/>
                    </a:cubicBezTo>
                    <a:cubicBezTo>
                      <a:pt x="1575" y="295"/>
                      <a:pt x="1567" y="115"/>
                      <a:pt x="1369" y="171"/>
                    </a:cubicBezTo>
                    <a:lnTo>
                      <a:pt x="1003" y="293"/>
                    </a:lnTo>
                    <a:moveTo>
                      <a:pt x="0" y="0"/>
                    </a:moveTo>
                    <a:lnTo>
                      <a:pt x="271" y="0"/>
                    </a:lnTo>
                    <a:cubicBezTo>
                      <a:pt x="470" y="0"/>
                      <a:pt x="600" y="101"/>
                      <a:pt x="642" y="134"/>
                    </a:cubicBezTo>
                    <a:cubicBezTo>
                      <a:pt x="755" y="135"/>
                      <a:pt x="764" y="134"/>
                      <a:pt x="913" y="134"/>
                    </a:cubicBezTo>
                    <a:cubicBezTo>
                      <a:pt x="1047" y="134"/>
                      <a:pt x="1047" y="338"/>
                      <a:pt x="913" y="338"/>
                    </a:cubicBezTo>
                    <a:lnTo>
                      <a:pt x="440" y="338"/>
                    </a:lnTo>
                  </a:path>
                </a:pathLst>
              </a:custGeom>
              <a:noFill/>
              <a:ln w="1905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42" name="Freeform 523">
                <a:extLst>
                  <a:ext uri="{FF2B5EF4-FFF2-40B4-BE49-F238E27FC236}">
                    <a16:creationId xmlns:a16="http://schemas.microsoft.com/office/drawing/2014/main" id="{8602C212-8A4E-0EDC-6635-0C211CEBDB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4354" y="4473545"/>
                <a:ext cx="286941" cy="252413"/>
              </a:xfrm>
              <a:custGeom>
                <a:avLst/>
                <a:gdLst>
                  <a:gd name="T0" fmla="*/ 5 w 1049"/>
                  <a:gd name="T1" fmla="*/ 626 h 921"/>
                  <a:gd name="T2" fmla="*/ 0 w 1049"/>
                  <a:gd name="T3" fmla="*/ 552 h 921"/>
                  <a:gd name="T4" fmla="*/ 341 w 1049"/>
                  <a:gd name="T5" fmla="*/ 0 h 921"/>
                  <a:gd name="T6" fmla="*/ 708 w 1049"/>
                  <a:gd name="T7" fmla="*/ 0 h 921"/>
                  <a:gd name="T8" fmla="*/ 1049 w 1049"/>
                  <a:gd name="T9" fmla="*/ 552 h 921"/>
                  <a:gd name="T10" fmla="*/ 829 w 1049"/>
                  <a:gd name="T11" fmla="*/ 894 h 921"/>
                  <a:gd name="T12" fmla="*/ 749 w 1049"/>
                  <a:gd name="T13" fmla="*/ 921 h 9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49" h="921">
                    <a:moveTo>
                      <a:pt x="5" y="626"/>
                    </a:moveTo>
                    <a:cubicBezTo>
                      <a:pt x="1" y="602"/>
                      <a:pt x="0" y="577"/>
                      <a:pt x="0" y="552"/>
                    </a:cubicBezTo>
                    <a:cubicBezTo>
                      <a:pt x="0" y="380"/>
                      <a:pt x="195" y="106"/>
                      <a:pt x="341" y="0"/>
                    </a:cubicBezTo>
                    <a:lnTo>
                      <a:pt x="708" y="0"/>
                    </a:lnTo>
                    <a:cubicBezTo>
                      <a:pt x="854" y="106"/>
                      <a:pt x="1049" y="380"/>
                      <a:pt x="1049" y="552"/>
                    </a:cubicBezTo>
                    <a:cubicBezTo>
                      <a:pt x="1049" y="708"/>
                      <a:pt x="980" y="829"/>
                      <a:pt x="829" y="894"/>
                    </a:cubicBezTo>
                    <a:lnTo>
                      <a:pt x="749" y="921"/>
                    </a:lnTo>
                  </a:path>
                </a:pathLst>
              </a:custGeom>
              <a:noFill/>
              <a:ln w="1905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43" name="Freeform 524">
                <a:extLst>
                  <a:ext uri="{FF2B5EF4-FFF2-40B4-BE49-F238E27FC236}">
                    <a16:creationId xmlns:a16="http://schemas.microsoft.com/office/drawing/2014/main" id="{AC3C0813-3285-4F1F-7B31-F852E6D292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7222" y="4444970"/>
                <a:ext cx="101204" cy="0"/>
              </a:xfrm>
              <a:custGeom>
                <a:avLst/>
                <a:gdLst>
                  <a:gd name="T0" fmla="*/ 0 w 370"/>
                  <a:gd name="T1" fmla="*/ 370 w 370"/>
                  <a:gd name="T2" fmla="*/ 0 w 37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70">
                    <a:moveTo>
                      <a:pt x="0" y="0"/>
                    </a:moveTo>
                    <a:lnTo>
                      <a:pt x="37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9050" cap="flat">
                <a:solidFill>
                  <a:schemeClr val="accent3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44" name="Freeform 525">
                <a:extLst>
                  <a:ext uri="{FF2B5EF4-FFF2-40B4-BE49-F238E27FC236}">
                    <a16:creationId xmlns:a16="http://schemas.microsoft.com/office/drawing/2014/main" id="{A143DAA4-951C-6DDB-8F17-23625F6E2A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78647" y="4315191"/>
                <a:ext cx="158354" cy="101204"/>
              </a:xfrm>
              <a:custGeom>
                <a:avLst/>
                <a:gdLst>
                  <a:gd name="T0" fmla="*/ 131 w 577"/>
                  <a:gd name="T1" fmla="*/ 368 h 368"/>
                  <a:gd name="T2" fmla="*/ 446 w 577"/>
                  <a:gd name="T3" fmla="*/ 368 h 368"/>
                  <a:gd name="T4" fmla="*/ 577 w 577"/>
                  <a:gd name="T5" fmla="*/ 79 h 368"/>
                  <a:gd name="T6" fmla="*/ 368 w 577"/>
                  <a:gd name="T7" fmla="*/ 158 h 368"/>
                  <a:gd name="T8" fmla="*/ 288 w 577"/>
                  <a:gd name="T9" fmla="*/ 0 h 368"/>
                  <a:gd name="T10" fmla="*/ 210 w 577"/>
                  <a:gd name="T11" fmla="*/ 158 h 368"/>
                  <a:gd name="T12" fmla="*/ 0 w 577"/>
                  <a:gd name="T13" fmla="*/ 79 h 368"/>
                  <a:gd name="T14" fmla="*/ 131 w 577"/>
                  <a:gd name="T15" fmla="*/ 368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77" h="368">
                    <a:moveTo>
                      <a:pt x="131" y="368"/>
                    </a:moveTo>
                    <a:lnTo>
                      <a:pt x="446" y="368"/>
                    </a:lnTo>
                    <a:cubicBezTo>
                      <a:pt x="446" y="236"/>
                      <a:pt x="577" y="79"/>
                      <a:pt x="577" y="79"/>
                    </a:cubicBezTo>
                    <a:lnTo>
                      <a:pt x="368" y="158"/>
                    </a:lnTo>
                    <a:lnTo>
                      <a:pt x="288" y="0"/>
                    </a:lnTo>
                    <a:lnTo>
                      <a:pt x="210" y="158"/>
                    </a:lnTo>
                    <a:lnTo>
                      <a:pt x="0" y="79"/>
                    </a:lnTo>
                    <a:cubicBezTo>
                      <a:pt x="0" y="79"/>
                      <a:pt x="131" y="236"/>
                      <a:pt x="131" y="368"/>
                    </a:cubicBezTo>
                    <a:close/>
                  </a:path>
                </a:pathLst>
              </a:custGeom>
              <a:noFill/>
              <a:ln w="1905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45" name="Line 526">
                <a:extLst>
                  <a:ext uri="{FF2B5EF4-FFF2-40B4-BE49-F238E27FC236}">
                    <a16:creationId xmlns:a16="http://schemas.microsoft.com/office/drawing/2014/main" id="{31341441-6C75-953A-FE2C-691598A175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507222" y="4569985"/>
                <a:ext cx="65485" cy="0"/>
              </a:xfrm>
              <a:prstGeom prst="line">
                <a:avLst/>
              </a:prstGeom>
              <a:noFill/>
              <a:ln w="1905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46" name="Line 527">
                <a:extLst>
                  <a:ext uri="{FF2B5EF4-FFF2-40B4-BE49-F238E27FC236}">
                    <a16:creationId xmlns:a16="http://schemas.microsoft.com/office/drawing/2014/main" id="{C86D78DD-2D50-0BC6-8C88-6537A0D7CE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507222" y="4596179"/>
                <a:ext cx="65485" cy="0"/>
              </a:xfrm>
              <a:prstGeom prst="line">
                <a:avLst/>
              </a:prstGeom>
              <a:noFill/>
              <a:ln w="1905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47" name="Freeform 528">
                <a:extLst>
                  <a:ext uri="{FF2B5EF4-FFF2-40B4-BE49-F238E27FC236}">
                    <a16:creationId xmlns:a16="http://schemas.microsoft.com/office/drawing/2014/main" id="{09483C71-CBA6-53A4-27AD-FECE27E45E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6032" y="4522360"/>
                <a:ext cx="82154" cy="119063"/>
              </a:xfrm>
              <a:custGeom>
                <a:avLst/>
                <a:gdLst>
                  <a:gd name="T0" fmla="*/ 299 w 299"/>
                  <a:gd name="T1" fmla="*/ 15 h 438"/>
                  <a:gd name="T2" fmla="*/ 219 w 299"/>
                  <a:gd name="T3" fmla="*/ 0 h 438"/>
                  <a:gd name="T4" fmla="*/ 0 w 299"/>
                  <a:gd name="T5" fmla="*/ 219 h 438"/>
                  <a:gd name="T6" fmla="*/ 219 w 299"/>
                  <a:gd name="T7" fmla="*/ 438 h 438"/>
                  <a:gd name="T8" fmla="*/ 299 w 299"/>
                  <a:gd name="T9" fmla="*/ 422 h 4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9" h="438">
                    <a:moveTo>
                      <a:pt x="299" y="15"/>
                    </a:moveTo>
                    <a:cubicBezTo>
                      <a:pt x="274" y="5"/>
                      <a:pt x="246" y="0"/>
                      <a:pt x="219" y="0"/>
                    </a:cubicBezTo>
                    <a:cubicBezTo>
                      <a:pt x="98" y="0"/>
                      <a:pt x="0" y="98"/>
                      <a:pt x="0" y="219"/>
                    </a:cubicBezTo>
                    <a:cubicBezTo>
                      <a:pt x="0" y="339"/>
                      <a:pt x="98" y="438"/>
                      <a:pt x="219" y="438"/>
                    </a:cubicBezTo>
                    <a:cubicBezTo>
                      <a:pt x="246" y="438"/>
                      <a:pt x="274" y="432"/>
                      <a:pt x="299" y="422"/>
                    </a:cubicBezTo>
                  </a:path>
                </a:pathLst>
              </a:custGeom>
              <a:noFill/>
              <a:ln w="1905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</p:grpSp>
        <p:sp>
          <p:nvSpPr>
            <p:cNvPr id="11" name="U-Turn Arrow 9">
              <a:extLst>
                <a:ext uri="{FF2B5EF4-FFF2-40B4-BE49-F238E27FC236}">
                  <a16:creationId xmlns:a16="http://schemas.microsoft.com/office/drawing/2014/main" id="{830B463E-C5F1-12E3-3151-B412528E8956}"/>
                </a:ext>
              </a:extLst>
            </p:cNvPr>
            <p:cNvSpPr/>
            <p:nvPr/>
          </p:nvSpPr>
          <p:spPr>
            <a:xfrm flipV="1">
              <a:off x="7609708" y="3864788"/>
              <a:ext cx="2610000" cy="2160000"/>
            </a:xfrm>
            <a:prstGeom prst="uturnArrow">
              <a:avLst>
                <a:gd name="adj1" fmla="val 20397"/>
                <a:gd name="adj2" fmla="val 18096"/>
                <a:gd name="adj3" fmla="val 18527"/>
                <a:gd name="adj4" fmla="val 61051"/>
                <a:gd name="adj5" fmla="val 100000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12" name="U-Turn Arrow 8">
              <a:extLst>
                <a:ext uri="{FF2B5EF4-FFF2-40B4-BE49-F238E27FC236}">
                  <a16:creationId xmlns:a16="http://schemas.microsoft.com/office/drawing/2014/main" id="{61FC3760-0A25-5C45-9C74-9EACAB408603}"/>
                </a:ext>
              </a:extLst>
            </p:cNvPr>
            <p:cNvSpPr/>
            <p:nvPr/>
          </p:nvSpPr>
          <p:spPr>
            <a:xfrm>
              <a:off x="5613092" y="2100788"/>
              <a:ext cx="2610000" cy="2160000"/>
            </a:xfrm>
            <a:prstGeom prst="uturnArrow">
              <a:avLst>
                <a:gd name="adj1" fmla="val 20397"/>
                <a:gd name="adj2" fmla="val 18096"/>
                <a:gd name="adj3" fmla="val 18527"/>
                <a:gd name="adj4" fmla="val 61051"/>
                <a:gd name="adj5" fmla="val 100000"/>
              </a:avLst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13" name="U-Turn Arrow 7">
              <a:extLst>
                <a:ext uri="{FF2B5EF4-FFF2-40B4-BE49-F238E27FC236}">
                  <a16:creationId xmlns:a16="http://schemas.microsoft.com/office/drawing/2014/main" id="{8B31CF34-9034-5466-75EE-EF0C94E94162}"/>
                </a:ext>
              </a:extLst>
            </p:cNvPr>
            <p:cNvSpPr/>
            <p:nvPr/>
          </p:nvSpPr>
          <p:spPr>
            <a:xfrm flipV="1">
              <a:off x="3613708" y="3864788"/>
              <a:ext cx="2610000" cy="2160000"/>
            </a:xfrm>
            <a:prstGeom prst="uturnArrow">
              <a:avLst>
                <a:gd name="adj1" fmla="val 20397"/>
                <a:gd name="adj2" fmla="val 18096"/>
                <a:gd name="adj3" fmla="val 18527"/>
                <a:gd name="adj4" fmla="val 61051"/>
                <a:gd name="adj5" fmla="val 100000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14" name="U-Turn Arrow 6">
              <a:extLst>
                <a:ext uri="{FF2B5EF4-FFF2-40B4-BE49-F238E27FC236}">
                  <a16:creationId xmlns:a16="http://schemas.microsoft.com/office/drawing/2014/main" id="{E1CFC494-C171-39B3-D6DB-996BC08114FC}"/>
                </a:ext>
              </a:extLst>
            </p:cNvPr>
            <p:cNvSpPr/>
            <p:nvPr/>
          </p:nvSpPr>
          <p:spPr>
            <a:xfrm>
              <a:off x="1617092" y="2100788"/>
              <a:ext cx="2610000" cy="2160000"/>
            </a:xfrm>
            <a:prstGeom prst="uturnArrow">
              <a:avLst>
                <a:gd name="adj1" fmla="val 20397"/>
                <a:gd name="adj2" fmla="val 18096"/>
                <a:gd name="adj3" fmla="val 18527"/>
                <a:gd name="adj4" fmla="val 61051"/>
                <a:gd name="adj5" fmla="val 100000"/>
              </a:avLst>
            </a:prstGeom>
            <a:solidFill>
              <a:schemeClr val="accent3"/>
            </a:solidFill>
            <a:ln w="63500" cap="sq" cmpd="tri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15" name="Title 4">
              <a:extLst>
                <a:ext uri="{FF2B5EF4-FFF2-40B4-BE49-F238E27FC236}">
                  <a16:creationId xmlns:a16="http://schemas.microsoft.com/office/drawing/2014/main" id="{5E276A6E-560B-D311-D777-E8C2D69BE849}"/>
                </a:ext>
              </a:extLst>
            </p:cNvPr>
            <p:cNvSpPr txBox="1">
              <a:spLocks/>
            </p:cNvSpPr>
            <p:nvPr/>
          </p:nvSpPr>
          <p:spPr>
            <a:xfrm>
              <a:off x="2000619" y="3866278"/>
              <a:ext cx="1620000" cy="2056000"/>
            </a:xfrm>
            <a:prstGeom prst="rect">
              <a:avLst/>
            </a:prstGeom>
            <a:noFill/>
          </p:spPr>
          <p:txBody>
            <a:bodyPr vert="horz" wrap="square" lIns="180000" tIns="90000" rIns="180000" bIns="90000" rtlCol="0" anchor="t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b="0" kern="1200" cap="all" spc="400" baseline="0">
                  <a:solidFill>
                    <a:schemeClr val="tx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400" b="1" u="none" strike="noStrike" kern="1200" cap="all" spc="200" normalizeH="0" baseline="0" noProof="0" dirty="0">
                  <a:ln>
                    <a:noFill/>
                  </a:ln>
                  <a:solidFill>
                    <a:srgbClr val="1C97D5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01</a:t>
              </a:r>
              <a:r>
                <a:rPr kumimoji="0" lang="pt-PT" sz="1400" b="1" u="none" strike="noStrike" kern="1200" cap="all" spc="20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400" b="1" u="none" strike="noStrike" kern="1200" cap="none" spc="10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Identificar os rendimentos</a:t>
              </a:r>
            </a:p>
          </p:txBody>
        </p:sp>
        <p:sp>
          <p:nvSpPr>
            <p:cNvPr id="16" name="Title 4">
              <a:extLst>
                <a:ext uri="{FF2B5EF4-FFF2-40B4-BE49-F238E27FC236}">
                  <a16:creationId xmlns:a16="http://schemas.microsoft.com/office/drawing/2014/main" id="{06AB1FAE-2F53-9FF3-A6BF-6D2F9B42C827}"/>
                </a:ext>
              </a:extLst>
            </p:cNvPr>
            <p:cNvSpPr txBox="1">
              <a:spLocks/>
            </p:cNvSpPr>
            <p:nvPr/>
          </p:nvSpPr>
          <p:spPr>
            <a:xfrm>
              <a:off x="4068555" y="2100786"/>
              <a:ext cx="1620000" cy="2098165"/>
            </a:xfrm>
            <a:prstGeom prst="rect">
              <a:avLst/>
            </a:prstGeom>
            <a:noFill/>
          </p:spPr>
          <p:txBody>
            <a:bodyPr vert="horz" wrap="square" lIns="180000" tIns="90000" rIns="180000" bIns="90000" rtlCol="0" anchor="b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b="0" kern="1200" cap="all" spc="400" baseline="0">
                  <a:solidFill>
                    <a:schemeClr val="tx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400" b="1" i="0" u="none" strike="noStrike" kern="1200" cap="all" spc="200" normalizeH="0" baseline="0" noProof="0" dirty="0">
                  <a:ln>
                    <a:noFill/>
                  </a:ln>
                  <a:solidFill>
                    <a:srgbClr val="1C97D5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02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400" b="1" i="0" u="none" strike="noStrike" kern="1200" cap="none" spc="10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Identificar as despesas</a:t>
              </a:r>
            </a:p>
          </p:txBody>
        </p:sp>
        <p:sp>
          <p:nvSpPr>
            <p:cNvPr id="17" name="Title 4">
              <a:extLst>
                <a:ext uri="{FF2B5EF4-FFF2-40B4-BE49-F238E27FC236}">
                  <a16:creationId xmlns:a16="http://schemas.microsoft.com/office/drawing/2014/main" id="{1EAE3BE0-0B90-B26B-DF3F-770713872571}"/>
                </a:ext>
              </a:extLst>
            </p:cNvPr>
            <p:cNvSpPr txBox="1">
              <a:spLocks/>
            </p:cNvSpPr>
            <p:nvPr/>
          </p:nvSpPr>
          <p:spPr>
            <a:xfrm>
              <a:off x="8050602" y="2228921"/>
              <a:ext cx="1620000" cy="2098165"/>
            </a:xfrm>
            <a:prstGeom prst="rect">
              <a:avLst/>
            </a:prstGeom>
            <a:noFill/>
          </p:spPr>
          <p:txBody>
            <a:bodyPr vert="horz" wrap="square" lIns="180000" tIns="90000" rIns="180000" bIns="90000" rtlCol="0" anchor="b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b="0" kern="1200" cap="all" spc="400" baseline="0">
                  <a:solidFill>
                    <a:schemeClr val="tx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400" b="1" i="0" u="none" strike="noStrike" kern="1200" cap="all" spc="200" normalizeH="0" baseline="0" noProof="0" dirty="0">
                  <a:ln>
                    <a:noFill/>
                  </a:ln>
                  <a:solidFill>
                    <a:srgbClr val="1C97D5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04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400" b="1" i="0" u="none" strike="noStrike" kern="1200" cap="none" spc="10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Gerir o orçamento</a:t>
              </a:r>
            </a:p>
          </p:txBody>
        </p:sp>
        <p:sp>
          <p:nvSpPr>
            <p:cNvPr id="18" name="Title 4">
              <a:extLst>
                <a:ext uri="{FF2B5EF4-FFF2-40B4-BE49-F238E27FC236}">
                  <a16:creationId xmlns:a16="http://schemas.microsoft.com/office/drawing/2014/main" id="{D3AE6A04-CB99-3BD5-0267-8432179FA71C}"/>
                </a:ext>
              </a:extLst>
            </p:cNvPr>
            <p:cNvSpPr txBox="1">
              <a:spLocks/>
            </p:cNvSpPr>
            <p:nvPr/>
          </p:nvSpPr>
          <p:spPr>
            <a:xfrm>
              <a:off x="6031128" y="3789396"/>
              <a:ext cx="1620000" cy="2056000"/>
            </a:xfrm>
            <a:prstGeom prst="rect">
              <a:avLst/>
            </a:prstGeom>
            <a:noFill/>
          </p:spPr>
          <p:txBody>
            <a:bodyPr vert="horz" wrap="square" lIns="180000" tIns="90000" rIns="180000" bIns="90000" rtlCol="0" anchor="t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b="0" kern="1200" cap="all" spc="400" baseline="0">
                  <a:solidFill>
                    <a:schemeClr val="tx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400" b="1" i="0" u="none" strike="noStrike" kern="1200" cap="all" spc="200" normalizeH="0" baseline="0" noProof="0" dirty="0">
                  <a:ln>
                    <a:noFill/>
                  </a:ln>
                  <a:solidFill>
                    <a:srgbClr val="1C97D5"/>
                  </a:solidFill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03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400" b="1" i="0" u="none" strike="noStrike" kern="1200" cap="none" spc="10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Calcular </a:t>
              </a:r>
              <a:br>
                <a:rPr kumimoji="0" lang="pt-PT" sz="1400" b="1" i="0" u="none" strike="noStrike" kern="1200" cap="none" spc="10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kumimoji="0" lang="pt-PT" sz="1400" b="1" i="0" u="none" strike="noStrike" kern="1200" cap="none" spc="10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o saldo do orçamento</a:t>
              </a: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50AACD62-7EAE-9158-891A-93621D362D3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483637" y="4618298"/>
              <a:ext cx="684109" cy="535093"/>
              <a:chOff x="8481418" y="992738"/>
              <a:chExt cx="641353" cy="501650"/>
            </a:xfrm>
          </p:grpSpPr>
          <p:sp>
            <p:nvSpPr>
              <p:cNvPr id="32" name="Line 19">
                <a:extLst>
                  <a:ext uri="{FF2B5EF4-FFF2-40B4-BE49-F238E27FC236}">
                    <a16:creationId xmlns:a16="http://schemas.microsoft.com/office/drawing/2014/main" id="{B58B196D-3F13-18C2-DACB-0D013FB470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906870" y="1440413"/>
                <a:ext cx="215901" cy="0"/>
              </a:xfrm>
              <a:prstGeom prst="line">
                <a:avLst/>
              </a:prstGeom>
              <a:noFill/>
              <a:ln w="1905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33" name="Line 20">
                <a:extLst>
                  <a:ext uri="{FF2B5EF4-FFF2-40B4-BE49-F238E27FC236}">
                    <a16:creationId xmlns:a16="http://schemas.microsoft.com/office/drawing/2014/main" id="{E1EB7323-4B1A-9F00-C7A8-34E69A669B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906870" y="1240388"/>
                <a:ext cx="215901" cy="0"/>
              </a:xfrm>
              <a:prstGeom prst="line">
                <a:avLst/>
              </a:prstGeom>
              <a:noFill/>
              <a:ln w="1905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34" name="Line 21">
                <a:extLst>
                  <a:ext uri="{FF2B5EF4-FFF2-40B4-BE49-F238E27FC236}">
                    <a16:creationId xmlns:a16="http://schemas.microsoft.com/office/drawing/2014/main" id="{6A6D8332-FE7F-1611-7AC9-305FEDF598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906870" y="1043538"/>
                <a:ext cx="215901" cy="0"/>
              </a:xfrm>
              <a:prstGeom prst="line">
                <a:avLst/>
              </a:prstGeom>
              <a:noFill/>
              <a:ln w="1905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35" name="Oval 22">
                <a:extLst>
                  <a:ext uri="{FF2B5EF4-FFF2-40B4-BE49-F238E27FC236}">
                    <a16:creationId xmlns:a16="http://schemas.microsoft.com/office/drawing/2014/main" id="{C0EFCBC3-FE5B-A7C6-9DCE-78D5C7283B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02056" y="1389613"/>
                <a:ext cx="101600" cy="101600"/>
              </a:xfrm>
              <a:prstGeom prst="ellipse">
                <a:avLst/>
              </a:prstGeom>
              <a:noFill/>
              <a:ln w="1905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36" name="Freeform 23">
                <a:extLst>
                  <a:ext uri="{FF2B5EF4-FFF2-40B4-BE49-F238E27FC236}">
                    <a16:creationId xmlns:a16="http://schemas.microsoft.com/office/drawing/2014/main" id="{BF4DFEEE-0CBF-512B-4699-1EF27F3BB1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81418" y="1189588"/>
                <a:ext cx="144463" cy="101600"/>
              </a:xfrm>
              <a:custGeom>
                <a:avLst/>
                <a:gdLst>
                  <a:gd name="T0" fmla="*/ 397 w 397"/>
                  <a:gd name="T1" fmla="*/ 0 h 279"/>
                  <a:gd name="T2" fmla="*/ 156 w 397"/>
                  <a:gd name="T3" fmla="*/ 279 h 279"/>
                  <a:gd name="T4" fmla="*/ 0 w 397"/>
                  <a:gd name="T5" fmla="*/ 132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7" h="279">
                    <a:moveTo>
                      <a:pt x="397" y="0"/>
                    </a:moveTo>
                    <a:lnTo>
                      <a:pt x="156" y="279"/>
                    </a:lnTo>
                    <a:lnTo>
                      <a:pt x="0" y="132"/>
                    </a:lnTo>
                  </a:path>
                </a:pathLst>
              </a:custGeom>
              <a:noFill/>
              <a:ln w="1905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37" name="Freeform 24">
                <a:extLst>
                  <a:ext uri="{FF2B5EF4-FFF2-40B4-BE49-F238E27FC236}">
                    <a16:creationId xmlns:a16="http://schemas.microsoft.com/office/drawing/2014/main" id="{7AE80C29-EBF0-BD1E-C59C-4BE747F212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81418" y="992738"/>
                <a:ext cx="144463" cy="101600"/>
              </a:xfrm>
              <a:custGeom>
                <a:avLst/>
                <a:gdLst>
                  <a:gd name="T0" fmla="*/ 397 w 397"/>
                  <a:gd name="T1" fmla="*/ 0 h 279"/>
                  <a:gd name="T2" fmla="*/ 156 w 397"/>
                  <a:gd name="T3" fmla="*/ 279 h 279"/>
                  <a:gd name="T4" fmla="*/ 0 w 397"/>
                  <a:gd name="T5" fmla="*/ 132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7" h="279">
                    <a:moveTo>
                      <a:pt x="397" y="0"/>
                    </a:moveTo>
                    <a:lnTo>
                      <a:pt x="156" y="279"/>
                    </a:lnTo>
                    <a:lnTo>
                      <a:pt x="0" y="132"/>
                    </a:lnTo>
                  </a:path>
                </a:pathLst>
              </a:custGeom>
              <a:noFill/>
              <a:ln w="1905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38" name="Oval 25">
                <a:extLst>
                  <a:ext uri="{FF2B5EF4-FFF2-40B4-BE49-F238E27FC236}">
                    <a16:creationId xmlns:a16="http://schemas.microsoft.com/office/drawing/2014/main" id="{DA9DFB4F-AE6C-27CB-C102-14E7CEFF74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10019" y="995913"/>
                <a:ext cx="101600" cy="101600"/>
              </a:xfrm>
              <a:prstGeom prst="ellipse">
                <a:avLst/>
              </a:prstGeom>
              <a:noFill/>
              <a:ln w="1905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39" name="Oval 26">
                <a:extLst>
                  <a:ext uri="{FF2B5EF4-FFF2-40B4-BE49-F238E27FC236}">
                    <a16:creationId xmlns:a16="http://schemas.microsoft.com/office/drawing/2014/main" id="{5D68CF14-BBBE-D9D8-6658-215561A5D0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10019" y="1192763"/>
                <a:ext cx="101600" cy="101600"/>
              </a:xfrm>
              <a:prstGeom prst="ellipse">
                <a:avLst/>
              </a:prstGeom>
              <a:noFill/>
              <a:ln w="1905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40" name="Freeform 27">
                <a:extLst>
                  <a:ext uri="{FF2B5EF4-FFF2-40B4-BE49-F238E27FC236}">
                    <a16:creationId xmlns:a16="http://schemas.microsoft.com/office/drawing/2014/main" id="{726F8C34-EEE6-C7B6-1A34-5DB99180FB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87794" y="1392788"/>
                <a:ext cx="144463" cy="101600"/>
              </a:xfrm>
              <a:custGeom>
                <a:avLst/>
                <a:gdLst>
                  <a:gd name="T0" fmla="*/ 397 w 397"/>
                  <a:gd name="T1" fmla="*/ 0 h 280"/>
                  <a:gd name="T2" fmla="*/ 155 w 397"/>
                  <a:gd name="T3" fmla="*/ 280 h 280"/>
                  <a:gd name="T4" fmla="*/ 0 w 397"/>
                  <a:gd name="T5" fmla="*/ 133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7" h="280">
                    <a:moveTo>
                      <a:pt x="397" y="0"/>
                    </a:moveTo>
                    <a:lnTo>
                      <a:pt x="155" y="280"/>
                    </a:lnTo>
                    <a:lnTo>
                      <a:pt x="0" y="133"/>
                    </a:lnTo>
                  </a:path>
                </a:pathLst>
              </a:custGeom>
              <a:noFill/>
              <a:ln w="1905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82F41835-A5AD-74C3-7BCA-DAAB75C3B1F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544564" y="3050930"/>
              <a:ext cx="541855" cy="541855"/>
              <a:chOff x="3115919" y="1933726"/>
              <a:chExt cx="588963" cy="588962"/>
            </a:xfrm>
          </p:grpSpPr>
          <p:sp>
            <p:nvSpPr>
              <p:cNvPr id="21" name="Line 23">
                <a:extLst>
                  <a:ext uri="{FF2B5EF4-FFF2-40B4-BE49-F238E27FC236}">
                    <a16:creationId xmlns:a16="http://schemas.microsoft.com/office/drawing/2014/main" id="{8BB69C02-7C2F-E37D-0A01-B5C02CB2C1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09582" y="2321076"/>
                <a:ext cx="107950" cy="107950"/>
              </a:xfrm>
              <a:prstGeom prst="line">
                <a:avLst/>
              </a:prstGeom>
              <a:noFill/>
              <a:ln w="1905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22" name="Line 24">
                <a:extLst>
                  <a:ext uri="{FF2B5EF4-FFF2-40B4-BE49-F238E27FC236}">
                    <a16:creationId xmlns:a16="http://schemas.microsoft.com/office/drawing/2014/main" id="{E77DE5CE-941E-BF99-5E6F-3E6B011ECF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209582" y="2321076"/>
                <a:ext cx="107950" cy="107950"/>
              </a:xfrm>
              <a:prstGeom prst="line">
                <a:avLst/>
              </a:prstGeom>
              <a:noFill/>
              <a:ln w="1905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23" name="Line 25">
                <a:extLst>
                  <a:ext uri="{FF2B5EF4-FFF2-40B4-BE49-F238E27FC236}">
                    <a16:creationId xmlns:a16="http://schemas.microsoft.com/office/drawing/2014/main" id="{2C0E247B-EA6C-485D-6DF2-4DBA6B7571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81044" y="2081363"/>
                <a:ext cx="153988" cy="0"/>
              </a:xfrm>
              <a:prstGeom prst="line">
                <a:avLst/>
              </a:prstGeom>
              <a:noFill/>
              <a:ln w="1905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24" name="Line 26">
                <a:extLst>
                  <a:ext uri="{FF2B5EF4-FFF2-40B4-BE49-F238E27FC236}">
                    <a16:creationId xmlns:a16="http://schemas.microsoft.com/office/drawing/2014/main" id="{F89B6B20-6B97-F95F-0D6E-255B0D6D34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81044" y="2349651"/>
                <a:ext cx="153988" cy="0"/>
              </a:xfrm>
              <a:prstGeom prst="line">
                <a:avLst/>
              </a:prstGeom>
              <a:noFill/>
              <a:ln w="1905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25" name="Line 27">
                <a:extLst>
                  <a:ext uri="{FF2B5EF4-FFF2-40B4-BE49-F238E27FC236}">
                    <a16:creationId xmlns:a16="http://schemas.microsoft.com/office/drawing/2014/main" id="{9525D78E-BFB9-BBB5-7FE7-06804F04FE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81044" y="2402038"/>
                <a:ext cx="153988" cy="0"/>
              </a:xfrm>
              <a:prstGeom prst="line">
                <a:avLst/>
              </a:prstGeom>
              <a:noFill/>
              <a:ln w="1905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26" name="Line 28">
                <a:extLst>
                  <a:ext uri="{FF2B5EF4-FFF2-40B4-BE49-F238E27FC236}">
                    <a16:creationId xmlns:a16="http://schemas.microsoft.com/office/drawing/2014/main" id="{FEF9AB2E-030B-D344-4FC2-6CBA186B5A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87357" y="2081363"/>
                <a:ext cx="152400" cy="0"/>
              </a:xfrm>
              <a:prstGeom prst="line">
                <a:avLst/>
              </a:prstGeom>
              <a:noFill/>
              <a:ln w="1905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27" name="Line 29">
                <a:extLst>
                  <a:ext uri="{FF2B5EF4-FFF2-40B4-BE49-F238E27FC236}">
                    <a16:creationId xmlns:a16="http://schemas.microsoft.com/office/drawing/2014/main" id="{020CF558-98EC-F5FC-599A-51F2FA3EED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63557" y="2005163"/>
                <a:ext cx="0" cy="152400"/>
              </a:xfrm>
              <a:prstGeom prst="line">
                <a:avLst/>
              </a:prstGeom>
              <a:noFill/>
              <a:ln w="1905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28" name="Freeform 30">
                <a:extLst>
                  <a:ext uri="{FF2B5EF4-FFF2-40B4-BE49-F238E27FC236}">
                    <a16:creationId xmlns:a16="http://schemas.microsoft.com/office/drawing/2014/main" id="{BF19F468-1B72-72E8-AFB1-09CD002363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5919" y="1933726"/>
                <a:ext cx="295275" cy="295275"/>
              </a:xfrm>
              <a:custGeom>
                <a:avLst/>
                <a:gdLst>
                  <a:gd name="T0" fmla="*/ 170 w 813"/>
                  <a:gd name="T1" fmla="*/ 0 h 813"/>
                  <a:gd name="T2" fmla="*/ 813 w 813"/>
                  <a:gd name="T3" fmla="*/ 0 h 813"/>
                  <a:gd name="T4" fmla="*/ 813 w 813"/>
                  <a:gd name="T5" fmla="*/ 813 h 813"/>
                  <a:gd name="T6" fmla="*/ 0 w 813"/>
                  <a:gd name="T7" fmla="*/ 813 h 813"/>
                  <a:gd name="T8" fmla="*/ 0 w 813"/>
                  <a:gd name="T9" fmla="*/ 170 h 813"/>
                  <a:gd name="T10" fmla="*/ 170 w 813"/>
                  <a:gd name="T11" fmla="*/ 0 h 8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13" h="813">
                    <a:moveTo>
                      <a:pt x="170" y="0"/>
                    </a:moveTo>
                    <a:lnTo>
                      <a:pt x="813" y="0"/>
                    </a:lnTo>
                    <a:lnTo>
                      <a:pt x="813" y="813"/>
                    </a:lnTo>
                    <a:lnTo>
                      <a:pt x="0" y="813"/>
                    </a:lnTo>
                    <a:lnTo>
                      <a:pt x="0" y="170"/>
                    </a:lnTo>
                    <a:cubicBezTo>
                      <a:pt x="0" y="76"/>
                      <a:pt x="76" y="0"/>
                      <a:pt x="170" y="0"/>
                    </a:cubicBezTo>
                    <a:close/>
                  </a:path>
                </a:pathLst>
              </a:custGeom>
              <a:noFill/>
              <a:ln w="1905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29" name="Freeform 31">
                <a:extLst>
                  <a:ext uri="{FF2B5EF4-FFF2-40B4-BE49-F238E27FC236}">
                    <a16:creationId xmlns:a16="http://schemas.microsoft.com/office/drawing/2014/main" id="{0D92EF0D-733D-9658-B2BB-3022E82097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1194" y="2229001"/>
                <a:ext cx="293688" cy="293687"/>
              </a:xfrm>
              <a:custGeom>
                <a:avLst/>
                <a:gdLst>
                  <a:gd name="T0" fmla="*/ 0 w 813"/>
                  <a:gd name="T1" fmla="*/ 0 h 813"/>
                  <a:gd name="T2" fmla="*/ 813 w 813"/>
                  <a:gd name="T3" fmla="*/ 0 h 813"/>
                  <a:gd name="T4" fmla="*/ 813 w 813"/>
                  <a:gd name="T5" fmla="*/ 644 h 813"/>
                  <a:gd name="T6" fmla="*/ 644 w 813"/>
                  <a:gd name="T7" fmla="*/ 813 h 813"/>
                  <a:gd name="T8" fmla="*/ 0 w 813"/>
                  <a:gd name="T9" fmla="*/ 813 h 813"/>
                  <a:gd name="T10" fmla="*/ 0 w 813"/>
                  <a:gd name="T11" fmla="*/ 0 h 8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13" h="813">
                    <a:moveTo>
                      <a:pt x="0" y="0"/>
                    </a:moveTo>
                    <a:lnTo>
                      <a:pt x="813" y="0"/>
                    </a:lnTo>
                    <a:lnTo>
                      <a:pt x="813" y="644"/>
                    </a:lnTo>
                    <a:cubicBezTo>
                      <a:pt x="813" y="737"/>
                      <a:pt x="737" y="813"/>
                      <a:pt x="644" y="813"/>
                    </a:cubicBezTo>
                    <a:lnTo>
                      <a:pt x="0" y="81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905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30" name="Freeform 32">
                <a:extLst>
                  <a:ext uri="{FF2B5EF4-FFF2-40B4-BE49-F238E27FC236}">
                    <a16:creationId xmlns:a16="http://schemas.microsoft.com/office/drawing/2014/main" id="{0B1EEFBA-0668-875C-E0E1-7B8920ECB2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1194" y="1933726"/>
                <a:ext cx="293688" cy="295275"/>
              </a:xfrm>
              <a:custGeom>
                <a:avLst/>
                <a:gdLst>
                  <a:gd name="T0" fmla="*/ 0 w 813"/>
                  <a:gd name="T1" fmla="*/ 0 h 813"/>
                  <a:gd name="T2" fmla="*/ 644 w 813"/>
                  <a:gd name="T3" fmla="*/ 0 h 813"/>
                  <a:gd name="T4" fmla="*/ 813 w 813"/>
                  <a:gd name="T5" fmla="*/ 170 h 813"/>
                  <a:gd name="T6" fmla="*/ 813 w 813"/>
                  <a:gd name="T7" fmla="*/ 813 h 813"/>
                  <a:gd name="T8" fmla="*/ 0 w 813"/>
                  <a:gd name="T9" fmla="*/ 813 h 813"/>
                  <a:gd name="T10" fmla="*/ 0 w 813"/>
                  <a:gd name="T11" fmla="*/ 0 h 8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13" h="813">
                    <a:moveTo>
                      <a:pt x="0" y="0"/>
                    </a:moveTo>
                    <a:lnTo>
                      <a:pt x="644" y="0"/>
                    </a:lnTo>
                    <a:cubicBezTo>
                      <a:pt x="737" y="0"/>
                      <a:pt x="813" y="76"/>
                      <a:pt x="813" y="170"/>
                    </a:cubicBezTo>
                    <a:lnTo>
                      <a:pt x="813" y="813"/>
                    </a:lnTo>
                    <a:lnTo>
                      <a:pt x="0" y="81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905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31" name="Freeform 33">
                <a:extLst>
                  <a:ext uri="{FF2B5EF4-FFF2-40B4-BE49-F238E27FC236}">
                    <a16:creationId xmlns:a16="http://schemas.microsoft.com/office/drawing/2014/main" id="{8D08AB3A-605C-F7AA-6658-5AB78ED930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5919" y="2229001"/>
                <a:ext cx="295275" cy="293687"/>
              </a:xfrm>
              <a:custGeom>
                <a:avLst/>
                <a:gdLst>
                  <a:gd name="T0" fmla="*/ 0 w 813"/>
                  <a:gd name="T1" fmla="*/ 0 h 813"/>
                  <a:gd name="T2" fmla="*/ 813 w 813"/>
                  <a:gd name="T3" fmla="*/ 0 h 813"/>
                  <a:gd name="T4" fmla="*/ 813 w 813"/>
                  <a:gd name="T5" fmla="*/ 813 h 813"/>
                  <a:gd name="T6" fmla="*/ 170 w 813"/>
                  <a:gd name="T7" fmla="*/ 813 h 813"/>
                  <a:gd name="T8" fmla="*/ 0 w 813"/>
                  <a:gd name="T9" fmla="*/ 644 h 813"/>
                  <a:gd name="T10" fmla="*/ 0 w 813"/>
                  <a:gd name="T11" fmla="*/ 0 h 8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13" h="813">
                    <a:moveTo>
                      <a:pt x="0" y="0"/>
                    </a:moveTo>
                    <a:lnTo>
                      <a:pt x="813" y="0"/>
                    </a:lnTo>
                    <a:lnTo>
                      <a:pt x="813" y="813"/>
                    </a:lnTo>
                    <a:lnTo>
                      <a:pt x="170" y="813"/>
                    </a:lnTo>
                    <a:cubicBezTo>
                      <a:pt x="76" y="813"/>
                      <a:pt x="0" y="737"/>
                      <a:pt x="0" y="644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1905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234781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3960D0-C2FB-DA6B-B304-B240499FD3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CE90105-2894-6E86-9894-3A97894A5B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err="1"/>
              <a:t>Educar</a:t>
            </a:r>
            <a:r>
              <a:rPr lang="en-GB" dirty="0"/>
              <a:t> para a </a:t>
            </a:r>
            <a:r>
              <a:rPr lang="en-GB" dirty="0" err="1"/>
              <a:t>Cidadania</a:t>
            </a:r>
            <a:r>
              <a:rPr lang="en-GB" dirty="0"/>
              <a:t>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45A5C9-57B2-C42E-47E4-47C9DAB5FFF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t-PT" dirty="0"/>
              <a:t>Orçamento Familiar e Fiscalidade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99ADC3-0DF6-EDCA-194F-8D92065C7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35294" y="6333173"/>
            <a:ext cx="618506" cy="365125"/>
          </a:xfrm>
          <a:prstGeom prst="rect">
            <a:avLst/>
          </a:prstGeom>
        </p:spPr>
        <p:txBody>
          <a:bodyPr/>
          <a:lstStyle/>
          <a:p>
            <a:fld id="{0FC76E96-B79D-4F2B-9241-53214DAD9253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5" name="Título 12">
            <a:extLst>
              <a:ext uri="{FF2B5EF4-FFF2-40B4-BE49-F238E27FC236}">
                <a16:creationId xmlns:a16="http://schemas.microsoft.com/office/drawing/2014/main" id="{39743BB2-5459-FBC5-8E63-CE7F38F9CB9C}"/>
              </a:ext>
            </a:extLst>
          </p:cNvPr>
          <p:cNvSpPr txBox="1">
            <a:spLocks/>
          </p:cNvSpPr>
          <p:nvPr/>
        </p:nvSpPr>
        <p:spPr>
          <a:xfrm>
            <a:off x="580293" y="1938891"/>
            <a:ext cx="10515600" cy="119534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600" b="1" dirty="0">
                <a:solidFill>
                  <a:srgbClr val="05547F"/>
                </a:solidFill>
                <a:latin typeface="+mn-lt"/>
              </a:rPr>
              <a:t>Identificar os rendimentos</a:t>
            </a:r>
            <a:endParaRPr lang="pt-PT" sz="3600" dirty="0">
              <a:solidFill>
                <a:srgbClr val="05547F"/>
              </a:solidFill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BF69E6-C3D3-71AE-C5A2-FB64AF858A2C}"/>
              </a:ext>
            </a:extLst>
          </p:cNvPr>
          <p:cNvSpPr txBox="1"/>
          <p:nvPr/>
        </p:nvSpPr>
        <p:spPr>
          <a:xfrm>
            <a:off x="580293" y="2626514"/>
            <a:ext cx="10676570" cy="320818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pt-PT" dirty="0"/>
              <a:t>Os</a:t>
            </a:r>
            <a:r>
              <a:rPr lang="pt-PT" dirty="0">
                <a:solidFill>
                  <a:srgbClr val="E18346"/>
                </a:solidFill>
              </a:rPr>
              <a:t> </a:t>
            </a:r>
            <a:r>
              <a:rPr lang="pt-PT" b="1" dirty="0">
                <a:solidFill>
                  <a:srgbClr val="E18346"/>
                </a:solidFill>
              </a:rPr>
              <a:t>rendimentos </a:t>
            </a:r>
            <a:r>
              <a:rPr lang="pt-PT" dirty="0"/>
              <a:t>correspondem ao </a:t>
            </a:r>
            <a:r>
              <a:rPr lang="pt-PT" b="1" dirty="0">
                <a:solidFill>
                  <a:srgbClr val="E18346"/>
                </a:solidFill>
              </a:rPr>
              <a:t>“dinheiro que se ganha”</a:t>
            </a:r>
            <a:endParaRPr lang="pt-PT" b="1">
              <a:ea typeface="Calibri"/>
              <a:cs typeface="Calibri"/>
            </a:endParaRP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pt-PT" dirty="0"/>
              <a:t>Para calcular o rendimento mensal devemos primeiro somar </a:t>
            </a:r>
            <a:r>
              <a:rPr lang="pt-PT" b="1" dirty="0">
                <a:solidFill>
                  <a:srgbClr val="E18346"/>
                </a:solidFill>
              </a:rPr>
              <a:t>todos os rendimentos que recebemos num mês</a:t>
            </a:r>
            <a:endParaRPr lang="pt-PT" dirty="0"/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pt-PT" u="sng" dirty="0"/>
              <a:t>Exemplos de rendimentos</a:t>
            </a:r>
            <a:r>
              <a:rPr lang="pt-PT" dirty="0"/>
              <a:t>: </a:t>
            </a:r>
          </a:p>
          <a:p>
            <a:pPr marL="285750" indent="-28575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dirty="0">
                <a:latin typeface="+mn-lt"/>
              </a:rPr>
              <a:t>Semanada/mesada </a:t>
            </a:r>
          </a:p>
          <a:p>
            <a:pPr marL="285750" indent="-28575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dirty="0">
                <a:latin typeface="+mn-lt"/>
              </a:rPr>
              <a:t>Ordenado</a:t>
            </a:r>
          </a:p>
          <a:p>
            <a:pPr marL="285750" indent="-28575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dirty="0">
                <a:latin typeface="+mn-lt"/>
              </a:rPr>
              <a:t>Subsídio de refeição </a:t>
            </a:r>
          </a:p>
          <a:p>
            <a:pPr marL="285750" indent="-28575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dirty="0">
                <a:latin typeface="+mn-lt"/>
              </a:rPr>
              <a:t>Prenda em dinheiro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7D7B81C-EDA8-D02F-584F-5EBFD5CFE55E}"/>
              </a:ext>
            </a:extLst>
          </p:cNvPr>
          <p:cNvGrpSpPr/>
          <p:nvPr/>
        </p:nvGrpSpPr>
        <p:grpSpPr>
          <a:xfrm>
            <a:off x="8833966" y="4127451"/>
            <a:ext cx="2210581" cy="2090938"/>
            <a:chOff x="4765153" y="2325848"/>
            <a:chExt cx="2306493" cy="2305385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5CDF1E3F-7A5B-AC87-6CA6-D121D0750B4E}"/>
                </a:ext>
              </a:extLst>
            </p:cNvPr>
            <p:cNvGrpSpPr/>
            <p:nvPr/>
          </p:nvGrpSpPr>
          <p:grpSpPr>
            <a:xfrm>
              <a:off x="4765153" y="2325848"/>
              <a:ext cx="2306493" cy="2305385"/>
              <a:chOff x="3020400" y="2268000"/>
              <a:chExt cx="2306493" cy="2305385"/>
            </a:xfrm>
          </p:grpSpPr>
          <p:sp>
            <p:nvSpPr>
              <p:cNvPr id="68" name="Freeform 39">
                <a:extLst>
                  <a:ext uri="{FF2B5EF4-FFF2-40B4-BE49-F238E27FC236}">
                    <a16:creationId xmlns:a16="http://schemas.microsoft.com/office/drawing/2014/main" id="{A7F7D7DB-7C72-FDBD-A9E1-F4726A979A7E}"/>
                  </a:ext>
                </a:extLst>
              </p:cNvPr>
              <p:cNvSpPr/>
              <p:nvPr/>
            </p:nvSpPr>
            <p:spPr>
              <a:xfrm>
                <a:off x="3111508" y="2358000"/>
                <a:ext cx="2215385" cy="2215385"/>
              </a:xfrm>
              <a:custGeom>
                <a:avLst/>
                <a:gdLst>
                  <a:gd name="connsiteX0" fmla="*/ 0 w 3251200"/>
                  <a:gd name="connsiteY0" fmla="*/ 1625600 h 3251200"/>
                  <a:gd name="connsiteX1" fmla="*/ 1625600 w 3251200"/>
                  <a:gd name="connsiteY1" fmla="*/ 0 h 3251200"/>
                  <a:gd name="connsiteX2" fmla="*/ 3251200 w 3251200"/>
                  <a:gd name="connsiteY2" fmla="*/ 1625600 h 3251200"/>
                  <a:gd name="connsiteX3" fmla="*/ 1625600 w 3251200"/>
                  <a:gd name="connsiteY3" fmla="*/ 3251200 h 3251200"/>
                  <a:gd name="connsiteX4" fmla="*/ 0 w 3251200"/>
                  <a:gd name="connsiteY4" fmla="*/ 1625600 h 3251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51200" h="3251200">
                    <a:moveTo>
                      <a:pt x="0" y="1625600"/>
                    </a:moveTo>
                    <a:cubicBezTo>
                      <a:pt x="0" y="727806"/>
                      <a:pt x="727806" y="0"/>
                      <a:pt x="1625600" y="0"/>
                    </a:cubicBezTo>
                    <a:cubicBezTo>
                      <a:pt x="2523394" y="0"/>
                      <a:pt x="3251200" y="727806"/>
                      <a:pt x="3251200" y="1625600"/>
                    </a:cubicBezTo>
                    <a:cubicBezTo>
                      <a:pt x="3251200" y="2523394"/>
                      <a:pt x="2523394" y="3251200"/>
                      <a:pt x="1625600" y="3251200"/>
                    </a:cubicBezTo>
                    <a:cubicBezTo>
                      <a:pt x="727806" y="3251200"/>
                      <a:pt x="0" y="2523394"/>
                      <a:pt x="0" y="1625600"/>
                    </a:cubicBezTo>
                    <a:close/>
                  </a:path>
                </a:pathLst>
              </a:custGeom>
              <a:noFill/>
              <a:ln w="101600">
                <a:solidFill>
                  <a:schemeClr val="accent3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7200" b="1" i="0" u="none" strike="noStrike" kern="1200" cap="none" spc="100" normalizeH="0" baseline="0" noProof="0" dirty="0">
                  <a:ln>
                    <a:noFill/>
                  </a:ln>
                  <a:solidFill>
                    <a:srgbClr val="002A49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69" name="Title 2">
                <a:extLst>
                  <a:ext uri="{FF2B5EF4-FFF2-40B4-BE49-F238E27FC236}">
                    <a16:creationId xmlns:a16="http://schemas.microsoft.com/office/drawing/2014/main" id="{3413D233-E74C-4DBA-9150-8C649B21EFC1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020400" y="2268000"/>
                <a:ext cx="720000" cy="720000"/>
              </a:xfrm>
              <a:prstGeom prst="ellipse">
                <a:avLst/>
              </a:prstGeom>
              <a:solidFill>
                <a:schemeClr val="accent3"/>
              </a:solidFill>
              <a:ln w="25400">
                <a:noFill/>
              </a:ln>
            </p:spPr>
            <p:txBody>
              <a:bodyPr vert="horz" wrap="square" lIns="0" tIns="72000" rIns="0" bIns="0" rtlCol="0" anchor="ctr" anchorCtr="0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200" b="0" kern="1200" cap="all" spc="400" baseline="0">
                    <a:solidFill>
                      <a:schemeClr val="tx2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7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600" b="0" i="0" u="none" strike="noStrike" kern="1200" cap="all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endParaRPr>
              </a:p>
            </p:txBody>
          </p: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4E93E8B4-EEEE-244A-5F9C-BD4AD0FEEC7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391421" y="2810245"/>
              <a:ext cx="1145063" cy="1426589"/>
              <a:chOff x="5346488" y="4315191"/>
              <a:chExt cx="431006" cy="536973"/>
            </a:xfrm>
          </p:grpSpPr>
          <p:sp>
            <p:nvSpPr>
              <p:cNvPr id="61" name="Freeform 522">
                <a:extLst>
                  <a:ext uri="{FF2B5EF4-FFF2-40B4-BE49-F238E27FC236}">
                    <a16:creationId xmlns:a16="http://schemas.microsoft.com/office/drawing/2014/main" id="{261D3938-E456-6BC6-5A6C-4D0C9BDCAD6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346488" y="4644995"/>
                <a:ext cx="431006" cy="207169"/>
              </a:xfrm>
              <a:custGeom>
                <a:avLst/>
                <a:gdLst>
                  <a:gd name="T0" fmla="*/ 0 w 1575"/>
                  <a:gd name="T1" fmla="*/ 468 h 755"/>
                  <a:gd name="T2" fmla="*/ 1504 w 1575"/>
                  <a:gd name="T3" fmla="*/ 331 h 755"/>
                  <a:gd name="T4" fmla="*/ 1369 w 1575"/>
                  <a:gd name="T5" fmla="*/ 171 h 755"/>
                  <a:gd name="T6" fmla="*/ 1003 w 1575"/>
                  <a:gd name="T7" fmla="*/ 293 h 755"/>
                  <a:gd name="T8" fmla="*/ 0 w 1575"/>
                  <a:gd name="T9" fmla="*/ 0 h 755"/>
                  <a:gd name="T10" fmla="*/ 271 w 1575"/>
                  <a:gd name="T11" fmla="*/ 0 h 755"/>
                  <a:gd name="T12" fmla="*/ 642 w 1575"/>
                  <a:gd name="T13" fmla="*/ 134 h 755"/>
                  <a:gd name="T14" fmla="*/ 913 w 1575"/>
                  <a:gd name="T15" fmla="*/ 134 h 755"/>
                  <a:gd name="T16" fmla="*/ 913 w 1575"/>
                  <a:gd name="T17" fmla="*/ 338 h 755"/>
                  <a:gd name="T18" fmla="*/ 440 w 1575"/>
                  <a:gd name="T19" fmla="*/ 338 h 7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75" h="755">
                    <a:moveTo>
                      <a:pt x="0" y="468"/>
                    </a:moveTo>
                    <a:cubicBezTo>
                      <a:pt x="836" y="746"/>
                      <a:pt x="687" y="755"/>
                      <a:pt x="1504" y="331"/>
                    </a:cubicBezTo>
                    <a:cubicBezTo>
                      <a:pt x="1575" y="295"/>
                      <a:pt x="1567" y="115"/>
                      <a:pt x="1369" y="171"/>
                    </a:cubicBezTo>
                    <a:lnTo>
                      <a:pt x="1003" y="293"/>
                    </a:lnTo>
                    <a:moveTo>
                      <a:pt x="0" y="0"/>
                    </a:moveTo>
                    <a:lnTo>
                      <a:pt x="271" y="0"/>
                    </a:lnTo>
                    <a:cubicBezTo>
                      <a:pt x="470" y="0"/>
                      <a:pt x="600" y="101"/>
                      <a:pt x="642" y="134"/>
                    </a:cubicBezTo>
                    <a:cubicBezTo>
                      <a:pt x="755" y="135"/>
                      <a:pt x="764" y="134"/>
                      <a:pt x="913" y="134"/>
                    </a:cubicBezTo>
                    <a:cubicBezTo>
                      <a:pt x="1047" y="134"/>
                      <a:pt x="1047" y="338"/>
                      <a:pt x="913" y="338"/>
                    </a:cubicBezTo>
                    <a:lnTo>
                      <a:pt x="440" y="338"/>
                    </a:lnTo>
                  </a:path>
                </a:pathLst>
              </a:custGeom>
              <a:noFill/>
              <a:ln w="1905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62" name="Freeform 523">
                <a:extLst>
                  <a:ext uri="{FF2B5EF4-FFF2-40B4-BE49-F238E27FC236}">
                    <a16:creationId xmlns:a16="http://schemas.microsoft.com/office/drawing/2014/main" id="{4C38CA0F-F913-D21C-5D70-E8C4646464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4354" y="4473545"/>
                <a:ext cx="286941" cy="252413"/>
              </a:xfrm>
              <a:custGeom>
                <a:avLst/>
                <a:gdLst>
                  <a:gd name="T0" fmla="*/ 5 w 1049"/>
                  <a:gd name="T1" fmla="*/ 626 h 921"/>
                  <a:gd name="T2" fmla="*/ 0 w 1049"/>
                  <a:gd name="T3" fmla="*/ 552 h 921"/>
                  <a:gd name="T4" fmla="*/ 341 w 1049"/>
                  <a:gd name="T5" fmla="*/ 0 h 921"/>
                  <a:gd name="T6" fmla="*/ 708 w 1049"/>
                  <a:gd name="T7" fmla="*/ 0 h 921"/>
                  <a:gd name="T8" fmla="*/ 1049 w 1049"/>
                  <a:gd name="T9" fmla="*/ 552 h 921"/>
                  <a:gd name="T10" fmla="*/ 829 w 1049"/>
                  <a:gd name="T11" fmla="*/ 894 h 921"/>
                  <a:gd name="T12" fmla="*/ 749 w 1049"/>
                  <a:gd name="T13" fmla="*/ 921 h 9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49" h="921">
                    <a:moveTo>
                      <a:pt x="5" y="626"/>
                    </a:moveTo>
                    <a:cubicBezTo>
                      <a:pt x="1" y="602"/>
                      <a:pt x="0" y="577"/>
                      <a:pt x="0" y="552"/>
                    </a:cubicBezTo>
                    <a:cubicBezTo>
                      <a:pt x="0" y="380"/>
                      <a:pt x="195" y="106"/>
                      <a:pt x="341" y="0"/>
                    </a:cubicBezTo>
                    <a:lnTo>
                      <a:pt x="708" y="0"/>
                    </a:lnTo>
                    <a:cubicBezTo>
                      <a:pt x="854" y="106"/>
                      <a:pt x="1049" y="380"/>
                      <a:pt x="1049" y="552"/>
                    </a:cubicBezTo>
                    <a:cubicBezTo>
                      <a:pt x="1049" y="708"/>
                      <a:pt x="980" y="829"/>
                      <a:pt x="829" y="894"/>
                    </a:cubicBezTo>
                    <a:lnTo>
                      <a:pt x="749" y="921"/>
                    </a:lnTo>
                  </a:path>
                </a:pathLst>
              </a:custGeom>
              <a:noFill/>
              <a:ln w="1905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63" name="Freeform 524">
                <a:extLst>
                  <a:ext uri="{FF2B5EF4-FFF2-40B4-BE49-F238E27FC236}">
                    <a16:creationId xmlns:a16="http://schemas.microsoft.com/office/drawing/2014/main" id="{9ED2AD4E-7E70-D0F9-6417-E4682FB928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7222" y="4444970"/>
                <a:ext cx="101204" cy="0"/>
              </a:xfrm>
              <a:custGeom>
                <a:avLst/>
                <a:gdLst>
                  <a:gd name="T0" fmla="*/ 0 w 370"/>
                  <a:gd name="T1" fmla="*/ 370 w 370"/>
                  <a:gd name="T2" fmla="*/ 0 w 37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70">
                    <a:moveTo>
                      <a:pt x="0" y="0"/>
                    </a:moveTo>
                    <a:lnTo>
                      <a:pt x="37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9050" cap="flat">
                <a:solidFill>
                  <a:schemeClr val="accent3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64" name="Freeform 525">
                <a:extLst>
                  <a:ext uri="{FF2B5EF4-FFF2-40B4-BE49-F238E27FC236}">
                    <a16:creationId xmlns:a16="http://schemas.microsoft.com/office/drawing/2014/main" id="{CE61E2B5-43C9-0D7D-1A2C-72A4B82800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78647" y="4315191"/>
                <a:ext cx="158354" cy="101204"/>
              </a:xfrm>
              <a:custGeom>
                <a:avLst/>
                <a:gdLst>
                  <a:gd name="T0" fmla="*/ 131 w 577"/>
                  <a:gd name="T1" fmla="*/ 368 h 368"/>
                  <a:gd name="T2" fmla="*/ 446 w 577"/>
                  <a:gd name="T3" fmla="*/ 368 h 368"/>
                  <a:gd name="T4" fmla="*/ 577 w 577"/>
                  <a:gd name="T5" fmla="*/ 79 h 368"/>
                  <a:gd name="T6" fmla="*/ 368 w 577"/>
                  <a:gd name="T7" fmla="*/ 158 h 368"/>
                  <a:gd name="T8" fmla="*/ 288 w 577"/>
                  <a:gd name="T9" fmla="*/ 0 h 368"/>
                  <a:gd name="T10" fmla="*/ 210 w 577"/>
                  <a:gd name="T11" fmla="*/ 158 h 368"/>
                  <a:gd name="T12" fmla="*/ 0 w 577"/>
                  <a:gd name="T13" fmla="*/ 79 h 368"/>
                  <a:gd name="T14" fmla="*/ 131 w 577"/>
                  <a:gd name="T15" fmla="*/ 368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77" h="368">
                    <a:moveTo>
                      <a:pt x="131" y="368"/>
                    </a:moveTo>
                    <a:lnTo>
                      <a:pt x="446" y="368"/>
                    </a:lnTo>
                    <a:cubicBezTo>
                      <a:pt x="446" y="236"/>
                      <a:pt x="577" y="79"/>
                      <a:pt x="577" y="79"/>
                    </a:cubicBezTo>
                    <a:lnTo>
                      <a:pt x="368" y="158"/>
                    </a:lnTo>
                    <a:lnTo>
                      <a:pt x="288" y="0"/>
                    </a:lnTo>
                    <a:lnTo>
                      <a:pt x="210" y="158"/>
                    </a:lnTo>
                    <a:lnTo>
                      <a:pt x="0" y="79"/>
                    </a:lnTo>
                    <a:cubicBezTo>
                      <a:pt x="0" y="79"/>
                      <a:pt x="131" y="236"/>
                      <a:pt x="131" y="368"/>
                    </a:cubicBezTo>
                    <a:close/>
                  </a:path>
                </a:pathLst>
              </a:custGeom>
              <a:noFill/>
              <a:ln w="1905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65" name="Line 526">
                <a:extLst>
                  <a:ext uri="{FF2B5EF4-FFF2-40B4-BE49-F238E27FC236}">
                    <a16:creationId xmlns:a16="http://schemas.microsoft.com/office/drawing/2014/main" id="{58CE2D46-2B6C-28FE-D549-45A2B6227A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507222" y="4569985"/>
                <a:ext cx="65485" cy="0"/>
              </a:xfrm>
              <a:prstGeom prst="line">
                <a:avLst/>
              </a:prstGeom>
              <a:noFill/>
              <a:ln w="1905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66" name="Line 527">
                <a:extLst>
                  <a:ext uri="{FF2B5EF4-FFF2-40B4-BE49-F238E27FC236}">
                    <a16:creationId xmlns:a16="http://schemas.microsoft.com/office/drawing/2014/main" id="{93DCC8F2-EA2F-09DB-755B-B0B783B7CB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507222" y="4596179"/>
                <a:ext cx="65485" cy="0"/>
              </a:xfrm>
              <a:prstGeom prst="line">
                <a:avLst/>
              </a:prstGeom>
              <a:noFill/>
              <a:ln w="1905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67" name="Freeform 528">
                <a:extLst>
                  <a:ext uri="{FF2B5EF4-FFF2-40B4-BE49-F238E27FC236}">
                    <a16:creationId xmlns:a16="http://schemas.microsoft.com/office/drawing/2014/main" id="{BB6079DC-93DE-66A7-9469-913F6C11E9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6032" y="4522360"/>
                <a:ext cx="66675" cy="96630"/>
              </a:xfrm>
              <a:custGeom>
                <a:avLst/>
                <a:gdLst>
                  <a:gd name="T0" fmla="*/ 299 w 299"/>
                  <a:gd name="T1" fmla="*/ 15 h 438"/>
                  <a:gd name="T2" fmla="*/ 219 w 299"/>
                  <a:gd name="T3" fmla="*/ 0 h 438"/>
                  <a:gd name="T4" fmla="*/ 0 w 299"/>
                  <a:gd name="T5" fmla="*/ 219 h 438"/>
                  <a:gd name="T6" fmla="*/ 219 w 299"/>
                  <a:gd name="T7" fmla="*/ 438 h 438"/>
                  <a:gd name="T8" fmla="*/ 299 w 299"/>
                  <a:gd name="T9" fmla="*/ 422 h 4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9" h="438">
                    <a:moveTo>
                      <a:pt x="299" y="15"/>
                    </a:moveTo>
                    <a:cubicBezTo>
                      <a:pt x="274" y="5"/>
                      <a:pt x="246" y="0"/>
                      <a:pt x="219" y="0"/>
                    </a:cubicBezTo>
                    <a:cubicBezTo>
                      <a:pt x="98" y="0"/>
                      <a:pt x="0" y="98"/>
                      <a:pt x="0" y="219"/>
                    </a:cubicBezTo>
                    <a:cubicBezTo>
                      <a:pt x="0" y="339"/>
                      <a:pt x="98" y="438"/>
                      <a:pt x="219" y="438"/>
                    </a:cubicBezTo>
                    <a:cubicBezTo>
                      <a:pt x="246" y="438"/>
                      <a:pt x="274" y="432"/>
                      <a:pt x="299" y="422"/>
                    </a:cubicBezTo>
                  </a:path>
                </a:pathLst>
              </a:custGeom>
              <a:noFill/>
              <a:ln w="1905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</p:grp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DFCFD14B-BC84-5154-2081-25E4F1612449}"/>
                </a:ext>
              </a:extLst>
            </p:cNvPr>
            <p:cNvSpPr txBox="1"/>
            <p:nvPr/>
          </p:nvSpPr>
          <p:spPr>
            <a:xfrm>
              <a:off x="4811618" y="2426153"/>
              <a:ext cx="6270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01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632825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8E8B53-65BC-E8EC-2D3F-C26BF6B237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C34BDA7-C0BA-B593-1DFF-58E21F1D23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err="1"/>
              <a:t>Educar</a:t>
            </a:r>
            <a:r>
              <a:rPr lang="en-GB" dirty="0"/>
              <a:t> para a </a:t>
            </a:r>
            <a:r>
              <a:rPr lang="en-GB" dirty="0" err="1"/>
              <a:t>Cidadania</a:t>
            </a:r>
            <a:r>
              <a:rPr lang="en-GB" dirty="0"/>
              <a:t>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6C3C92-7C18-25E4-2835-4F8A673CECA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t-PT" dirty="0"/>
              <a:t>Orçamento Familiar e Fiscalidade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6D6060-6B2C-7D37-1A82-2B5EB627B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35294" y="6333173"/>
            <a:ext cx="618506" cy="365125"/>
          </a:xfrm>
          <a:prstGeom prst="rect">
            <a:avLst/>
          </a:prstGeom>
        </p:spPr>
        <p:txBody>
          <a:bodyPr/>
          <a:lstStyle/>
          <a:p>
            <a:fld id="{0FC76E96-B79D-4F2B-9241-53214DAD9253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5" name="Título 12">
            <a:extLst>
              <a:ext uri="{FF2B5EF4-FFF2-40B4-BE49-F238E27FC236}">
                <a16:creationId xmlns:a16="http://schemas.microsoft.com/office/drawing/2014/main" id="{172D8A96-B054-49DF-10BE-0EAB2E6D282C}"/>
              </a:ext>
            </a:extLst>
          </p:cNvPr>
          <p:cNvSpPr txBox="1">
            <a:spLocks/>
          </p:cNvSpPr>
          <p:nvPr/>
        </p:nvSpPr>
        <p:spPr>
          <a:xfrm>
            <a:off x="580293" y="1938891"/>
            <a:ext cx="10515600" cy="119534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600" b="1" dirty="0">
                <a:solidFill>
                  <a:srgbClr val="05547F"/>
                </a:solidFill>
                <a:latin typeface="+mn-lt"/>
              </a:rPr>
              <a:t>Identificar os rendimentos</a:t>
            </a:r>
            <a:endParaRPr lang="pt-PT" sz="3600" dirty="0">
              <a:solidFill>
                <a:srgbClr val="05547F"/>
              </a:solidFill>
              <a:latin typeface="+mn-lt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465E580-0884-A83E-11F9-6598AAFC1B63}"/>
              </a:ext>
            </a:extLst>
          </p:cNvPr>
          <p:cNvGrpSpPr/>
          <p:nvPr/>
        </p:nvGrpSpPr>
        <p:grpSpPr>
          <a:xfrm>
            <a:off x="8833966" y="4127451"/>
            <a:ext cx="2210581" cy="2090938"/>
            <a:chOff x="4765153" y="2325848"/>
            <a:chExt cx="2306493" cy="2305385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6120A0E9-DAB5-3BED-006A-2BAC665CEC88}"/>
                </a:ext>
              </a:extLst>
            </p:cNvPr>
            <p:cNvGrpSpPr/>
            <p:nvPr/>
          </p:nvGrpSpPr>
          <p:grpSpPr>
            <a:xfrm>
              <a:off x="4765153" y="2325848"/>
              <a:ext cx="2306493" cy="2305385"/>
              <a:chOff x="3020400" y="2268000"/>
              <a:chExt cx="2306493" cy="2305385"/>
            </a:xfrm>
          </p:grpSpPr>
          <p:sp>
            <p:nvSpPr>
              <p:cNvPr id="68" name="Freeform 39">
                <a:extLst>
                  <a:ext uri="{FF2B5EF4-FFF2-40B4-BE49-F238E27FC236}">
                    <a16:creationId xmlns:a16="http://schemas.microsoft.com/office/drawing/2014/main" id="{432A76FA-D955-5423-68EC-9B436BF2E241}"/>
                  </a:ext>
                </a:extLst>
              </p:cNvPr>
              <p:cNvSpPr/>
              <p:nvPr/>
            </p:nvSpPr>
            <p:spPr>
              <a:xfrm>
                <a:off x="3111508" y="2358000"/>
                <a:ext cx="2215385" cy="2215385"/>
              </a:xfrm>
              <a:custGeom>
                <a:avLst/>
                <a:gdLst>
                  <a:gd name="connsiteX0" fmla="*/ 0 w 3251200"/>
                  <a:gd name="connsiteY0" fmla="*/ 1625600 h 3251200"/>
                  <a:gd name="connsiteX1" fmla="*/ 1625600 w 3251200"/>
                  <a:gd name="connsiteY1" fmla="*/ 0 h 3251200"/>
                  <a:gd name="connsiteX2" fmla="*/ 3251200 w 3251200"/>
                  <a:gd name="connsiteY2" fmla="*/ 1625600 h 3251200"/>
                  <a:gd name="connsiteX3" fmla="*/ 1625600 w 3251200"/>
                  <a:gd name="connsiteY3" fmla="*/ 3251200 h 3251200"/>
                  <a:gd name="connsiteX4" fmla="*/ 0 w 3251200"/>
                  <a:gd name="connsiteY4" fmla="*/ 1625600 h 3251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51200" h="3251200">
                    <a:moveTo>
                      <a:pt x="0" y="1625600"/>
                    </a:moveTo>
                    <a:cubicBezTo>
                      <a:pt x="0" y="727806"/>
                      <a:pt x="727806" y="0"/>
                      <a:pt x="1625600" y="0"/>
                    </a:cubicBezTo>
                    <a:cubicBezTo>
                      <a:pt x="2523394" y="0"/>
                      <a:pt x="3251200" y="727806"/>
                      <a:pt x="3251200" y="1625600"/>
                    </a:cubicBezTo>
                    <a:cubicBezTo>
                      <a:pt x="3251200" y="2523394"/>
                      <a:pt x="2523394" y="3251200"/>
                      <a:pt x="1625600" y="3251200"/>
                    </a:cubicBezTo>
                    <a:cubicBezTo>
                      <a:pt x="727806" y="3251200"/>
                      <a:pt x="0" y="2523394"/>
                      <a:pt x="0" y="1625600"/>
                    </a:cubicBezTo>
                    <a:close/>
                  </a:path>
                </a:pathLst>
              </a:custGeom>
              <a:noFill/>
              <a:ln w="101600">
                <a:solidFill>
                  <a:schemeClr val="accent3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7200" b="1" i="0" u="none" strike="noStrike" kern="1200" cap="none" spc="100" normalizeH="0" baseline="0" noProof="0" dirty="0">
                  <a:ln>
                    <a:noFill/>
                  </a:ln>
                  <a:solidFill>
                    <a:srgbClr val="002A49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69" name="Title 2">
                <a:extLst>
                  <a:ext uri="{FF2B5EF4-FFF2-40B4-BE49-F238E27FC236}">
                    <a16:creationId xmlns:a16="http://schemas.microsoft.com/office/drawing/2014/main" id="{DB5F7FB3-DC2B-4711-937F-B81A2BCDBE9A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020400" y="2268000"/>
                <a:ext cx="720000" cy="720000"/>
              </a:xfrm>
              <a:prstGeom prst="ellipse">
                <a:avLst/>
              </a:prstGeom>
              <a:solidFill>
                <a:schemeClr val="accent3"/>
              </a:solidFill>
              <a:ln w="25400">
                <a:noFill/>
              </a:ln>
            </p:spPr>
            <p:txBody>
              <a:bodyPr vert="horz" wrap="square" lIns="0" tIns="72000" rIns="0" bIns="0" rtlCol="0" anchor="ctr" anchorCtr="0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200" b="0" kern="1200" cap="all" spc="400" baseline="0">
                    <a:solidFill>
                      <a:schemeClr val="tx2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7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600" b="0" i="0" u="none" strike="noStrike" kern="1200" cap="all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endParaRPr>
              </a:p>
            </p:txBody>
          </p: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A4C5B3F0-35FE-427F-5BF9-15D08B4B4CD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391421" y="2810245"/>
              <a:ext cx="1145063" cy="1426589"/>
              <a:chOff x="5346488" y="4315191"/>
              <a:chExt cx="431006" cy="536973"/>
            </a:xfrm>
          </p:grpSpPr>
          <p:sp>
            <p:nvSpPr>
              <p:cNvPr id="61" name="Freeform 522">
                <a:extLst>
                  <a:ext uri="{FF2B5EF4-FFF2-40B4-BE49-F238E27FC236}">
                    <a16:creationId xmlns:a16="http://schemas.microsoft.com/office/drawing/2014/main" id="{1B3E86EF-8C71-43EE-8846-B037579311D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346488" y="4644995"/>
                <a:ext cx="431006" cy="207169"/>
              </a:xfrm>
              <a:custGeom>
                <a:avLst/>
                <a:gdLst>
                  <a:gd name="T0" fmla="*/ 0 w 1575"/>
                  <a:gd name="T1" fmla="*/ 468 h 755"/>
                  <a:gd name="T2" fmla="*/ 1504 w 1575"/>
                  <a:gd name="T3" fmla="*/ 331 h 755"/>
                  <a:gd name="T4" fmla="*/ 1369 w 1575"/>
                  <a:gd name="T5" fmla="*/ 171 h 755"/>
                  <a:gd name="T6" fmla="*/ 1003 w 1575"/>
                  <a:gd name="T7" fmla="*/ 293 h 755"/>
                  <a:gd name="T8" fmla="*/ 0 w 1575"/>
                  <a:gd name="T9" fmla="*/ 0 h 755"/>
                  <a:gd name="T10" fmla="*/ 271 w 1575"/>
                  <a:gd name="T11" fmla="*/ 0 h 755"/>
                  <a:gd name="T12" fmla="*/ 642 w 1575"/>
                  <a:gd name="T13" fmla="*/ 134 h 755"/>
                  <a:gd name="T14" fmla="*/ 913 w 1575"/>
                  <a:gd name="T15" fmla="*/ 134 h 755"/>
                  <a:gd name="T16" fmla="*/ 913 w 1575"/>
                  <a:gd name="T17" fmla="*/ 338 h 755"/>
                  <a:gd name="T18" fmla="*/ 440 w 1575"/>
                  <a:gd name="T19" fmla="*/ 338 h 7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75" h="755">
                    <a:moveTo>
                      <a:pt x="0" y="468"/>
                    </a:moveTo>
                    <a:cubicBezTo>
                      <a:pt x="836" y="746"/>
                      <a:pt x="687" y="755"/>
                      <a:pt x="1504" y="331"/>
                    </a:cubicBezTo>
                    <a:cubicBezTo>
                      <a:pt x="1575" y="295"/>
                      <a:pt x="1567" y="115"/>
                      <a:pt x="1369" y="171"/>
                    </a:cubicBezTo>
                    <a:lnTo>
                      <a:pt x="1003" y="293"/>
                    </a:lnTo>
                    <a:moveTo>
                      <a:pt x="0" y="0"/>
                    </a:moveTo>
                    <a:lnTo>
                      <a:pt x="271" y="0"/>
                    </a:lnTo>
                    <a:cubicBezTo>
                      <a:pt x="470" y="0"/>
                      <a:pt x="600" y="101"/>
                      <a:pt x="642" y="134"/>
                    </a:cubicBezTo>
                    <a:cubicBezTo>
                      <a:pt x="755" y="135"/>
                      <a:pt x="764" y="134"/>
                      <a:pt x="913" y="134"/>
                    </a:cubicBezTo>
                    <a:cubicBezTo>
                      <a:pt x="1047" y="134"/>
                      <a:pt x="1047" y="338"/>
                      <a:pt x="913" y="338"/>
                    </a:cubicBezTo>
                    <a:lnTo>
                      <a:pt x="440" y="338"/>
                    </a:lnTo>
                  </a:path>
                </a:pathLst>
              </a:custGeom>
              <a:noFill/>
              <a:ln w="1905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62" name="Freeform 523">
                <a:extLst>
                  <a:ext uri="{FF2B5EF4-FFF2-40B4-BE49-F238E27FC236}">
                    <a16:creationId xmlns:a16="http://schemas.microsoft.com/office/drawing/2014/main" id="{143A61BC-99F3-D94D-039B-0C8EE1E33D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4354" y="4473545"/>
                <a:ext cx="286941" cy="252413"/>
              </a:xfrm>
              <a:custGeom>
                <a:avLst/>
                <a:gdLst>
                  <a:gd name="T0" fmla="*/ 5 w 1049"/>
                  <a:gd name="T1" fmla="*/ 626 h 921"/>
                  <a:gd name="T2" fmla="*/ 0 w 1049"/>
                  <a:gd name="T3" fmla="*/ 552 h 921"/>
                  <a:gd name="T4" fmla="*/ 341 w 1049"/>
                  <a:gd name="T5" fmla="*/ 0 h 921"/>
                  <a:gd name="T6" fmla="*/ 708 w 1049"/>
                  <a:gd name="T7" fmla="*/ 0 h 921"/>
                  <a:gd name="T8" fmla="*/ 1049 w 1049"/>
                  <a:gd name="T9" fmla="*/ 552 h 921"/>
                  <a:gd name="T10" fmla="*/ 829 w 1049"/>
                  <a:gd name="T11" fmla="*/ 894 h 921"/>
                  <a:gd name="T12" fmla="*/ 749 w 1049"/>
                  <a:gd name="T13" fmla="*/ 921 h 9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49" h="921">
                    <a:moveTo>
                      <a:pt x="5" y="626"/>
                    </a:moveTo>
                    <a:cubicBezTo>
                      <a:pt x="1" y="602"/>
                      <a:pt x="0" y="577"/>
                      <a:pt x="0" y="552"/>
                    </a:cubicBezTo>
                    <a:cubicBezTo>
                      <a:pt x="0" y="380"/>
                      <a:pt x="195" y="106"/>
                      <a:pt x="341" y="0"/>
                    </a:cubicBezTo>
                    <a:lnTo>
                      <a:pt x="708" y="0"/>
                    </a:lnTo>
                    <a:cubicBezTo>
                      <a:pt x="854" y="106"/>
                      <a:pt x="1049" y="380"/>
                      <a:pt x="1049" y="552"/>
                    </a:cubicBezTo>
                    <a:cubicBezTo>
                      <a:pt x="1049" y="708"/>
                      <a:pt x="980" y="829"/>
                      <a:pt x="829" y="894"/>
                    </a:cubicBezTo>
                    <a:lnTo>
                      <a:pt x="749" y="921"/>
                    </a:lnTo>
                  </a:path>
                </a:pathLst>
              </a:custGeom>
              <a:noFill/>
              <a:ln w="1905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63" name="Freeform 524">
                <a:extLst>
                  <a:ext uri="{FF2B5EF4-FFF2-40B4-BE49-F238E27FC236}">
                    <a16:creationId xmlns:a16="http://schemas.microsoft.com/office/drawing/2014/main" id="{2716FAC2-4AD0-8CD0-520B-EC73FD8279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7222" y="4444970"/>
                <a:ext cx="101204" cy="0"/>
              </a:xfrm>
              <a:custGeom>
                <a:avLst/>
                <a:gdLst>
                  <a:gd name="T0" fmla="*/ 0 w 370"/>
                  <a:gd name="T1" fmla="*/ 370 w 370"/>
                  <a:gd name="T2" fmla="*/ 0 w 37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70">
                    <a:moveTo>
                      <a:pt x="0" y="0"/>
                    </a:moveTo>
                    <a:lnTo>
                      <a:pt x="37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9050" cap="flat">
                <a:solidFill>
                  <a:schemeClr val="accent3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64" name="Freeform 525">
                <a:extLst>
                  <a:ext uri="{FF2B5EF4-FFF2-40B4-BE49-F238E27FC236}">
                    <a16:creationId xmlns:a16="http://schemas.microsoft.com/office/drawing/2014/main" id="{8BA47421-DEEC-CF45-A3FD-AAA1644DE8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78647" y="4315191"/>
                <a:ext cx="158354" cy="101204"/>
              </a:xfrm>
              <a:custGeom>
                <a:avLst/>
                <a:gdLst>
                  <a:gd name="T0" fmla="*/ 131 w 577"/>
                  <a:gd name="T1" fmla="*/ 368 h 368"/>
                  <a:gd name="T2" fmla="*/ 446 w 577"/>
                  <a:gd name="T3" fmla="*/ 368 h 368"/>
                  <a:gd name="T4" fmla="*/ 577 w 577"/>
                  <a:gd name="T5" fmla="*/ 79 h 368"/>
                  <a:gd name="T6" fmla="*/ 368 w 577"/>
                  <a:gd name="T7" fmla="*/ 158 h 368"/>
                  <a:gd name="T8" fmla="*/ 288 w 577"/>
                  <a:gd name="T9" fmla="*/ 0 h 368"/>
                  <a:gd name="T10" fmla="*/ 210 w 577"/>
                  <a:gd name="T11" fmla="*/ 158 h 368"/>
                  <a:gd name="T12" fmla="*/ 0 w 577"/>
                  <a:gd name="T13" fmla="*/ 79 h 368"/>
                  <a:gd name="T14" fmla="*/ 131 w 577"/>
                  <a:gd name="T15" fmla="*/ 368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77" h="368">
                    <a:moveTo>
                      <a:pt x="131" y="368"/>
                    </a:moveTo>
                    <a:lnTo>
                      <a:pt x="446" y="368"/>
                    </a:lnTo>
                    <a:cubicBezTo>
                      <a:pt x="446" y="236"/>
                      <a:pt x="577" y="79"/>
                      <a:pt x="577" y="79"/>
                    </a:cubicBezTo>
                    <a:lnTo>
                      <a:pt x="368" y="158"/>
                    </a:lnTo>
                    <a:lnTo>
                      <a:pt x="288" y="0"/>
                    </a:lnTo>
                    <a:lnTo>
                      <a:pt x="210" y="158"/>
                    </a:lnTo>
                    <a:lnTo>
                      <a:pt x="0" y="79"/>
                    </a:lnTo>
                    <a:cubicBezTo>
                      <a:pt x="0" y="79"/>
                      <a:pt x="131" y="236"/>
                      <a:pt x="131" y="368"/>
                    </a:cubicBezTo>
                    <a:close/>
                  </a:path>
                </a:pathLst>
              </a:custGeom>
              <a:noFill/>
              <a:ln w="1905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65" name="Line 526">
                <a:extLst>
                  <a:ext uri="{FF2B5EF4-FFF2-40B4-BE49-F238E27FC236}">
                    <a16:creationId xmlns:a16="http://schemas.microsoft.com/office/drawing/2014/main" id="{41534AE4-C060-EB3C-6FDD-3972DAB157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507222" y="4569985"/>
                <a:ext cx="65485" cy="0"/>
              </a:xfrm>
              <a:prstGeom prst="line">
                <a:avLst/>
              </a:prstGeom>
              <a:noFill/>
              <a:ln w="1905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66" name="Line 527">
                <a:extLst>
                  <a:ext uri="{FF2B5EF4-FFF2-40B4-BE49-F238E27FC236}">
                    <a16:creationId xmlns:a16="http://schemas.microsoft.com/office/drawing/2014/main" id="{F76B8AB5-C8AA-951F-9C7C-6FAA0D87D1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507222" y="4596179"/>
                <a:ext cx="65485" cy="0"/>
              </a:xfrm>
              <a:prstGeom prst="line">
                <a:avLst/>
              </a:prstGeom>
              <a:noFill/>
              <a:ln w="1905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67" name="Freeform 528">
                <a:extLst>
                  <a:ext uri="{FF2B5EF4-FFF2-40B4-BE49-F238E27FC236}">
                    <a16:creationId xmlns:a16="http://schemas.microsoft.com/office/drawing/2014/main" id="{D1DD031F-62A7-480E-72B7-CFECA6C467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6032" y="4522360"/>
                <a:ext cx="66675" cy="96630"/>
              </a:xfrm>
              <a:custGeom>
                <a:avLst/>
                <a:gdLst>
                  <a:gd name="T0" fmla="*/ 299 w 299"/>
                  <a:gd name="T1" fmla="*/ 15 h 438"/>
                  <a:gd name="T2" fmla="*/ 219 w 299"/>
                  <a:gd name="T3" fmla="*/ 0 h 438"/>
                  <a:gd name="T4" fmla="*/ 0 w 299"/>
                  <a:gd name="T5" fmla="*/ 219 h 438"/>
                  <a:gd name="T6" fmla="*/ 219 w 299"/>
                  <a:gd name="T7" fmla="*/ 438 h 438"/>
                  <a:gd name="T8" fmla="*/ 299 w 299"/>
                  <a:gd name="T9" fmla="*/ 422 h 4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9" h="438">
                    <a:moveTo>
                      <a:pt x="299" y="15"/>
                    </a:moveTo>
                    <a:cubicBezTo>
                      <a:pt x="274" y="5"/>
                      <a:pt x="246" y="0"/>
                      <a:pt x="219" y="0"/>
                    </a:cubicBezTo>
                    <a:cubicBezTo>
                      <a:pt x="98" y="0"/>
                      <a:pt x="0" y="98"/>
                      <a:pt x="0" y="219"/>
                    </a:cubicBezTo>
                    <a:cubicBezTo>
                      <a:pt x="0" y="339"/>
                      <a:pt x="98" y="438"/>
                      <a:pt x="219" y="438"/>
                    </a:cubicBezTo>
                    <a:cubicBezTo>
                      <a:pt x="246" y="438"/>
                      <a:pt x="274" y="432"/>
                      <a:pt x="299" y="422"/>
                    </a:cubicBezTo>
                  </a:path>
                </a:pathLst>
              </a:custGeom>
              <a:noFill/>
              <a:ln w="1905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</p:grp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736DFD77-D8A5-5B10-CB6E-A3AD1C47D983}"/>
                </a:ext>
              </a:extLst>
            </p:cNvPr>
            <p:cNvSpPr txBox="1"/>
            <p:nvPr/>
          </p:nvSpPr>
          <p:spPr>
            <a:xfrm>
              <a:off x="4811618" y="2426153"/>
              <a:ext cx="6270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01</a:t>
              </a:r>
            </a:p>
          </p:txBody>
        </p:sp>
      </p:grp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596CA84F-E63E-90F1-05DA-AF42C8AAB224}"/>
              </a:ext>
            </a:extLst>
          </p:cNvPr>
          <p:cNvSpPr txBox="1">
            <a:spLocks/>
          </p:cNvSpPr>
          <p:nvPr/>
        </p:nvSpPr>
        <p:spPr>
          <a:xfrm>
            <a:off x="580293" y="2683923"/>
            <a:ext cx="7576059" cy="439116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PT" sz="1800" dirty="0"/>
              <a:t>Depois de somarmos todos os rendimentos, temos de </a:t>
            </a:r>
            <a:r>
              <a:rPr lang="pt-PT" sz="1800" b="1" dirty="0">
                <a:solidFill>
                  <a:srgbClr val="E18346"/>
                </a:solidFill>
              </a:rPr>
              <a:t>retirar o que pagamos de impostos e segurança social</a:t>
            </a:r>
            <a:r>
              <a:rPr lang="pt-PT" sz="1800" dirty="0">
                <a:solidFill>
                  <a:schemeClr val="tx2"/>
                </a:solidFill>
              </a:rPr>
              <a:t>. </a:t>
            </a:r>
            <a:r>
              <a:rPr lang="pt-PT" sz="1800" dirty="0"/>
              <a:t>O resultado corresponde ao </a:t>
            </a:r>
            <a:r>
              <a:rPr lang="pt-PT" sz="1800" b="1" dirty="0">
                <a:solidFill>
                  <a:srgbClr val="E18346"/>
                </a:solidFill>
              </a:rPr>
              <a:t>rendimento mensal líquido</a:t>
            </a:r>
            <a:r>
              <a:rPr lang="pt-PT" sz="1800" dirty="0"/>
              <a:t> do nosso agregado familiar</a:t>
            </a:r>
          </a:p>
          <a:p>
            <a:pPr marL="0" indent="0" algn="just">
              <a:buNone/>
            </a:pPr>
            <a:endParaRPr lang="pt-PT" sz="1800" dirty="0"/>
          </a:p>
          <a:p>
            <a:pPr marL="0" indent="0" algn="just">
              <a:spcAft>
                <a:spcPts val="1000"/>
              </a:spcAft>
              <a:buNone/>
            </a:pPr>
            <a:r>
              <a:rPr lang="pt-PT" sz="1800" b="1" dirty="0"/>
              <a:t>Exemplos de rendimentos sujeitos a impostos e/ou contribuições: </a:t>
            </a:r>
          </a:p>
          <a:p>
            <a:pPr lvl="1" algn="just">
              <a:spcAft>
                <a:spcPts val="1000"/>
              </a:spcAft>
            </a:pPr>
            <a:r>
              <a:rPr lang="pt-PT" sz="1800" dirty="0"/>
              <a:t>Ordenado</a:t>
            </a:r>
          </a:p>
          <a:p>
            <a:pPr lvl="1" algn="just">
              <a:spcAft>
                <a:spcPts val="1000"/>
              </a:spcAft>
            </a:pPr>
            <a:r>
              <a:rPr lang="pt-PT" sz="1800" dirty="0"/>
              <a:t>Horas extraordinárias </a:t>
            </a:r>
          </a:p>
          <a:p>
            <a:pPr lvl="1" algn="just">
              <a:spcAft>
                <a:spcPts val="1000"/>
              </a:spcAft>
            </a:pP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Prémio de produtividade </a:t>
            </a:r>
          </a:p>
          <a:p>
            <a:pPr lvl="1">
              <a:spcAft>
                <a:spcPts val="1000"/>
              </a:spcAft>
            </a:pPr>
            <a:endParaRPr lang="pt-PT" sz="1800" dirty="0"/>
          </a:p>
          <a:p>
            <a:pPr>
              <a:lnSpc>
                <a:spcPct val="114000"/>
              </a:lnSpc>
              <a:spcAft>
                <a:spcPts val="1000"/>
              </a:spcAft>
            </a:pPr>
            <a:endParaRPr lang="pt-PT" sz="19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806785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583D46-D0C8-AD16-9D02-367EF89336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8DE1C2-9CC1-B84D-7C59-CF45A3B129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err="1"/>
              <a:t>Educar</a:t>
            </a:r>
            <a:r>
              <a:rPr lang="en-GB" dirty="0"/>
              <a:t> para a </a:t>
            </a:r>
            <a:r>
              <a:rPr lang="en-GB" dirty="0" err="1"/>
              <a:t>Cidadania</a:t>
            </a:r>
            <a:r>
              <a:rPr lang="en-GB" dirty="0"/>
              <a:t>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D71397-B8D1-3565-45BF-4B8F7341DA4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t-PT" dirty="0"/>
              <a:t>Orçamento Familiar e Fiscalidade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422830-BC65-7B36-9192-08836C4DC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35294" y="6333173"/>
            <a:ext cx="618506" cy="365125"/>
          </a:xfrm>
          <a:prstGeom prst="rect">
            <a:avLst/>
          </a:prstGeom>
        </p:spPr>
        <p:txBody>
          <a:bodyPr/>
          <a:lstStyle/>
          <a:p>
            <a:fld id="{0FC76E96-B79D-4F2B-9241-53214DAD9253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5" name="Título 12">
            <a:extLst>
              <a:ext uri="{FF2B5EF4-FFF2-40B4-BE49-F238E27FC236}">
                <a16:creationId xmlns:a16="http://schemas.microsoft.com/office/drawing/2014/main" id="{00E83CF7-C440-0E95-10A8-6D7E7B705F0D}"/>
              </a:ext>
            </a:extLst>
          </p:cNvPr>
          <p:cNvSpPr txBox="1">
            <a:spLocks/>
          </p:cNvSpPr>
          <p:nvPr/>
        </p:nvSpPr>
        <p:spPr>
          <a:xfrm>
            <a:off x="580293" y="1938891"/>
            <a:ext cx="10515600" cy="119534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600" b="1" dirty="0">
                <a:solidFill>
                  <a:srgbClr val="05547F"/>
                </a:solidFill>
                <a:latin typeface="+mn-lt"/>
              </a:rPr>
              <a:t>Identificar os rendimentos</a:t>
            </a:r>
            <a:endParaRPr lang="pt-PT" sz="3600" dirty="0">
              <a:solidFill>
                <a:srgbClr val="05547F"/>
              </a:solidFill>
              <a:latin typeface="+mn-lt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CD7F11B-F391-0267-0791-0C3A8EBBB97E}"/>
              </a:ext>
            </a:extLst>
          </p:cNvPr>
          <p:cNvGrpSpPr/>
          <p:nvPr/>
        </p:nvGrpSpPr>
        <p:grpSpPr>
          <a:xfrm>
            <a:off x="8833966" y="4127451"/>
            <a:ext cx="2210581" cy="2090938"/>
            <a:chOff x="4765153" y="2325848"/>
            <a:chExt cx="2306493" cy="2305385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B45422EB-C969-F809-F576-7906B63262FA}"/>
                </a:ext>
              </a:extLst>
            </p:cNvPr>
            <p:cNvGrpSpPr/>
            <p:nvPr/>
          </p:nvGrpSpPr>
          <p:grpSpPr>
            <a:xfrm>
              <a:off x="4765153" y="2325848"/>
              <a:ext cx="2306493" cy="2305385"/>
              <a:chOff x="3020400" y="2268000"/>
              <a:chExt cx="2306493" cy="2305385"/>
            </a:xfrm>
          </p:grpSpPr>
          <p:sp>
            <p:nvSpPr>
              <p:cNvPr id="68" name="Freeform 39">
                <a:extLst>
                  <a:ext uri="{FF2B5EF4-FFF2-40B4-BE49-F238E27FC236}">
                    <a16:creationId xmlns:a16="http://schemas.microsoft.com/office/drawing/2014/main" id="{DAC855DD-167C-1C3A-7259-D4D7876AE2C1}"/>
                  </a:ext>
                </a:extLst>
              </p:cNvPr>
              <p:cNvSpPr/>
              <p:nvPr/>
            </p:nvSpPr>
            <p:spPr>
              <a:xfrm>
                <a:off x="3111508" y="2358000"/>
                <a:ext cx="2215385" cy="2215385"/>
              </a:xfrm>
              <a:custGeom>
                <a:avLst/>
                <a:gdLst>
                  <a:gd name="connsiteX0" fmla="*/ 0 w 3251200"/>
                  <a:gd name="connsiteY0" fmla="*/ 1625600 h 3251200"/>
                  <a:gd name="connsiteX1" fmla="*/ 1625600 w 3251200"/>
                  <a:gd name="connsiteY1" fmla="*/ 0 h 3251200"/>
                  <a:gd name="connsiteX2" fmla="*/ 3251200 w 3251200"/>
                  <a:gd name="connsiteY2" fmla="*/ 1625600 h 3251200"/>
                  <a:gd name="connsiteX3" fmla="*/ 1625600 w 3251200"/>
                  <a:gd name="connsiteY3" fmla="*/ 3251200 h 3251200"/>
                  <a:gd name="connsiteX4" fmla="*/ 0 w 3251200"/>
                  <a:gd name="connsiteY4" fmla="*/ 1625600 h 3251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51200" h="3251200">
                    <a:moveTo>
                      <a:pt x="0" y="1625600"/>
                    </a:moveTo>
                    <a:cubicBezTo>
                      <a:pt x="0" y="727806"/>
                      <a:pt x="727806" y="0"/>
                      <a:pt x="1625600" y="0"/>
                    </a:cubicBezTo>
                    <a:cubicBezTo>
                      <a:pt x="2523394" y="0"/>
                      <a:pt x="3251200" y="727806"/>
                      <a:pt x="3251200" y="1625600"/>
                    </a:cubicBezTo>
                    <a:cubicBezTo>
                      <a:pt x="3251200" y="2523394"/>
                      <a:pt x="2523394" y="3251200"/>
                      <a:pt x="1625600" y="3251200"/>
                    </a:cubicBezTo>
                    <a:cubicBezTo>
                      <a:pt x="727806" y="3251200"/>
                      <a:pt x="0" y="2523394"/>
                      <a:pt x="0" y="1625600"/>
                    </a:cubicBezTo>
                    <a:close/>
                  </a:path>
                </a:pathLst>
              </a:custGeom>
              <a:noFill/>
              <a:ln w="101600">
                <a:solidFill>
                  <a:schemeClr val="accent3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7200" b="1" i="0" u="none" strike="noStrike" kern="1200" cap="none" spc="100" normalizeH="0" baseline="0" noProof="0" dirty="0">
                  <a:ln>
                    <a:noFill/>
                  </a:ln>
                  <a:solidFill>
                    <a:srgbClr val="002A49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69" name="Title 2">
                <a:extLst>
                  <a:ext uri="{FF2B5EF4-FFF2-40B4-BE49-F238E27FC236}">
                    <a16:creationId xmlns:a16="http://schemas.microsoft.com/office/drawing/2014/main" id="{F7D1FB33-766C-3CC7-33A7-B6D9600A32E7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020400" y="2268000"/>
                <a:ext cx="720000" cy="720000"/>
              </a:xfrm>
              <a:prstGeom prst="ellipse">
                <a:avLst/>
              </a:prstGeom>
              <a:solidFill>
                <a:schemeClr val="accent3"/>
              </a:solidFill>
              <a:ln w="25400">
                <a:noFill/>
              </a:ln>
            </p:spPr>
            <p:txBody>
              <a:bodyPr vert="horz" wrap="square" lIns="0" tIns="72000" rIns="0" bIns="0" rtlCol="0" anchor="ctr" anchorCtr="0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200" b="0" kern="1200" cap="all" spc="400" baseline="0">
                    <a:solidFill>
                      <a:schemeClr val="tx2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7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600" b="0" i="0" u="none" strike="noStrike" kern="1200" cap="all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endParaRPr>
              </a:p>
            </p:txBody>
          </p: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20BAC231-6DE9-BACE-E744-13F25F02DDB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391421" y="2810245"/>
              <a:ext cx="1145063" cy="1426589"/>
              <a:chOff x="5346488" y="4315191"/>
              <a:chExt cx="431006" cy="536973"/>
            </a:xfrm>
          </p:grpSpPr>
          <p:sp>
            <p:nvSpPr>
              <p:cNvPr id="61" name="Freeform 522">
                <a:extLst>
                  <a:ext uri="{FF2B5EF4-FFF2-40B4-BE49-F238E27FC236}">
                    <a16:creationId xmlns:a16="http://schemas.microsoft.com/office/drawing/2014/main" id="{C2C31E1A-E7AD-A309-F80E-05CD7B415D2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346488" y="4644995"/>
                <a:ext cx="431006" cy="207169"/>
              </a:xfrm>
              <a:custGeom>
                <a:avLst/>
                <a:gdLst>
                  <a:gd name="T0" fmla="*/ 0 w 1575"/>
                  <a:gd name="T1" fmla="*/ 468 h 755"/>
                  <a:gd name="T2" fmla="*/ 1504 w 1575"/>
                  <a:gd name="T3" fmla="*/ 331 h 755"/>
                  <a:gd name="T4" fmla="*/ 1369 w 1575"/>
                  <a:gd name="T5" fmla="*/ 171 h 755"/>
                  <a:gd name="T6" fmla="*/ 1003 w 1575"/>
                  <a:gd name="T7" fmla="*/ 293 h 755"/>
                  <a:gd name="T8" fmla="*/ 0 w 1575"/>
                  <a:gd name="T9" fmla="*/ 0 h 755"/>
                  <a:gd name="T10" fmla="*/ 271 w 1575"/>
                  <a:gd name="T11" fmla="*/ 0 h 755"/>
                  <a:gd name="T12" fmla="*/ 642 w 1575"/>
                  <a:gd name="T13" fmla="*/ 134 h 755"/>
                  <a:gd name="T14" fmla="*/ 913 w 1575"/>
                  <a:gd name="T15" fmla="*/ 134 h 755"/>
                  <a:gd name="T16" fmla="*/ 913 w 1575"/>
                  <a:gd name="T17" fmla="*/ 338 h 755"/>
                  <a:gd name="T18" fmla="*/ 440 w 1575"/>
                  <a:gd name="T19" fmla="*/ 338 h 7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75" h="755">
                    <a:moveTo>
                      <a:pt x="0" y="468"/>
                    </a:moveTo>
                    <a:cubicBezTo>
                      <a:pt x="836" y="746"/>
                      <a:pt x="687" y="755"/>
                      <a:pt x="1504" y="331"/>
                    </a:cubicBezTo>
                    <a:cubicBezTo>
                      <a:pt x="1575" y="295"/>
                      <a:pt x="1567" y="115"/>
                      <a:pt x="1369" y="171"/>
                    </a:cubicBezTo>
                    <a:lnTo>
                      <a:pt x="1003" y="293"/>
                    </a:lnTo>
                    <a:moveTo>
                      <a:pt x="0" y="0"/>
                    </a:moveTo>
                    <a:lnTo>
                      <a:pt x="271" y="0"/>
                    </a:lnTo>
                    <a:cubicBezTo>
                      <a:pt x="470" y="0"/>
                      <a:pt x="600" y="101"/>
                      <a:pt x="642" y="134"/>
                    </a:cubicBezTo>
                    <a:cubicBezTo>
                      <a:pt x="755" y="135"/>
                      <a:pt x="764" y="134"/>
                      <a:pt x="913" y="134"/>
                    </a:cubicBezTo>
                    <a:cubicBezTo>
                      <a:pt x="1047" y="134"/>
                      <a:pt x="1047" y="338"/>
                      <a:pt x="913" y="338"/>
                    </a:cubicBezTo>
                    <a:lnTo>
                      <a:pt x="440" y="338"/>
                    </a:lnTo>
                  </a:path>
                </a:pathLst>
              </a:custGeom>
              <a:noFill/>
              <a:ln w="1905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62" name="Freeform 523">
                <a:extLst>
                  <a:ext uri="{FF2B5EF4-FFF2-40B4-BE49-F238E27FC236}">
                    <a16:creationId xmlns:a16="http://schemas.microsoft.com/office/drawing/2014/main" id="{4774BC6A-7F4E-7858-D1A0-41A6EE6CB5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4354" y="4473545"/>
                <a:ext cx="286941" cy="252413"/>
              </a:xfrm>
              <a:custGeom>
                <a:avLst/>
                <a:gdLst>
                  <a:gd name="T0" fmla="*/ 5 w 1049"/>
                  <a:gd name="T1" fmla="*/ 626 h 921"/>
                  <a:gd name="T2" fmla="*/ 0 w 1049"/>
                  <a:gd name="T3" fmla="*/ 552 h 921"/>
                  <a:gd name="T4" fmla="*/ 341 w 1049"/>
                  <a:gd name="T5" fmla="*/ 0 h 921"/>
                  <a:gd name="T6" fmla="*/ 708 w 1049"/>
                  <a:gd name="T7" fmla="*/ 0 h 921"/>
                  <a:gd name="T8" fmla="*/ 1049 w 1049"/>
                  <a:gd name="T9" fmla="*/ 552 h 921"/>
                  <a:gd name="T10" fmla="*/ 829 w 1049"/>
                  <a:gd name="T11" fmla="*/ 894 h 921"/>
                  <a:gd name="T12" fmla="*/ 749 w 1049"/>
                  <a:gd name="T13" fmla="*/ 921 h 9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49" h="921">
                    <a:moveTo>
                      <a:pt x="5" y="626"/>
                    </a:moveTo>
                    <a:cubicBezTo>
                      <a:pt x="1" y="602"/>
                      <a:pt x="0" y="577"/>
                      <a:pt x="0" y="552"/>
                    </a:cubicBezTo>
                    <a:cubicBezTo>
                      <a:pt x="0" y="380"/>
                      <a:pt x="195" y="106"/>
                      <a:pt x="341" y="0"/>
                    </a:cubicBezTo>
                    <a:lnTo>
                      <a:pt x="708" y="0"/>
                    </a:lnTo>
                    <a:cubicBezTo>
                      <a:pt x="854" y="106"/>
                      <a:pt x="1049" y="380"/>
                      <a:pt x="1049" y="552"/>
                    </a:cubicBezTo>
                    <a:cubicBezTo>
                      <a:pt x="1049" y="708"/>
                      <a:pt x="980" y="829"/>
                      <a:pt x="829" y="894"/>
                    </a:cubicBezTo>
                    <a:lnTo>
                      <a:pt x="749" y="921"/>
                    </a:lnTo>
                  </a:path>
                </a:pathLst>
              </a:custGeom>
              <a:noFill/>
              <a:ln w="1905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63" name="Freeform 524">
                <a:extLst>
                  <a:ext uri="{FF2B5EF4-FFF2-40B4-BE49-F238E27FC236}">
                    <a16:creationId xmlns:a16="http://schemas.microsoft.com/office/drawing/2014/main" id="{A9E3F9FC-6311-DC0B-9D06-4D9B8EF21C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7222" y="4444970"/>
                <a:ext cx="101204" cy="0"/>
              </a:xfrm>
              <a:custGeom>
                <a:avLst/>
                <a:gdLst>
                  <a:gd name="T0" fmla="*/ 0 w 370"/>
                  <a:gd name="T1" fmla="*/ 370 w 370"/>
                  <a:gd name="T2" fmla="*/ 0 w 37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70">
                    <a:moveTo>
                      <a:pt x="0" y="0"/>
                    </a:moveTo>
                    <a:lnTo>
                      <a:pt x="37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9050" cap="flat">
                <a:solidFill>
                  <a:schemeClr val="accent3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64" name="Freeform 525">
                <a:extLst>
                  <a:ext uri="{FF2B5EF4-FFF2-40B4-BE49-F238E27FC236}">
                    <a16:creationId xmlns:a16="http://schemas.microsoft.com/office/drawing/2014/main" id="{2ADE30D0-6A64-2B36-CEB9-9296BA31CB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78647" y="4315191"/>
                <a:ext cx="158354" cy="101204"/>
              </a:xfrm>
              <a:custGeom>
                <a:avLst/>
                <a:gdLst>
                  <a:gd name="T0" fmla="*/ 131 w 577"/>
                  <a:gd name="T1" fmla="*/ 368 h 368"/>
                  <a:gd name="T2" fmla="*/ 446 w 577"/>
                  <a:gd name="T3" fmla="*/ 368 h 368"/>
                  <a:gd name="T4" fmla="*/ 577 w 577"/>
                  <a:gd name="T5" fmla="*/ 79 h 368"/>
                  <a:gd name="T6" fmla="*/ 368 w 577"/>
                  <a:gd name="T7" fmla="*/ 158 h 368"/>
                  <a:gd name="T8" fmla="*/ 288 w 577"/>
                  <a:gd name="T9" fmla="*/ 0 h 368"/>
                  <a:gd name="T10" fmla="*/ 210 w 577"/>
                  <a:gd name="T11" fmla="*/ 158 h 368"/>
                  <a:gd name="T12" fmla="*/ 0 w 577"/>
                  <a:gd name="T13" fmla="*/ 79 h 368"/>
                  <a:gd name="T14" fmla="*/ 131 w 577"/>
                  <a:gd name="T15" fmla="*/ 368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77" h="368">
                    <a:moveTo>
                      <a:pt x="131" y="368"/>
                    </a:moveTo>
                    <a:lnTo>
                      <a:pt x="446" y="368"/>
                    </a:lnTo>
                    <a:cubicBezTo>
                      <a:pt x="446" y="236"/>
                      <a:pt x="577" y="79"/>
                      <a:pt x="577" y="79"/>
                    </a:cubicBezTo>
                    <a:lnTo>
                      <a:pt x="368" y="158"/>
                    </a:lnTo>
                    <a:lnTo>
                      <a:pt x="288" y="0"/>
                    </a:lnTo>
                    <a:lnTo>
                      <a:pt x="210" y="158"/>
                    </a:lnTo>
                    <a:lnTo>
                      <a:pt x="0" y="79"/>
                    </a:lnTo>
                    <a:cubicBezTo>
                      <a:pt x="0" y="79"/>
                      <a:pt x="131" y="236"/>
                      <a:pt x="131" y="368"/>
                    </a:cubicBezTo>
                    <a:close/>
                  </a:path>
                </a:pathLst>
              </a:custGeom>
              <a:noFill/>
              <a:ln w="1905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65" name="Line 526">
                <a:extLst>
                  <a:ext uri="{FF2B5EF4-FFF2-40B4-BE49-F238E27FC236}">
                    <a16:creationId xmlns:a16="http://schemas.microsoft.com/office/drawing/2014/main" id="{A8E59277-9A55-89C6-FFE1-EC9CC69813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507222" y="4569985"/>
                <a:ext cx="65485" cy="0"/>
              </a:xfrm>
              <a:prstGeom prst="line">
                <a:avLst/>
              </a:prstGeom>
              <a:noFill/>
              <a:ln w="1905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66" name="Line 527">
                <a:extLst>
                  <a:ext uri="{FF2B5EF4-FFF2-40B4-BE49-F238E27FC236}">
                    <a16:creationId xmlns:a16="http://schemas.microsoft.com/office/drawing/2014/main" id="{818E285B-5712-7EF8-5802-472281ED0C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507222" y="4596179"/>
                <a:ext cx="65485" cy="0"/>
              </a:xfrm>
              <a:prstGeom prst="line">
                <a:avLst/>
              </a:prstGeom>
              <a:noFill/>
              <a:ln w="1905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67" name="Freeform 528">
                <a:extLst>
                  <a:ext uri="{FF2B5EF4-FFF2-40B4-BE49-F238E27FC236}">
                    <a16:creationId xmlns:a16="http://schemas.microsoft.com/office/drawing/2014/main" id="{07740436-9C8D-FCDA-6279-B4D10303B5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6032" y="4522360"/>
                <a:ext cx="66675" cy="96630"/>
              </a:xfrm>
              <a:custGeom>
                <a:avLst/>
                <a:gdLst>
                  <a:gd name="T0" fmla="*/ 299 w 299"/>
                  <a:gd name="T1" fmla="*/ 15 h 438"/>
                  <a:gd name="T2" fmla="*/ 219 w 299"/>
                  <a:gd name="T3" fmla="*/ 0 h 438"/>
                  <a:gd name="T4" fmla="*/ 0 w 299"/>
                  <a:gd name="T5" fmla="*/ 219 h 438"/>
                  <a:gd name="T6" fmla="*/ 219 w 299"/>
                  <a:gd name="T7" fmla="*/ 438 h 438"/>
                  <a:gd name="T8" fmla="*/ 299 w 299"/>
                  <a:gd name="T9" fmla="*/ 422 h 4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9" h="438">
                    <a:moveTo>
                      <a:pt x="299" y="15"/>
                    </a:moveTo>
                    <a:cubicBezTo>
                      <a:pt x="274" y="5"/>
                      <a:pt x="246" y="0"/>
                      <a:pt x="219" y="0"/>
                    </a:cubicBezTo>
                    <a:cubicBezTo>
                      <a:pt x="98" y="0"/>
                      <a:pt x="0" y="98"/>
                      <a:pt x="0" y="219"/>
                    </a:cubicBezTo>
                    <a:cubicBezTo>
                      <a:pt x="0" y="339"/>
                      <a:pt x="98" y="438"/>
                      <a:pt x="219" y="438"/>
                    </a:cubicBezTo>
                    <a:cubicBezTo>
                      <a:pt x="246" y="438"/>
                      <a:pt x="274" y="432"/>
                      <a:pt x="299" y="422"/>
                    </a:cubicBezTo>
                  </a:path>
                </a:pathLst>
              </a:custGeom>
              <a:noFill/>
              <a:ln w="1905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</p:grp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8C431E0A-2557-AF29-9EC8-33667A9008DC}"/>
                </a:ext>
              </a:extLst>
            </p:cNvPr>
            <p:cNvSpPr txBox="1"/>
            <p:nvPr/>
          </p:nvSpPr>
          <p:spPr>
            <a:xfrm>
              <a:off x="4811618" y="2426153"/>
              <a:ext cx="6270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01</a:t>
              </a:r>
            </a:p>
          </p:txBody>
        </p:sp>
      </p:grp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82668958-AE37-F29F-98D4-70331DAA3968}"/>
              </a:ext>
            </a:extLst>
          </p:cNvPr>
          <p:cNvSpPr txBox="1">
            <a:spLocks/>
          </p:cNvSpPr>
          <p:nvPr/>
        </p:nvSpPr>
        <p:spPr>
          <a:xfrm>
            <a:off x="580293" y="2648921"/>
            <a:ext cx="7722879" cy="20308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PT" sz="1800" dirty="0"/>
              <a:t>Há rendimentos que são</a:t>
            </a:r>
            <a:r>
              <a:rPr lang="pt-PT" sz="1800" dirty="0">
                <a:solidFill>
                  <a:srgbClr val="E18346"/>
                </a:solidFill>
              </a:rPr>
              <a:t> </a:t>
            </a:r>
            <a:r>
              <a:rPr lang="pt-PT" sz="1800" b="1" dirty="0">
                <a:solidFill>
                  <a:srgbClr val="E18346"/>
                </a:solidFill>
              </a:rPr>
              <a:t>fixos</a:t>
            </a:r>
            <a:r>
              <a:rPr lang="pt-PT" sz="1800" dirty="0">
                <a:solidFill>
                  <a:srgbClr val="E18346"/>
                </a:solidFill>
              </a:rPr>
              <a:t> </a:t>
            </a:r>
            <a:r>
              <a:rPr lang="pt-PT" sz="1800" dirty="0"/>
              <a:t>(ex. semanada/mesada, salários) e outros que são </a:t>
            </a:r>
            <a:r>
              <a:rPr lang="pt-PT" sz="1800" b="1" dirty="0">
                <a:solidFill>
                  <a:srgbClr val="1C97D5"/>
                </a:solidFill>
              </a:rPr>
              <a:t>variáveis</a:t>
            </a:r>
            <a:r>
              <a:rPr lang="pt-PT" sz="1800" dirty="0">
                <a:solidFill>
                  <a:srgbClr val="1C97D5"/>
                </a:solidFill>
              </a:rPr>
              <a:t> </a:t>
            </a:r>
            <a:r>
              <a:rPr lang="pt-PT" sz="1800" dirty="0"/>
              <a:t>(ex. comissões, prémios, horas extraordinárias)</a:t>
            </a:r>
          </a:p>
          <a:p>
            <a:pPr marL="0" indent="0" algn="just">
              <a:lnSpc>
                <a:spcPct val="114000"/>
              </a:lnSpc>
              <a:spcAft>
                <a:spcPts val="1000"/>
              </a:spcAft>
              <a:buNone/>
            </a:pPr>
            <a:r>
              <a:rPr lang="pt-PT" sz="1800" dirty="0"/>
              <a:t>O rendimento que se deve considerar na elaboração do orçamento é o </a:t>
            </a:r>
            <a:r>
              <a:rPr lang="pt-PT" sz="1800" b="1" dirty="0">
                <a:solidFill>
                  <a:schemeClr val="accent1"/>
                </a:solidFill>
              </a:rPr>
              <a:t>rendimento líquido</a:t>
            </a:r>
            <a:r>
              <a:rPr lang="pt-PT" sz="1800" dirty="0"/>
              <a:t>, o que se recebe após o pagamento de impostos (dinheiro disponível):</a:t>
            </a:r>
          </a:p>
          <a:p>
            <a:pPr marL="0" indent="0" algn="just">
              <a:lnSpc>
                <a:spcPct val="114000"/>
              </a:lnSpc>
              <a:spcAft>
                <a:spcPts val="1000"/>
              </a:spcAft>
              <a:buNone/>
            </a:pPr>
            <a:endParaRPr lang="pt-PT" sz="1800" b="1" dirty="0"/>
          </a:p>
          <a:p>
            <a:pPr marL="0" indent="0" algn="just">
              <a:buNone/>
            </a:pPr>
            <a:endParaRPr lang="pt-PT" sz="1800" dirty="0"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CF2984-2C19-7EDE-ADD9-490FD20C7CBE}"/>
              </a:ext>
            </a:extLst>
          </p:cNvPr>
          <p:cNvSpPr txBox="1"/>
          <p:nvPr/>
        </p:nvSpPr>
        <p:spPr>
          <a:xfrm>
            <a:off x="580293" y="4843138"/>
            <a:ext cx="9238744" cy="4067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lnSpc>
                <a:spcPct val="114000"/>
              </a:lnSpc>
              <a:spcAft>
                <a:spcPts val="1000"/>
              </a:spcAft>
              <a:buNone/>
            </a:pPr>
            <a:r>
              <a:rPr lang="pt-PT" sz="1900" b="1" dirty="0">
                <a:solidFill>
                  <a:srgbClr val="05547F"/>
                </a:solidFill>
              </a:rPr>
              <a:t>Rendimento líquido = Rendimento bruto  – Contribuição segurança social – IRS</a:t>
            </a:r>
          </a:p>
        </p:txBody>
      </p:sp>
    </p:spTree>
    <p:extLst>
      <p:ext uri="{BB962C8B-B14F-4D97-AF65-F5344CB8AC3E}">
        <p14:creationId xmlns:p14="http://schemas.microsoft.com/office/powerpoint/2010/main" val="19020298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D80746-CEDC-27EE-6271-9B19464893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98EBDD0-FFBC-7A62-9899-4083390B10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err="1"/>
              <a:t>Educar</a:t>
            </a:r>
            <a:r>
              <a:rPr lang="en-GB" dirty="0"/>
              <a:t> para a </a:t>
            </a:r>
            <a:r>
              <a:rPr lang="en-GB" dirty="0" err="1"/>
              <a:t>Cidadania</a:t>
            </a:r>
            <a:r>
              <a:rPr lang="en-GB" dirty="0"/>
              <a:t>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F86038-C50C-3262-A332-B4EF51F8F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t-PT" dirty="0"/>
              <a:t>Orçamento Familiar e Fiscalidade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7DFF9A-270D-6E1A-4782-FA1FFA83C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35294" y="6333173"/>
            <a:ext cx="618506" cy="365125"/>
          </a:xfrm>
          <a:prstGeom prst="rect">
            <a:avLst/>
          </a:prstGeom>
        </p:spPr>
        <p:txBody>
          <a:bodyPr/>
          <a:lstStyle/>
          <a:p>
            <a:fld id="{0FC76E96-B79D-4F2B-9241-53214DAD9253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5" name="Título 12">
            <a:extLst>
              <a:ext uri="{FF2B5EF4-FFF2-40B4-BE49-F238E27FC236}">
                <a16:creationId xmlns:a16="http://schemas.microsoft.com/office/drawing/2014/main" id="{E6703E84-E1F6-4674-4068-986C8F22FCDF}"/>
              </a:ext>
            </a:extLst>
          </p:cNvPr>
          <p:cNvSpPr txBox="1">
            <a:spLocks/>
          </p:cNvSpPr>
          <p:nvPr/>
        </p:nvSpPr>
        <p:spPr>
          <a:xfrm>
            <a:off x="580293" y="1938891"/>
            <a:ext cx="10515600" cy="119534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600" b="1" dirty="0">
                <a:solidFill>
                  <a:srgbClr val="05547F"/>
                </a:solidFill>
                <a:latin typeface="+mn-lt"/>
              </a:rPr>
              <a:t>Identificar as despesas</a:t>
            </a:r>
            <a:endParaRPr lang="pt-PT" sz="3600" dirty="0">
              <a:solidFill>
                <a:srgbClr val="05547F"/>
              </a:solidFill>
              <a:latin typeface="+mn-lt"/>
            </a:endParaRPr>
          </a:p>
        </p:txBody>
      </p:sp>
      <p:sp>
        <p:nvSpPr>
          <p:cNvPr id="31" name="Text Placeholder 12">
            <a:extLst>
              <a:ext uri="{FF2B5EF4-FFF2-40B4-BE49-F238E27FC236}">
                <a16:creationId xmlns:a16="http://schemas.microsoft.com/office/drawing/2014/main" id="{C0487EE0-5B18-B2F6-A308-D366FA278042}"/>
              </a:ext>
            </a:extLst>
          </p:cNvPr>
          <p:cNvSpPr txBox="1">
            <a:spLocks/>
          </p:cNvSpPr>
          <p:nvPr/>
        </p:nvSpPr>
        <p:spPr>
          <a:xfrm>
            <a:off x="595701" y="2621771"/>
            <a:ext cx="7860918" cy="378557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PT" sz="1800" dirty="0"/>
              <a:t>Identificamos as despesas que o nosso agregado familiar prevê realizar ao longo do mês: primeiro, as </a:t>
            </a:r>
            <a:r>
              <a:rPr lang="pt-PT" sz="1800" b="1" dirty="0">
                <a:solidFill>
                  <a:srgbClr val="F69F12"/>
                </a:solidFill>
              </a:rPr>
              <a:t>despesas necessárias</a:t>
            </a:r>
            <a:r>
              <a:rPr lang="pt-PT" sz="1800" b="1" dirty="0">
                <a:solidFill>
                  <a:srgbClr val="E18346"/>
                </a:solidFill>
              </a:rPr>
              <a:t> </a:t>
            </a:r>
            <a:r>
              <a:rPr lang="pt-PT" sz="1800" dirty="0"/>
              <a:t>(fixas e variáveis), depois as </a:t>
            </a:r>
            <a:r>
              <a:rPr lang="pt-PT" sz="1800" b="1" dirty="0">
                <a:solidFill>
                  <a:schemeClr val="bg2">
                    <a:lumMod val="76000"/>
                    <a:lumOff val="24000"/>
                  </a:schemeClr>
                </a:solidFill>
              </a:rPr>
              <a:t>despesas supérfluas</a:t>
            </a:r>
            <a:r>
              <a:rPr lang="pt-PT" sz="1800" dirty="0">
                <a:solidFill>
                  <a:schemeClr val="tx2"/>
                </a:solidFill>
              </a:rPr>
              <a:t>, </a:t>
            </a:r>
            <a:r>
              <a:rPr lang="pt-PT" sz="1800" dirty="0"/>
              <a:t>ou seja, as que satisfazem desejos (também podem ser fixas ou variáveis)</a:t>
            </a:r>
          </a:p>
          <a:p>
            <a:pPr marL="0" indent="0" algn="just">
              <a:buNone/>
            </a:pPr>
            <a:endParaRPr lang="pt-PT" sz="1200" dirty="0"/>
          </a:p>
          <a:p>
            <a:pPr algn="just">
              <a:buClr>
                <a:schemeClr val="tx1"/>
              </a:buClr>
              <a:defRPr/>
            </a:pPr>
            <a:r>
              <a:rPr lang="pt-PT" sz="1800" b="1" dirty="0">
                <a:solidFill>
                  <a:srgbClr val="F69F12"/>
                </a:solidFill>
              </a:rPr>
              <a:t>Despesas necessárias</a:t>
            </a:r>
            <a:r>
              <a:rPr lang="pt-PT" sz="1800" dirty="0"/>
              <a:t>:</a:t>
            </a:r>
            <a:r>
              <a:rPr lang="pt-PT" sz="1800" dirty="0">
                <a:solidFill>
                  <a:schemeClr val="tx2"/>
                </a:solidFill>
              </a:rPr>
              <a:t> </a:t>
            </a:r>
            <a:r>
              <a:rPr lang="pt-PT" sz="1800" dirty="0"/>
              <a:t>correspondem aos gastos com a aquisição de bens e serviços essenciais, como alimentação, vestuário, habitação, saúde e educação; impostos; trata-se da satisfação das necessidades</a:t>
            </a:r>
            <a:endParaRPr lang="pt-PT" sz="1800" dirty="0">
              <a:ea typeface="Calibri"/>
              <a:cs typeface="Calibri"/>
            </a:endParaRPr>
          </a:p>
          <a:p>
            <a:pPr algn="just">
              <a:buClr>
                <a:schemeClr val="tx1"/>
              </a:buClr>
              <a:defRPr/>
            </a:pPr>
            <a:endParaRPr lang="pt-PT" sz="1200" dirty="0"/>
          </a:p>
          <a:p>
            <a:pPr algn="just">
              <a:buClr>
                <a:schemeClr val="tx1"/>
              </a:buClr>
              <a:defRPr/>
            </a:pPr>
            <a:r>
              <a:rPr lang="pt-PT" sz="1800" b="1" dirty="0">
                <a:solidFill>
                  <a:schemeClr val="bg2">
                    <a:lumMod val="76000"/>
                    <a:lumOff val="24000"/>
                  </a:schemeClr>
                </a:solidFill>
              </a:rPr>
              <a:t>Despesas supérfluas</a:t>
            </a:r>
            <a:r>
              <a:rPr lang="pt-PT" sz="1800" dirty="0"/>
              <a:t>: correspondem aos gastos em bens e serviços que podem ser dispensados ou substituídos por outros; trata-se da satisfação dos desejos</a:t>
            </a:r>
            <a:endParaRPr lang="pt-PT" sz="1800">
              <a:ea typeface="Calibri"/>
              <a:cs typeface="Calibri"/>
            </a:endParaRPr>
          </a:p>
          <a:p>
            <a:pPr lvl="0" algn="just">
              <a:defRPr/>
            </a:pPr>
            <a:endParaRPr lang="pt-PT" sz="1800" dirty="0"/>
          </a:p>
          <a:p>
            <a:pPr marL="0" indent="0" algn="just">
              <a:buNone/>
            </a:pPr>
            <a:endParaRPr lang="pt-PT" sz="1800" dirty="0"/>
          </a:p>
          <a:p>
            <a:pPr marL="0" indent="0" algn="just">
              <a:buNone/>
            </a:pPr>
            <a:endParaRPr lang="pt-PT" sz="1800" dirty="0">
              <a:latin typeface="+mj-lt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AAC8A6C-A70A-DD81-ABBB-57A7FD6922A2}"/>
              </a:ext>
            </a:extLst>
          </p:cNvPr>
          <p:cNvGrpSpPr/>
          <p:nvPr/>
        </p:nvGrpSpPr>
        <p:grpSpPr>
          <a:xfrm>
            <a:off x="8828689" y="4025462"/>
            <a:ext cx="2215857" cy="2192927"/>
            <a:chOff x="8843889" y="2885341"/>
            <a:chExt cx="2306493" cy="2305385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B2A9E9D3-53C2-88AA-79FA-1DD7C02A8B2B}"/>
                </a:ext>
              </a:extLst>
            </p:cNvPr>
            <p:cNvGrpSpPr/>
            <p:nvPr/>
          </p:nvGrpSpPr>
          <p:grpSpPr>
            <a:xfrm>
              <a:off x="8843889" y="2885341"/>
              <a:ext cx="2306493" cy="2305385"/>
              <a:chOff x="4765153" y="2325848"/>
              <a:chExt cx="2306493" cy="2305385"/>
            </a:xfrm>
          </p:grpSpPr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327E5FB4-051F-DC5F-31B7-5C7478F182F4}"/>
                  </a:ext>
                </a:extLst>
              </p:cNvPr>
              <p:cNvGrpSpPr/>
              <p:nvPr/>
            </p:nvGrpSpPr>
            <p:grpSpPr>
              <a:xfrm>
                <a:off x="4765153" y="2325848"/>
                <a:ext cx="2306493" cy="2305385"/>
                <a:chOff x="3020400" y="2268000"/>
                <a:chExt cx="2306493" cy="2305385"/>
              </a:xfrm>
            </p:grpSpPr>
            <p:sp>
              <p:nvSpPr>
                <p:cNvPr id="47" name="Freeform 39">
                  <a:extLst>
                    <a:ext uri="{FF2B5EF4-FFF2-40B4-BE49-F238E27FC236}">
                      <a16:creationId xmlns:a16="http://schemas.microsoft.com/office/drawing/2014/main" id="{EEB13A8F-DDA1-12EC-D68B-52DD7A046BB3}"/>
                    </a:ext>
                  </a:extLst>
                </p:cNvPr>
                <p:cNvSpPr/>
                <p:nvPr/>
              </p:nvSpPr>
              <p:spPr>
                <a:xfrm>
                  <a:off x="3111508" y="2358000"/>
                  <a:ext cx="2215385" cy="2215385"/>
                </a:xfrm>
                <a:custGeom>
                  <a:avLst/>
                  <a:gdLst>
                    <a:gd name="connsiteX0" fmla="*/ 0 w 3251200"/>
                    <a:gd name="connsiteY0" fmla="*/ 1625600 h 3251200"/>
                    <a:gd name="connsiteX1" fmla="*/ 1625600 w 3251200"/>
                    <a:gd name="connsiteY1" fmla="*/ 0 h 3251200"/>
                    <a:gd name="connsiteX2" fmla="*/ 3251200 w 3251200"/>
                    <a:gd name="connsiteY2" fmla="*/ 1625600 h 3251200"/>
                    <a:gd name="connsiteX3" fmla="*/ 1625600 w 3251200"/>
                    <a:gd name="connsiteY3" fmla="*/ 3251200 h 3251200"/>
                    <a:gd name="connsiteX4" fmla="*/ 0 w 3251200"/>
                    <a:gd name="connsiteY4" fmla="*/ 1625600 h 3251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51200" h="3251200">
                      <a:moveTo>
                        <a:pt x="0" y="1625600"/>
                      </a:moveTo>
                      <a:cubicBezTo>
                        <a:pt x="0" y="727806"/>
                        <a:pt x="727806" y="0"/>
                        <a:pt x="1625600" y="0"/>
                      </a:cubicBezTo>
                      <a:cubicBezTo>
                        <a:pt x="2523394" y="0"/>
                        <a:pt x="3251200" y="727806"/>
                        <a:pt x="3251200" y="1625600"/>
                      </a:cubicBezTo>
                      <a:cubicBezTo>
                        <a:pt x="3251200" y="2523394"/>
                        <a:pt x="2523394" y="3251200"/>
                        <a:pt x="1625600" y="3251200"/>
                      </a:cubicBezTo>
                      <a:cubicBezTo>
                        <a:pt x="727806" y="3251200"/>
                        <a:pt x="0" y="2523394"/>
                        <a:pt x="0" y="1625600"/>
                      </a:cubicBezTo>
                      <a:close/>
                    </a:path>
                  </a:pathLst>
                </a:custGeom>
                <a:noFill/>
                <a:ln w="101600">
                  <a:solidFill>
                    <a:schemeClr val="accent3"/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alpha val="5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alpha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/>
                </a:fontRef>
              </p:style>
              <p:txBody>
                <a:bodyPr spcFirstLastPara="0" vert="horz" wrap="square" lIns="0" tIns="0" rIns="0" bIns="0" numCol="1" spcCol="127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7200" b="1" i="0" u="none" strike="noStrike" kern="1200" cap="none" spc="100" normalizeH="0" baseline="0" noProof="0" dirty="0">
                    <a:ln>
                      <a:noFill/>
                    </a:ln>
                    <a:solidFill>
                      <a:srgbClr val="002A49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48" name="Title 2">
                  <a:extLst>
                    <a:ext uri="{FF2B5EF4-FFF2-40B4-BE49-F238E27FC236}">
                      <a16:creationId xmlns:a16="http://schemas.microsoft.com/office/drawing/2014/main" id="{E6B56BB1-23E4-F735-1BEA-0D6DFE0EFCB9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3020400" y="2268000"/>
                  <a:ext cx="720000" cy="720000"/>
                </a:xfrm>
                <a:prstGeom prst="ellipse">
                  <a:avLst/>
                </a:prstGeom>
                <a:solidFill>
                  <a:schemeClr val="accent3"/>
                </a:solidFill>
                <a:ln w="25400">
                  <a:noFill/>
                </a:ln>
              </p:spPr>
              <p:txBody>
                <a:bodyPr vert="horz" wrap="square" lIns="0" tIns="72000" rIns="0" bIns="0" rtlCol="0" anchor="ctr" anchorCtr="0">
                  <a:noAutofit/>
                </a:bodyPr>
                <a:lstStyle>
                  <a:lvl1pPr algn="l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3200" b="0" kern="1200" cap="all" spc="400" baseline="0">
                      <a:solidFill>
                        <a:schemeClr val="tx2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defRPr>
                  </a:lvl1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7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600" b="0" i="0" u="none" strike="noStrike" kern="1200" cap="all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en Sans Extrabold" panose="020B0906030804020204" pitchFamily="34" charset="0"/>
                    <a:ea typeface="Open Sans Extrabold" panose="020B0906030804020204" pitchFamily="34" charset="0"/>
                    <a:cs typeface="Open Sans Extrabold" panose="020B0906030804020204" pitchFamily="34" charset="0"/>
                  </a:endParaRPr>
                </a:p>
              </p:txBody>
            </p:sp>
          </p:grp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E585B680-0536-1413-DB6D-FF632E35D263}"/>
                  </a:ext>
                </a:extLst>
              </p:cNvPr>
              <p:cNvSpPr txBox="1"/>
              <p:nvPr/>
            </p:nvSpPr>
            <p:spPr>
              <a:xfrm>
                <a:off x="4811618" y="2426153"/>
                <a:ext cx="62706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PT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rPr>
                  <a:t>02</a:t>
                </a:r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DAE46C90-A19D-B883-A5FB-79717B7DF33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560354" y="3508866"/>
              <a:ext cx="1191786" cy="1260324"/>
              <a:chOff x="5862638" y="5443538"/>
              <a:chExt cx="496887" cy="525462"/>
            </a:xfrm>
          </p:grpSpPr>
          <p:sp>
            <p:nvSpPr>
              <p:cNvPr id="35" name="Line 150">
                <a:extLst>
                  <a:ext uri="{FF2B5EF4-FFF2-40B4-BE49-F238E27FC236}">
                    <a16:creationId xmlns:a16="http://schemas.microsoft.com/office/drawing/2014/main" id="{B8B2950B-4726-5748-17C3-DD350E8A51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189663" y="5626100"/>
                <a:ext cx="65088" cy="0"/>
              </a:xfrm>
              <a:prstGeom prst="line">
                <a:avLst/>
              </a:prstGeom>
              <a:noFill/>
              <a:ln w="1905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36" name="Line 151">
                <a:extLst>
                  <a:ext uri="{FF2B5EF4-FFF2-40B4-BE49-F238E27FC236}">
                    <a16:creationId xmlns:a16="http://schemas.microsoft.com/office/drawing/2014/main" id="{B473EAE5-EFDF-4812-D22A-03EB86BE1E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189663" y="5656263"/>
                <a:ext cx="65088" cy="0"/>
              </a:xfrm>
              <a:prstGeom prst="line">
                <a:avLst/>
              </a:prstGeom>
              <a:noFill/>
              <a:ln w="1905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37" name="Freeform 152">
                <a:extLst>
                  <a:ext uri="{FF2B5EF4-FFF2-40B4-BE49-F238E27FC236}">
                    <a16:creationId xmlns:a16="http://schemas.microsoft.com/office/drawing/2014/main" id="{4D24330D-38AE-1346-87B5-A73F4EDE8F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88075" y="5580063"/>
                <a:ext cx="82550" cy="120650"/>
              </a:xfrm>
              <a:custGeom>
                <a:avLst/>
                <a:gdLst>
                  <a:gd name="T0" fmla="*/ 301 w 301"/>
                  <a:gd name="T1" fmla="*/ 16 h 441"/>
                  <a:gd name="T2" fmla="*/ 220 w 301"/>
                  <a:gd name="T3" fmla="*/ 0 h 441"/>
                  <a:gd name="T4" fmla="*/ 0 w 301"/>
                  <a:gd name="T5" fmla="*/ 220 h 441"/>
                  <a:gd name="T6" fmla="*/ 220 w 301"/>
                  <a:gd name="T7" fmla="*/ 441 h 441"/>
                  <a:gd name="T8" fmla="*/ 301 w 301"/>
                  <a:gd name="T9" fmla="*/ 425 h 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441">
                    <a:moveTo>
                      <a:pt x="301" y="16"/>
                    </a:moveTo>
                    <a:cubicBezTo>
                      <a:pt x="275" y="6"/>
                      <a:pt x="248" y="0"/>
                      <a:pt x="220" y="0"/>
                    </a:cubicBezTo>
                    <a:cubicBezTo>
                      <a:pt x="98" y="0"/>
                      <a:pt x="0" y="99"/>
                      <a:pt x="0" y="220"/>
                    </a:cubicBezTo>
                    <a:cubicBezTo>
                      <a:pt x="0" y="342"/>
                      <a:pt x="98" y="441"/>
                      <a:pt x="220" y="441"/>
                    </a:cubicBezTo>
                    <a:cubicBezTo>
                      <a:pt x="248" y="441"/>
                      <a:pt x="275" y="435"/>
                      <a:pt x="301" y="425"/>
                    </a:cubicBezTo>
                  </a:path>
                </a:pathLst>
              </a:custGeom>
              <a:noFill/>
              <a:ln w="1905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38" name="Rectangle 153">
                <a:extLst>
                  <a:ext uri="{FF2B5EF4-FFF2-40B4-BE49-F238E27FC236}">
                    <a16:creationId xmlns:a16="http://schemas.microsoft.com/office/drawing/2014/main" id="{2F97F7D5-DCA7-5579-23A4-270C741C11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05525" y="5545138"/>
                <a:ext cx="254000" cy="192087"/>
              </a:xfrm>
              <a:prstGeom prst="rect">
                <a:avLst/>
              </a:prstGeom>
              <a:noFill/>
              <a:ln w="1905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39" name="Freeform 154">
                <a:extLst>
                  <a:ext uri="{FF2B5EF4-FFF2-40B4-BE49-F238E27FC236}">
                    <a16:creationId xmlns:a16="http://schemas.microsoft.com/office/drawing/2014/main" id="{DB83B6DC-F7F0-35CD-9042-07376EBF9E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84875" y="5478463"/>
                <a:ext cx="228600" cy="228600"/>
              </a:xfrm>
              <a:custGeom>
                <a:avLst/>
                <a:gdLst>
                  <a:gd name="T0" fmla="*/ 688 w 837"/>
                  <a:gd name="T1" fmla="*/ 149 h 837"/>
                  <a:gd name="T2" fmla="*/ 688 w 837"/>
                  <a:gd name="T3" fmla="*/ 688 h 837"/>
                  <a:gd name="T4" fmla="*/ 149 w 837"/>
                  <a:gd name="T5" fmla="*/ 688 h 837"/>
                  <a:gd name="T6" fmla="*/ 149 w 837"/>
                  <a:gd name="T7" fmla="*/ 149 h 837"/>
                  <a:gd name="T8" fmla="*/ 688 w 837"/>
                  <a:gd name="T9" fmla="*/ 149 h 8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7" h="837">
                    <a:moveTo>
                      <a:pt x="688" y="149"/>
                    </a:moveTo>
                    <a:cubicBezTo>
                      <a:pt x="837" y="298"/>
                      <a:pt x="837" y="539"/>
                      <a:pt x="688" y="688"/>
                    </a:cubicBezTo>
                    <a:cubicBezTo>
                      <a:pt x="539" y="837"/>
                      <a:pt x="298" y="837"/>
                      <a:pt x="149" y="688"/>
                    </a:cubicBezTo>
                    <a:cubicBezTo>
                      <a:pt x="0" y="539"/>
                      <a:pt x="0" y="298"/>
                      <a:pt x="149" y="149"/>
                    </a:cubicBezTo>
                    <a:cubicBezTo>
                      <a:pt x="298" y="0"/>
                      <a:pt x="539" y="0"/>
                      <a:pt x="688" y="149"/>
                    </a:cubicBezTo>
                    <a:close/>
                  </a:path>
                </a:pathLst>
              </a:custGeom>
              <a:solidFill>
                <a:srgbClr val="FEFEFE"/>
              </a:solidFill>
              <a:ln w="1905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40" name="Line 155">
                <a:extLst>
                  <a:ext uri="{FF2B5EF4-FFF2-40B4-BE49-F238E27FC236}">
                    <a16:creationId xmlns:a16="http://schemas.microsoft.com/office/drawing/2014/main" id="{A6DD8791-639E-8645-0B91-F4595429D3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051550" y="5576888"/>
                <a:ext cx="66675" cy="0"/>
              </a:xfrm>
              <a:prstGeom prst="line">
                <a:avLst/>
              </a:prstGeom>
              <a:noFill/>
              <a:ln w="1905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41" name="Line 156">
                <a:extLst>
                  <a:ext uri="{FF2B5EF4-FFF2-40B4-BE49-F238E27FC236}">
                    <a16:creationId xmlns:a16="http://schemas.microsoft.com/office/drawing/2014/main" id="{A7758A5B-42C2-5CBF-44DA-0C47DB11E1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051550" y="5608638"/>
                <a:ext cx="66675" cy="0"/>
              </a:xfrm>
              <a:prstGeom prst="line">
                <a:avLst/>
              </a:prstGeom>
              <a:noFill/>
              <a:ln w="1905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42" name="Freeform 157">
                <a:extLst>
                  <a:ext uri="{FF2B5EF4-FFF2-40B4-BE49-F238E27FC236}">
                    <a16:creationId xmlns:a16="http://schemas.microsoft.com/office/drawing/2014/main" id="{2D8A626E-8460-8432-274D-3C01F80852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1550" y="5532438"/>
                <a:ext cx="82550" cy="120650"/>
              </a:xfrm>
              <a:custGeom>
                <a:avLst/>
                <a:gdLst>
                  <a:gd name="T0" fmla="*/ 300 w 300"/>
                  <a:gd name="T1" fmla="*/ 15 h 440"/>
                  <a:gd name="T2" fmla="*/ 220 w 300"/>
                  <a:gd name="T3" fmla="*/ 0 h 440"/>
                  <a:gd name="T4" fmla="*/ 0 w 300"/>
                  <a:gd name="T5" fmla="*/ 220 h 440"/>
                  <a:gd name="T6" fmla="*/ 220 w 300"/>
                  <a:gd name="T7" fmla="*/ 440 h 440"/>
                  <a:gd name="T8" fmla="*/ 300 w 300"/>
                  <a:gd name="T9" fmla="*/ 425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0" h="440">
                    <a:moveTo>
                      <a:pt x="300" y="15"/>
                    </a:moveTo>
                    <a:cubicBezTo>
                      <a:pt x="275" y="5"/>
                      <a:pt x="247" y="0"/>
                      <a:pt x="220" y="0"/>
                    </a:cubicBezTo>
                    <a:cubicBezTo>
                      <a:pt x="98" y="0"/>
                      <a:pt x="0" y="98"/>
                      <a:pt x="0" y="220"/>
                    </a:cubicBezTo>
                    <a:cubicBezTo>
                      <a:pt x="0" y="341"/>
                      <a:pt x="98" y="440"/>
                      <a:pt x="220" y="440"/>
                    </a:cubicBezTo>
                    <a:cubicBezTo>
                      <a:pt x="247" y="440"/>
                      <a:pt x="275" y="435"/>
                      <a:pt x="300" y="425"/>
                    </a:cubicBezTo>
                  </a:path>
                </a:pathLst>
              </a:custGeom>
              <a:noFill/>
              <a:ln w="1905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43" name="Line 158">
                <a:extLst>
                  <a:ext uri="{FF2B5EF4-FFF2-40B4-BE49-F238E27FC236}">
                    <a16:creationId xmlns:a16="http://schemas.microsoft.com/office/drawing/2014/main" id="{2965C8EB-AAD2-6BCC-2BAF-6BABB0CC74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862638" y="5792788"/>
                <a:ext cx="142875" cy="176212"/>
              </a:xfrm>
              <a:prstGeom prst="line">
                <a:avLst/>
              </a:prstGeom>
              <a:noFill/>
              <a:ln w="1905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44" name="Oval 159">
                <a:extLst>
                  <a:ext uri="{FF2B5EF4-FFF2-40B4-BE49-F238E27FC236}">
                    <a16:creationId xmlns:a16="http://schemas.microsoft.com/office/drawing/2014/main" id="{919BE77E-BE23-A258-D264-E25F268A41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32488" y="5443538"/>
                <a:ext cx="395288" cy="393700"/>
              </a:xfrm>
              <a:prstGeom prst="ellipse">
                <a:avLst/>
              </a:prstGeom>
              <a:noFill/>
              <a:ln w="1905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596449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4205B9-DFCA-E91F-2376-A6130E02BE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6A157CA9-8421-1DA4-EF5C-FB4DB625F71D}"/>
              </a:ext>
            </a:extLst>
          </p:cNvPr>
          <p:cNvGrpSpPr/>
          <p:nvPr/>
        </p:nvGrpSpPr>
        <p:grpSpPr>
          <a:xfrm>
            <a:off x="8828689" y="4025462"/>
            <a:ext cx="2215857" cy="2192927"/>
            <a:chOff x="8843889" y="2885341"/>
            <a:chExt cx="2306493" cy="2305385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FBADA45D-1C66-4551-BE3E-BDD053A2B2A7}"/>
                </a:ext>
              </a:extLst>
            </p:cNvPr>
            <p:cNvGrpSpPr/>
            <p:nvPr/>
          </p:nvGrpSpPr>
          <p:grpSpPr>
            <a:xfrm>
              <a:off x="8843889" y="2885341"/>
              <a:ext cx="2306493" cy="2305385"/>
              <a:chOff x="4765153" y="2325848"/>
              <a:chExt cx="2306493" cy="2305385"/>
            </a:xfrm>
          </p:grpSpPr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E4B0EB9C-413E-2511-97BB-D83D77F3F87D}"/>
                  </a:ext>
                </a:extLst>
              </p:cNvPr>
              <p:cNvGrpSpPr/>
              <p:nvPr/>
            </p:nvGrpSpPr>
            <p:grpSpPr>
              <a:xfrm>
                <a:off x="4765153" y="2325848"/>
                <a:ext cx="2306493" cy="2305385"/>
                <a:chOff x="3020400" y="2268000"/>
                <a:chExt cx="2306493" cy="2305385"/>
              </a:xfrm>
            </p:grpSpPr>
            <p:sp>
              <p:nvSpPr>
                <p:cNvPr id="29" name="Freeform 39">
                  <a:extLst>
                    <a:ext uri="{FF2B5EF4-FFF2-40B4-BE49-F238E27FC236}">
                      <a16:creationId xmlns:a16="http://schemas.microsoft.com/office/drawing/2014/main" id="{7F7E6A21-2532-104A-9B9E-52B47C767AC5}"/>
                    </a:ext>
                  </a:extLst>
                </p:cNvPr>
                <p:cNvSpPr/>
                <p:nvPr/>
              </p:nvSpPr>
              <p:spPr>
                <a:xfrm>
                  <a:off x="3111508" y="2358000"/>
                  <a:ext cx="2215385" cy="2215385"/>
                </a:xfrm>
                <a:custGeom>
                  <a:avLst/>
                  <a:gdLst>
                    <a:gd name="connsiteX0" fmla="*/ 0 w 3251200"/>
                    <a:gd name="connsiteY0" fmla="*/ 1625600 h 3251200"/>
                    <a:gd name="connsiteX1" fmla="*/ 1625600 w 3251200"/>
                    <a:gd name="connsiteY1" fmla="*/ 0 h 3251200"/>
                    <a:gd name="connsiteX2" fmla="*/ 3251200 w 3251200"/>
                    <a:gd name="connsiteY2" fmla="*/ 1625600 h 3251200"/>
                    <a:gd name="connsiteX3" fmla="*/ 1625600 w 3251200"/>
                    <a:gd name="connsiteY3" fmla="*/ 3251200 h 3251200"/>
                    <a:gd name="connsiteX4" fmla="*/ 0 w 3251200"/>
                    <a:gd name="connsiteY4" fmla="*/ 1625600 h 3251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51200" h="3251200">
                      <a:moveTo>
                        <a:pt x="0" y="1625600"/>
                      </a:moveTo>
                      <a:cubicBezTo>
                        <a:pt x="0" y="727806"/>
                        <a:pt x="727806" y="0"/>
                        <a:pt x="1625600" y="0"/>
                      </a:cubicBezTo>
                      <a:cubicBezTo>
                        <a:pt x="2523394" y="0"/>
                        <a:pt x="3251200" y="727806"/>
                        <a:pt x="3251200" y="1625600"/>
                      </a:cubicBezTo>
                      <a:cubicBezTo>
                        <a:pt x="3251200" y="2523394"/>
                        <a:pt x="2523394" y="3251200"/>
                        <a:pt x="1625600" y="3251200"/>
                      </a:cubicBezTo>
                      <a:cubicBezTo>
                        <a:pt x="727806" y="3251200"/>
                        <a:pt x="0" y="2523394"/>
                        <a:pt x="0" y="1625600"/>
                      </a:cubicBezTo>
                      <a:close/>
                    </a:path>
                  </a:pathLst>
                </a:custGeom>
                <a:noFill/>
                <a:ln w="101600">
                  <a:solidFill>
                    <a:schemeClr val="accent3"/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alpha val="5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alpha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/>
                </a:fontRef>
              </p:style>
              <p:txBody>
                <a:bodyPr spcFirstLastPara="0" vert="horz" wrap="square" lIns="0" tIns="0" rIns="0" bIns="0" numCol="1" spcCol="127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7200" b="1" i="0" u="none" strike="noStrike" kern="1200" cap="none" spc="100" normalizeH="0" baseline="0" noProof="0" dirty="0">
                    <a:ln>
                      <a:noFill/>
                    </a:ln>
                    <a:solidFill>
                      <a:srgbClr val="002A49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Title 2">
                  <a:extLst>
                    <a:ext uri="{FF2B5EF4-FFF2-40B4-BE49-F238E27FC236}">
                      <a16:creationId xmlns:a16="http://schemas.microsoft.com/office/drawing/2014/main" id="{D13388A5-1827-EEEE-6D8C-5103EB3D6C8C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3020400" y="2268000"/>
                  <a:ext cx="720000" cy="720000"/>
                </a:xfrm>
                <a:prstGeom prst="ellipse">
                  <a:avLst/>
                </a:prstGeom>
                <a:solidFill>
                  <a:schemeClr val="accent3"/>
                </a:solidFill>
                <a:ln w="25400">
                  <a:noFill/>
                </a:ln>
              </p:spPr>
              <p:txBody>
                <a:bodyPr vert="horz" wrap="square" lIns="0" tIns="72000" rIns="0" bIns="0" rtlCol="0" anchor="ctr" anchorCtr="0">
                  <a:noAutofit/>
                </a:bodyPr>
                <a:lstStyle>
                  <a:lvl1pPr algn="l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3200" b="0" kern="1200" cap="all" spc="400" baseline="0">
                      <a:solidFill>
                        <a:schemeClr val="tx2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defRPr>
                  </a:lvl1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7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600" b="0" i="0" u="none" strike="noStrike" kern="1200" cap="all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en Sans Extrabold" panose="020B0906030804020204" pitchFamily="34" charset="0"/>
                    <a:ea typeface="Open Sans Extrabold" panose="020B0906030804020204" pitchFamily="34" charset="0"/>
                    <a:cs typeface="Open Sans Extrabold" panose="020B0906030804020204" pitchFamily="34" charset="0"/>
                  </a:endParaRPr>
                </a:p>
              </p:txBody>
            </p:sp>
          </p:grp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609EA19-1EDF-FFFE-98B5-47B1E14AF991}"/>
                  </a:ext>
                </a:extLst>
              </p:cNvPr>
              <p:cNvSpPr txBox="1"/>
              <p:nvPr/>
            </p:nvSpPr>
            <p:spPr>
              <a:xfrm>
                <a:off x="4811618" y="2426153"/>
                <a:ext cx="62706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PT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rPr>
                  <a:t>02</a:t>
                </a: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4AF2ABA-E61C-E551-D764-29C3B08F20D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560354" y="3508866"/>
              <a:ext cx="1191786" cy="1260324"/>
              <a:chOff x="5862638" y="5443538"/>
              <a:chExt cx="496887" cy="525462"/>
            </a:xfrm>
          </p:grpSpPr>
          <p:sp>
            <p:nvSpPr>
              <p:cNvPr id="17" name="Line 150">
                <a:extLst>
                  <a:ext uri="{FF2B5EF4-FFF2-40B4-BE49-F238E27FC236}">
                    <a16:creationId xmlns:a16="http://schemas.microsoft.com/office/drawing/2014/main" id="{54AE857D-A465-5574-00AA-A0087948E9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189663" y="5626100"/>
                <a:ext cx="65088" cy="0"/>
              </a:xfrm>
              <a:prstGeom prst="line">
                <a:avLst/>
              </a:prstGeom>
              <a:noFill/>
              <a:ln w="1905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18" name="Line 151">
                <a:extLst>
                  <a:ext uri="{FF2B5EF4-FFF2-40B4-BE49-F238E27FC236}">
                    <a16:creationId xmlns:a16="http://schemas.microsoft.com/office/drawing/2014/main" id="{B1D605CE-6889-14DC-2CA0-0E69703CE7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189663" y="5656263"/>
                <a:ext cx="65088" cy="0"/>
              </a:xfrm>
              <a:prstGeom prst="line">
                <a:avLst/>
              </a:prstGeom>
              <a:noFill/>
              <a:ln w="1905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19" name="Freeform 152">
                <a:extLst>
                  <a:ext uri="{FF2B5EF4-FFF2-40B4-BE49-F238E27FC236}">
                    <a16:creationId xmlns:a16="http://schemas.microsoft.com/office/drawing/2014/main" id="{84042277-34B6-6216-D250-21D6F20A94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88075" y="5580063"/>
                <a:ext cx="82550" cy="120650"/>
              </a:xfrm>
              <a:custGeom>
                <a:avLst/>
                <a:gdLst>
                  <a:gd name="T0" fmla="*/ 301 w 301"/>
                  <a:gd name="T1" fmla="*/ 16 h 441"/>
                  <a:gd name="T2" fmla="*/ 220 w 301"/>
                  <a:gd name="T3" fmla="*/ 0 h 441"/>
                  <a:gd name="T4" fmla="*/ 0 w 301"/>
                  <a:gd name="T5" fmla="*/ 220 h 441"/>
                  <a:gd name="T6" fmla="*/ 220 w 301"/>
                  <a:gd name="T7" fmla="*/ 441 h 441"/>
                  <a:gd name="T8" fmla="*/ 301 w 301"/>
                  <a:gd name="T9" fmla="*/ 425 h 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441">
                    <a:moveTo>
                      <a:pt x="301" y="16"/>
                    </a:moveTo>
                    <a:cubicBezTo>
                      <a:pt x="275" y="6"/>
                      <a:pt x="248" y="0"/>
                      <a:pt x="220" y="0"/>
                    </a:cubicBezTo>
                    <a:cubicBezTo>
                      <a:pt x="98" y="0"/>
                      <a:pt x="0" y="99"/>
                      <a:pt x="0" y="220"/>
                    </a:cubicBezTo>
                    <a:cubicBezTo>
                      <a:pt x="0" y="342"/>
                      <a:pt x="98" y="441"/>
                      <a:pt x="220" y="441"/>
                    </a:cubicBezTo>
                    <a:cubicBezTo>
                      <a:pt x="248" y="441"/>
                      <a:pt x="275" y="435"/>
                      <a:pt x="301" y="425"/>
                    </a:cubicBezTo>
                  </a:path>
                </a:pathLst>
              </a:custGeom>
              <a:noFill/>
              <a:ln w="1905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20" name="Rectangle 153">
                <a:extLst>
                  <a:ext uri="{FF2B5EF4-FFF2-40B4-BE49-F238E27FC236}">
                    <a16:creationId xmlns:a16="http://schemas.microsoft.com/office/drawing/2014/main" id="{CEE0719C-9631-B23C-AD80-4555C4EA4E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05525" y="5545138"/>
                <a:ext cx="254000" cy="192087"/>
              </a:xfrm>
              <a:prstGeom prst="rect">
                <a:avLst/>
              </a:prstGeom>
              <a:noFill/>
              <a:ln w="1905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21" name="Freeform 154">
                <a:extLst>
                  <a:ext uri="{FF2B5EF4-FFF2-40B4-BE49-F238E27FC236}">
                    <a16:creationId xmlns:a16="http://schemas.microsoft.com/office/drawing/2014/main" id="{AE1C0E3D-DEF7-548D-7D5D-94FE65E33C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84875" y="5478463"/>
                <a:ext cx="228600" cy="228600"/>
              </a:xfrm>
              <a:custGeom>
                <a:avLst/>
                <a:gdLst>
                  <a:gd name="T0" fmla="*/ 688 w 837"/>
                  <a:gd name="T1" fmla="*/ 149 h 837"/>
                  <a:gd name="T2" fmla="*/ 688 w 837"/>
                  <a:gd name="T3" fmla="*/ 688 h 837"/>
                  <a:gd name="T4" fmla="*/ 149 w 837"/>
                  <a:gd name="T5" fmla="*/ 688 h 837"/>
                  <a:gd name="T6" fmla="*/ 149 w 837"/>
                  <a:gd name="T7" fmla="*/ 149 h 837"/>
                  <a:gd name="T8" fmla="*/ 688 w 837"/>
                  <a:gd name="T9" fmla="*/ 149 h 8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7" h="837">
                    <a:moveTo>
                      <a:pt x="688" y="149"/>
                    </a:moveTo>
                    <a:cubicBezTo>
                      <a:pt x="837" y="298"/>
                      <a:pt x="837" y="539"/>
                      <a:pt x="688" y="688"/>
                    </a:cubicBezTo>
                    <a:cubicBezTo>
                      <a:pt x="539" y="837"/>
                      <a:pt x="298" y="837"/>
                      <a:pt x="149" y="688"/>
                    </a:cubicBezTo>
                    <a:cubicBezTo>
                      <a:pt x="0" y="539"/>
                      <a:pt x="0" y="298"/>
                      <a:pt x="149" y="149"/>
                    </a:cubicBezTo>
                    <a:cubicBezTo>
                      <a:pt x="298" y="0"/>
                      <a:pt x="539" y="0"/>
                      <a:pt x="688" y="149"/>
                    </a:cubicBezTo>
                    <a:close/>
                  </a:path>
                </a:pathLst>
              </a:custGeom>
              <a:solidFill>
                <a:srgbClr val="FEFEFE"/>
              </a:solidFill>
              <a:ln w="1905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22" name="Line 155">
                <a:extLst>
                  <a:ext uri="{FF2B5EF4-FFF2-40B4-BE49-F238E27FC236}">
                    <a16:creationId xmlns:a16="http://schemas.microsoft.com/office/drawing/2014/main" id="{B0220250-4BA3-193F-E62E-C9BA12E5AF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051550" y="5576888"/>
                <a:ext cx="66675" cy="0"/>
              </a:xfrm>
              <a:prstGeom prst="line">
                <a:avLst/>
              </a:prstGeom>
              <a:noFill/>
              <a:ln w="1905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23" name="Line 156">
                <a:extLst>
                  <a:ext uri="{FF2B5EF4-FFF2-40B4-BE49-F238E27FC236}">
                    <a16:creationId xmlns:a16="http://schemas.microsoft.com/office/drawing/2014/main" id="{A1DADD2F-9C04-0348-D740-8525047E9F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051550" y="5608638"/>
                <a:ext cx="66675" cy="0"/>
              </a:xfrm>
              <a:prstGeom prst="line">
                <a:avLst/>
              </a:prstGeom>
              <a:noFill/>
              <a:ln w="1905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24" name="Freeform 157">
                <a:extLst>
                  <a:ext uri="{FF2B5EF4-FFF2-40B4-BE49-F238E27FC236}">
                    <a16:creationId xmlns:a16="http://schemas.microsoft.com/office/drawing/2014/main" id="{5FED2BE4-7414-FB87-4C75-11B9336E38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1550" y="5532438"/>
                <a:ext cx="82550" cy="120650"/>
              </a:xfrm>
              <a:custGeom>
                <a:avLst/>
                <a:gdLst>
                  <a:gd name="T0" fmla="*/ 300 w 300"/>
                  <a:gd name="T1" fmla="*/ 15 h 440"/>
                  <a:gd name="T2" fmla="*/ 220 w 300"/>
                  <a:gd name="T3" fmla="*/ 0 h 440"/>
                  <a:gd name="T4" fmla="*/ 0 w 300"/>
                  <a:gd name="T5" fmla="*/ 220 h 440"/>
                  <a:gd name="T6" fmla="*/ 220 w 300"/>
                  <a:gd name="T7" fmla="*/ 440 h 440"/>
                  <a:gd name="T8" fmla="*/ 300 w 300"/>
                  <a:gd name="T9" fmla="*/ 425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0" h="440">
                    <a:moveTo>
                      <a:pt x="300" y="15"/>
                    </a:moveTo>
                    <a:cubicBezTo>
                      <a:pt x="275" y="5"/>
                      <a:pt x="247" y="0"/>
                      <a:pt x="220" y="0"/>
                    </a:cubicBezTo>
                    <a:cubicBezTo>
                      <a:pt x="98" y="0"/>
                      <a:pt x="0" y="98"/>
                      <a:pt x="0" y="220"/>
                    </a:cubicBezTo>
                    <a:cubicBezTo>
                      <a:pt x="0" y="341"/>
                      <a:pt x="98" y="440"/>
                      <a:pt x="220" y="440"/>
                    </a:cubicBezTo>
                    <a:cubicBezTo>
                      <a:pt x="247" y="440"/>
                      <a:pt x="275" y="435"/>
                      <a:pt x="300" y="425"/>
                    </a:cubicBezTo>
                  </a:path>
                </a:pathLst>
              </a:custGeom>
              <a:noFill/>
              <a:ln w="1905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25" name="Line 158">
                <a:extLst>
                  <a:ext uri="{FF2B5EF4-FFF2-40B4-BE49-F238E27FC236}">
                    <a16:creationId xmlns:a16="http://schemas.microsoft.com/office/drawing/2014/main" id="{8B4C08D6-8A8D-32F0-79A1-B522A9C242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862638" y="5792788"/>
                <a:ext cx="142875" cy="176212"/>
              </a:xfrm>
              <a:prstGeom prst="line">
                <a:avLst/>
              </a:prstGeom>
              <a:noFill/>
              <a:ln w="1905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26" name="Oval 159">
                <a:extLst>
                  <a:ext uri="{FF2B5EF4-FFF2-40B4-BE49-F238E27FC236}">
                    <a16:creationId xmlns:a16="http://schemas.microsoft.com/office/drawing/2014/main" id="{CFB75FF1-048D-0965-DD34-1FF9A59C08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32488" y="5443538"/>
                <a:ext cx="395288" cy="393700"/>
              </a:xfrm>
              <a:prstGeom prst="ellipse">
                <a:avLst/>
              </a:prstGeom>
              <a:noFill/>
              <a:ln w="1905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</p:grp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9488871-FCA7-7303-9541-89E2FA0FE9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err="1"/>
              <a:t>Educar</a:t>
            </a:r>
            <a:r>
              <a:rPr lang="en-GB" dirty="0"/>
              <a:t> para a </a:t>
            </a:r>
            <a:r>
              <a:rPr lang="en-GB" dirty="0" err="1"/>
              <a:t>Cidadania</a:t>
            </a:r>
            <a:r>
              <a:rPr lang="en-GB" dirty="0"/>
              <a:t>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5C0FDE-42CA-B345-EB3F-CBF92EAEBB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t-PT" dirty="0"/>
              <a:t>Orçamento Familiar e Fiscalidade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A4998F-FFF1-683F-50BE-6B2F0161C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35294" y="6333173"/>
            <a:ext cx="618506" cy="365125"/>
          </a:xfrm>
          <a:prstGeom prst="rect">
            <a:avLst/>
          </a:prstGeom>
        </p:spPr>
        <p:txBody>
          <a:bodyPr/>
          <a:lstStyle/>
          <a:p>
            <a:fld id="{0FC76E96-B79D-4F2B-9241-53214DAD9253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5" name="Título 12">
            <a:extLst>
              <a:ext uri="{FF2B5EF4-FFF2-40B4-BE49-F238E27FC236}">
                <a16:creationId xmlns:a16="http://schemas.microsoft.com/office/drawing/2014/main" id="{8C1B6623-1CBB-9836-15BA-91521AD88C67}"/>
              </a:ext>
            </a:extLst>
          </p:cNvPr>
          <p:cNvSpPr txBox="1">
            <a:spLocks/>
          </p:cNvSpPr>
          <p:nvPr/>
        </p:nvSpPr>
        <p:spPr>
          <a:xfrm>
            <a:off x="580293" y="1938891"/>
            <a:ext cx="10515600" cy="119534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600" b="1" dirty="0">
                <a:solidFill>
                  <a:srgbClr val="05547F"/>
                </a:solidFill>
                <a:latin typeface="+mn-lt"/>
              </a:rPr>
              <a:t>Identificar as despesas</a:t>
            </a:r>
            <a:endParaRPr lang="pt-PT" sz="3600" dirty="0">
              <a:solidFill>
                <a:srgbClr val="05547F"/>
              </a:solidFill>
              <a:latin typeface="+mn-lt"/>
            </a:endParaRP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2C81AB37-E018-099C-C02A-86EF199336A4}"/>
              </a:ext>
            </a:extLst>
          </p:cNvPr>
          <p:cNvSpPr txBox="1">
            <a:spLocks/>
          </p:cNvSpPr>
          <p:nvPr/>
        </p:nvSpPr>
        <p:spPr>
          <a:xfrm>
            <a:off x="617275" y="2730159"/>
            <a:ext cx="7576059" cy="24362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buClr>
                <a:schemeClr val="tx1"/>
              </a:buClr>
              <a:defRPr/>
            </a:pPr>
            <a:r>
              <a:rPr lang="pt-PT" sz="1800" b="1" dirty="0">
                <a:solidFill>
                  <a:schemeClr val="accent3"/>
                </a:solidFill>
              </a:rPr>
              <a:t>Despesas necessárias fixas</a:t>
            </a:r>
            <a:r>
              <a:rPr lang="pt-PT" sz="1800" dirty="0"/>
              <a:t>: são as relacionadas com necessidades básicas e que não podem ser facilmente alteradas (exemplo: prestação do crédito à habitação, impostos)</a:t>
            </a:r>
          </a:p>
          <a:p>
            <a:pPr lvl="0" algn="just">
              <a:buClr>
                <a:schemeClr val="tx1"/>
              </a:buClr>
              <a:defRPr/>
            </a:pPr>
            <a:endParaRPr lang="pt-PT" sz="1200" dirty="0"/>
          </a:p>
          <a:p>
            <a:pPr algn="just">
              <a:buClr>
                <a:schemeClr val="tx1"/>
              </a:buClr>
              <a:defRPr/>
            </a:pPr>
            <a:r>
              <a:rPr lang="pt-PT" sz="1800" b="1" dirty="0">
                <a:solidFill>
                  <a:schemeClr val="accent3"/>
                </a:solidFill>
              </a:rPr>
              <a:t>Despesas necessárias variáveis</a:t>
            </a:r>
            <a:r>
              <a:rPr lang="pt-PT" sz="1800" dirty="0"/>
              <a:t>: correspondem ao pagamento de bens indispensáveis, mas cujo valor pode ser reduzido por decisão da família (exemplo: redução do consumo de água, gás ou luz)</a:t>
            </a:r>
          </a:p>
          <a:p>
            <a:pPr lvl="0" algn="just">
              <a:defRPr/>
            </a:pPr>
            <a:endParaRPr lang="pt-PT" sz="1800" dirty="0"/>
          </a:p>
          <a:p>
            <a:pPr algn="just"/>
            <a:endParaRPr lang="pt-PT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057120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F8C18E-1557-AEAB-5756-02CBC41CD1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DC9BA2A-8C27-5333-271F-3FDB47CC6A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err="1"/>
              <a:t>Educar</a:t>
            </a:r>
            <a:r>
              <a:rPr lang="en-GB" dirty="0"/>
              <a:t> para a </a:t>
            </a:r>
            <a:r>
              <a:rPr lang="en-GB" dirty="0" err="1"/>
              <a:t>Cidadania</a:t>
            </a:r>
            <a:r>
              <a:rPr lang="en-GB" dirty="0"/>
              <a:t>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8C0831-DC59-F42A-7021-85D62D03729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t-PT" dirty="0"/>
              <a:t>Orçamento Familiar e Fiscalidade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30F5E8-EC31-6719-885E-925943B60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35294" y="6333173"/>
            <a:ext cx="618506" cy="365125"/>
          </a:xfrm>
          <a:prstGeom prst="rect">
            <a:avLst/>
          </a:prstGeom>
        </p:spPr>
        <p:txBody>
          <a:bodyPr/>
          <a:lstStyle/>
          <a:p>
            <a:fld id="{0FC76E96-B79D-4F2B-9241-53214DAD9253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5" name="Título 12">
            <a:extLst>
              <a:ext uri="{FF2B5EF4-FFF2-40B4-BE49-F238E27FC236}">
                <a16:creationId xmlns:a16="http://schemas.microsoft.com/office/drawing/2014/main" id="{74E965CD-55C8-0455-7328-070907116BEA}"/>
              </a:ext>
            </a:extLst>
          </p:cNvPr>
          <p:cNvSpPr txBox="1">
            <a:spLocks/>
          </p:cNvSpPr>
          <p:nvPr/>
        </p:nvSpPr>
        <p:spPr>
          <a:xfrm>
            <a:off x="580293" y="1938891"/>
            <a:ext cx="10515600" cy="119534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600" b="1" dirty="0">
                <a:solidFill>
                  <a:srgbClr val="05547F"/>
                </a:solidFill>
                <a:latin typeface="+mn-lt"/>
              </a:rPr>
              <a:t>Identificar as despesas</a:t>
            </a:r>
            <a:endParaRPr lang="pt-PT" sz="3600" dirty="0">
              <a:solidFill>
                <a:srgbClr val="05547F"/>
              </a:solidFill>
              <a:latin typeface="+mn-lt"/>
            </a:endParaRP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DA751D50-F3FC-B186-D1DE-9754E44AE365}"/>
              </a:ext>
            </a:extLst>
          </p:cNvPr>
          <p:cNvSpPr txBox="1">
            <a:spLocks/>
          </p:cNvSpPr>
          <p:nvPr/>
        </p:nvSpPr>
        <p:spPr>
          <a:xfrm>
            <a:off x="578951" y="2805123"/>
            <a:ext cx="7781317" cy="27553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defRPr/>
            </a:pPr>
            <a:r>
              <a:rPr lang="pt-PT" sz="1800" b="1" dirty="0">
                <a:solidFill>
                  <a:schemeClr val="accent2"/>
                </a:solidFill>
              </a:rPr>
              <a:t>Despesas supérfluas fixas</a:t>
            </a:r>
            <a:r>
              <a:rPr lang="pt-PT" sz="1800" b="1" dirty="0">
                <a:solidFill>
                  <a:schemeClr val="tx2"/>
                </a:solidFill>
              </a:rPr>
              <a:t>: </a:t>
            </a:r>
            <a:r>
              <a:rPr lang="pt-PT" sz="1800" dirty="0">
                <a:solidFill>
                  <a:prstClr val="black"/>
                </a:solidFill>
              </a:rPr>
              <a:t>são as que se assumem para satisfazer desejos. Estas não podem ser reduzidas ou eliminadas por mera iniciativa do agregado familiar (exemplo: compra de uma viagem de lazer a crédito é uma despesa supérflua, mas gera uma despesa fixa com a prestação do crédito)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defRPr/>
            </a:pPr>
            <a:endParaRPr lang="pt-PT" sz="1800" b="1" u="sng" dirty="0">
              <a:solidFill>
                <a:prstClr val="black"/>
              </a:solidFill>
            </a:endParaRPr>
          </a:p>
          <a:p>
            <a:pPr lvl="0" algn="just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defRPr/>
            </a:pPr>
            <a:r>
              <a:rPr lang="pt-PT" sz="1800" b="1" dirty="0">
                <a:solidFill>
                  <a:schemeClr val="accent2"/>
                </a:solidFill>
              </a:rPr>
              <a:t>Despesas supérfluas variáveis</a:t>
            </a:r>
            <a:r>
              <a:rPr lang="pt-PT" sz="1800" b="1" dirty="0">
                <a:solidFill>
                  <a:schemeClr val="tx2"/>
                </a:solidFill>
              </a:rPr>
              <a:t>: </a:t>
            </a:r>
            <a:r>
              <a:rPr lang="pt-PT" sz="1800" dirty="0">
                <a:solidFill>
                  <a:prstClr val="black"/>
                </a:solidFill>
              </a:rPr>
              <a:t>correspondem ao pagamento de bens e serviços não essenciais, cujos valores podem ser reduzidos ou até eliminados (exemplo: aquisição dos últimos modelos de vestuário ou calçado)</a:t>
            </a:r>
            <a:endParaRPr lang="pt-PT" sz="1800" dirty="0">
              <a:solidFill>
                <a:prstClr val="black"/>
              </a:solidFill>
              <a:ea typeface="Calibri"/>
              <a:cs typeface="Calibri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pt-PT" sz="1800" dirty="0">
              <a:solidFill>
                <a:prstClr val="black"/>
              </a:solidFill>
            </a:endParaRPr>
          </a:p>
          <a:p>
            <a:pPr lvl="0" algn="just">
              <a:defRPr/>
            </a:pPr>
            <a:endParaRPr lang="pt-PT" sz="1800" dirty="0"/>
          </a:p>
          <a:p>
            <a:pPr lvl="0" algn="just">
              <a:defRPr/>
            </a:pPr>
            <a:endParaRPr lang="pt-PT" sz="1800" dirty="0"/>
          </a:p>
          <a:p>
            <a:pPr algn="just"/>
            <a:endParaRPr lang="pt-PT" sz="1800" dirty="0">
              <a:latin typeface="+mj-lt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E6631F0-4E07-4939-94F3-F83818459074}"/>
              </a:ext>
            </a:extLst>
          </p:cNvPr>
          <p:cNvGrpSpPr/>
          <p:nvPr/>
        </p:nvGrpSpPr>
        <p:grpSpPr>
          <a:xfrm>
            <a:off x="8828689" y="4025462"/>
            <a:ext cx="2215857" cy="2192927"/>
            <a:chOff x="8843889" y="2885341"/>
            <a:chExt cx="2306493" cy="2305385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9EFBEBD-B4F6-7687-2CF7-2BE9655D7A46}"/>
                </a:ext>
              </a:extLst>
            </p:cNvPr>
            <p:cNvGrpSpPr/>
            <p:nvPr/>
          </p:nvGrpSpPr>
          <p:grpSpPr>
            <a:xfrm>
              <a:off x="8843889" y="2885341"/>
              <a:ext cx="2306493" cy="2305385"/>
              <a:chOff x="4765153" y="2325848"/>
              <a:chExt cx="2306493" cy="2305385"/>
            </a:xfrm>
          </p:grpSpPr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2C0924C7-F664-1E0C-B1AB-E28AEFE6A6A4}"/>
                  </a:ext>
                </a:extLst>
              </p:cNvPr>
              <p:cNvGrpSpPr/>
              <p:nvPr/>
            </p:nvGrpSpPr>
            <p:grpSpPr>
              <a:xfrm>
                <a:off x="4765153" y="2325848"/>
                <a:ext cx="2306493" cy="2305385"/>
                <a:chOff x="3020400" y="2268000"/>
                <a:chExt cx="2306493" cy="2305385"/>
              </a:xfrm>
            </p:grpSpPr>
            <p:sp>
              <p:nvSpPr>
                <p:cNvPr id="40" name="Freeform 39">
                  <a:extLst>
                    <a:ext uri="{FF2B5EF4-FFF2-40B4-BE49-F238E27FC236}">
                      <a16:creationId xmlns:a16="http://schemas.microsoft.com/office/drawing/2014/main" id="{0443751E-4D7C-D944-C954-CE7FFF1AC082}"/>
                    </a:ext>
                  </a:extLst>
                </p:cNvPr>
                <p:cNvSpPr/>
                <p:nvPr/>
              </p:nvSpPr>
              <p:spPr>
                <a:xfrm>
                  <a:off x="3111508" y="2358000"/>
                  <a:ext cx="2215385" cy="2215385"/>
                </a:xfrm>
                <a:custGeom>
                  <a:avLst/>
                  <a:gdLst>
                    <a:gd name="connsiteX0" fmla="*/ 0 w 3251200"/>
                    <a:gd name="connsiteY0" fmla="*/ 1625600 h 3251200"/>
                    <a:gd name="connsiteX1" fmla="*/ 1625600 w 3251200"/>
                    <a:gd name="connsiteY1" fmla="*/ 0 h 3251200"/>
                    <a:gd name="connsiteX2" fmla="*/ 3251200 w 3251200"/>
                    <a:gd name="connsiteY2" fmla="*/ 1625600 h 3251200"/>
                    <a:gd name="connsiteX3" fmla="*/ 1625600 w 3251200"/>
                    <a:gd name="connsiteY3" fmla="*/ 3251200 h 3251200"/>
                    <a:gd name="connsiteX4" fmla="*/ 0 w 3251200"/>
                    <a:gd name="connsiteY4" fmla="*/ 1625600 h 3251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51200" h="3251200">
                      <a:moveTo>
                        <a:pt x="0" y="1625600"/>
                      </a:moveTo>
                      <a:cubicBezTo>
                        <a:pt x="0" y="727806"/>
                        <a:pt x="727806" y="0"/>
                        <a:pt x="1625600" y="0"/>
                      </a:cubicBezTo>
                      <a:cubicBezTo>
                        <a:pt x="2523394" y="0"/>
                        <a:pt x="3251200" y="727806"/>
                        <a:pt x="3251200" y="1625600"/>
                      </a:cubicBezTo>
                      <a:cubicBezTo>
                        <a:pt x="3251200" y="2523394"/>
                        <a:pt x="2523394" y="3251200"/>
                        <a:pt x="1625600" y="3251200"/>
                      </a:cubicBezTo>
                      <a:cubicBezTo>
                        <a:pt x="727806" y="3251200"/>
                        <a:pt x="0" y="2523394"/>
                        <a:pt x="0" y="1625600"/>
                      </a:cubicBezTo>
                      <a:close/>
                    </a:path>
                  </a:pathLst>
                </a:custGeom>
                <a:noFill/>
                <a:ln w="101600">
                  <a:solidFill>
                    <a:schemeClr val="accent3"/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alpha val="5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alpha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/>
                </a:fontRef>
              </p:style>
              <p:txBody>
                <a:bodyPr spcFirstLastPara="0" vert="horz" wrap="square" lIns="0" tIns="0" rIns="0" bIns="0" numCol="1" spcCol="127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7200" b="1" i="0" u="none" strike="noStrike" kern="1200" cap="none" spc="100" normalizeH="0" baseline="0" noProof="0" dirty="0">
                    <a:ln>
                      <a:noFill/>
                    </a:ln>
                    <a:solidFill>
                      <a:srgbClr val="002A49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41" name="Title 2">
                  <a:extLst>
                    <a:ext uri="{FF2B5EF4-FFF2-40B4-BE49-F238E27FC236}">
                      <a16:creationId xmlns:a16="http://schemas.microsoft.com/office/drawing/2014/main" id="{744B1B9A-CFF3-9050-91B6-C16ACBB5365D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3020400" y="2268000"/>
                  <a:ext cx="720000" cy="720000"/>
                </a:xfrm>
                <a:prstGeom prst="ellipse">
                  <a:avLst/>
                </a:prstGeom>
                <a:solidFill>
                  <a:schemeClr val="accent3"/>
                </a:solidFill>
                <a:ln w="25400">
                  <a:noFill/>
                </a:ln>
              </p:spPr>
              <p:txBody>
                <a:bodyPr vert="horz" wrap="square" lIns="0" tIns="72000" rIns="0" bIns="0" rtlCol="0" anchor="ctr" anchorCtr="0">
                  <a:noAutofit/>
                </a:bodyPr>
                <a:lstStyle>
                  <a:lvl1pPr algn="l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3200" b="0" kern="1200" cap="all" spc="400" baseline="0">
                      <a:solidFill>
                        <a:schemeClr val="tx2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defRPr>
                  </a:lvl1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7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600" b="0" i="0" u="none" strike="noStrike" kern="1200" cap="all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en Sans Extrabold" panose="020B0906030804020204" pitchFamily="34" charset="0"/>
                    <a:ea typeface="Open Sans Extrabold" panose="020B0906030804020204" pitchFamily="34" charset="0"/>
                    <a:cs typeface="Open Sans Extrabold" panose="020B0906030804020204" pitchFamily="34" charset="0"/>
                  </a:endParaRPr>
                </a:p>
              </p:txBody>
            </p:sp>
          </p:grp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8DB2A809-39F0-E687-7A0D-8CB80E9AEE1C}"/>
                  </a:ext>
                </a:extLst>
              </p:cNvPr>
              <p:cNvSpPr txBox="1"/>
              <p:nvPr/>
            </p:nvSpPr>
            <p:spPr>
              <a:xfrm>
                <a:off x="4811618" y="2426153"/>
                <a:ext cx="62706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PT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rPr>
                  <a:t>02</a:t>
                </a: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4386E3E-635F-FE44-8D26-D1F265D7B70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560354" y="3508866"/>
              <a:ext cx="1191786" cy="1260324"/>
              <a:chOff x="5862638" y="5443538"/>
              <a:chExt cx="496887" cy="525462"/>
            </a:xfrm>
          </p:grpSpPr>
          <p:sp>
            <p:nvSpPr>
              <p:cNvPr id="11" name="Line 150">
                <a:extLst>
                  <a:ext uri="{FF2B5EF4-FFF2-40B4-BE49-F238E27FC236}">
                    <a16:creationId xmlns:a16="http://schemas.microsoft.com/office/drawing/2014/main" id="{9E049363-C535-0DA9-9497-B1DFE675E0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189663" y="5626100"/>
                <a:ext cx="65088" cy="0"/>
              </a:xfrm>
              <a:prstGeom prst="line">
                <a:avLst/>
              </a:prstGeom>
              <a:noFill/>
              <a:ln w="1905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12" name="Line 151">
                <a:extLst>
                  <a:ext uri="{FF2B5EF4-FFF2-40B4-BE49-F238E27FC236}">
                    <a16:creationId xmlns:a16="http://schemas.microsoft.com/office/drawing/2014/main" id="{EFADF077-E494-B812-3193-9349B5EF85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189663" y="5656263"/>
                <a:ext cx="65088" cy="0"/>
              </a:xfrm>
              <a:prstGeom prst="line">
                <a:avLst/>
              </a:prstGeom>
              <a:noFill/>
              <a:ln w="1905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13" name="Freeform 152">
                <a:extLst>
                  <a:ext uri="{FF2B5EF4-FFF2-40B4-BE49-F238E27FC236}">
                    <a16:creationId xmlns:a16="http://schemas.microsoft.com/office/drawing/2014/main" id="{61F83232-3D23-6E69-9948-AAD0343C28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88075" y="5580063"/>
                <a:ext cx="82550" cy="120650"/>
              </a:xfrm>
              <a:custGeom>
                <a:avLst/>
                <a:gdLst>
                  <a:gd name="T0" fmla="*/ 301 w 301"/>
                  <a:gd name="T1" fmla="*/ 16 h 441"/>
                  <a:gd name="T2" fmla="*/ 220 w 301"/>
                  <a:gd name="T3" fmla="*/ 0 h 441"/>
                  <a:gd name="T4" fmla="*/ 0 w 301"/>
                  <a:gd name="T5" fmla="*/ 220 h 441"/>
                  <a:gd name="T6" fmla="*/ 220 w 301"/>
                  <a:gd name="T7" fmla="*/ 441 h 441"/>
                  <a:gd name="T8" fmla="*/ 301 w 301"/>
                  <a:gd name="T9" fmla="*/ 425 h 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441">
                    <a:moveTo>
                      <a:pt x="301" y="16"/>
                    </a:moveTo>
                    <a:cubicBezTo>
                      <a:pt x="275" y="6"/>
                      <a:pt x="248" y="0"/>
                      <a:pt x="220" y="0"/>
                    </a:cubicBezTo>
                    <a:cubicBezTo>
                      <a:pt x="98" y="0"/>
                      <a:pt x="0" y="99"/>
                      <a:pt x="0" y="220"/>
                    </a:cubicBezTo>
                    <a:cubicBezTo>
                      <a:pt x="0" y="342"/>
                      <a:pt x="98" y="441"/>
                      <a:pt x="220" y="441"/>
                    </a:cubicBezTo>
                    <a:cubicBezTo>
                      <a:pt x="248" y="441"/>
                      <a:pt x="275" y="435"/>
                      <a:pt x="301" y="425"/>
                    </a:cubicBezTo>
                  </a:path>
                </a:pathLst>
              </a:custGeom>
              <a:noFill/>
              <a:ln w="1905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31" name="Rectangle 153">
                <a:extLst>
                  <a:ext uri="{FF2B5EF4-FFF2-40B4-BE49-F238E27FC236}">
                    <a16:creationId xmlns:a16="http://schemas.microsoft.com/office/drawing/2014/main" id="{7FA7222F-E40E-E88F-BE5A-388CA6E658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05525" y="5545138"/>
                <a:ext cx="254000" cy="192087"/>
              </a:xfrm>
              <a:prstGeom prst="rect">
                <a:avLst/>
              </a:prstGeom>
              <a:noFill/>
              <a:ln w="1905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32" name="Freeform 154">
                <a:extLst>
                  <a:ext uri="{FF2B5EF4-FFF2-40B4-BE49-F238E27FC236}">
                    <a16:creationId xmlns:a16="http://schemas.microsoft.com/office/drawing/2014/main" id="{ED34437A-A1F0-BC8E-B405-8EB2FF41BB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84875" y="5478463"/>
                <a:ext cx="228600" cy="228600"/>
              </a:xfrm>
              <a:custGeom>
                <a:avLst/>
                <a:gdLst>
                  <a:gd name="T0" fmla="*/ 688 w 837"/>
                  <a:gd name="T1" fmla="*/ 149 h 837"/>
                  <a:gd name="T2" fmla="*/ 688 w 837"/>
                  <a:gd name="T3" fmla="*/ 688 h 837"/>
                  <a:gd name="T4" fmla="*/ 149 w 837"/>
                  <a:gd name="T5" fmla="*/ 688 h 837"/>
                  <a:gd name="T6" fmla="*/ 149 w 837"/>
                  <a:gd name="T7" fmla="*/ 149 h 837"/>
                  <a:gd name="T8" fmla="*/ 688 w 837"/>
                  <a:gd name="T9" fmla="*/ 149 h 8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7" h="837">
                    <a:moveTo>
                      <a:pt x="688" y="149"/>
                    </a:moveTo>
                    <a:cubicBezTo>
                      <a:pt x="837" y="298"/>
                      <a:pt x="837" y="539"/>
                      <a:pt x="688" y="688"/>
                    </a:cubicBezTo>
                    <a:cubicBezTo>
                      <a:pt x="539" y="837"/>
                      <a:pt x="298" y="837"/>
                      <a:pt x="149" y="688"/>
                    </a:cubicBezTo>
                    <a:cubicBezTo>
                      <a:pt x="0" y="539"/>
                      <a:pt x="0" y="298"/>
                      <a:pt x="149" y="149"/>
                    </a:cubicBezTo>
                    <a:cubicBezTo>
                      <a:pt x="298" y="0"/>
                      <a:pt x="539" y="0"/>
                      <a:pt x="688" y="149"/>
                    </a:cubicBezTo>
                    <a:close/>
                  </a:path>
                </a:pathLst>
              </a:custGeom>
              <a:solidFill>
                <a:srgbClr val="FEFEFE"/>
              </a:solidFill>
              <a:ln w="1905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33" name="Line 155">
                <a:extLst>
                  <a:ext uri="{FF2B5EF4-FFF2-40B4-BE49-F238E27FC236}">
                    <a16:creationId xmlns:a16="http://schemas.microsoft.com/office/drawing/2014/main" id="{487A0ABB-9AF3-D6F9-7F82-49512509B3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051550" y="5576888"/>
                <a:ext cx="66675" cy="0"/>
              </a:xfrm>
              <a:prstGeom prst="line">
                <a:avLst/>
              </a:prstGeom>
              <a:noFill/>
              <a:ln w="1905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34" name="Line 156">
                <a:extLst>
                  <a:ext uri="{FF2B5EF4-FFF2-40B4-BE49-F238E27FC236}">
                    <a16:creationId xmlns:a16="http://schemas.microsoft.com/office/drawing/2014/main" id="{B33A3C04-12C1-3EE7-B039-660282705D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051550" y="5608638"/>
                <a:ext cx="66675" cy="0"/>
              </a:xfrm>
              <a:prstGeom prst="line">
                <a:avLst/>
              </a:prstGeom>
              <a:noFill/>
              <a:ln w="1905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35" name="Freeform 157">
                <a:extLst>
                  <a:ext uri="{FF2B5EF4-FFF2-40B4-BE49-F238E27FC236}">
                    <a16:creationId xmlns:a16="http://schemas.microsoft.com/office/drawing/2014/main" id="{8A507C50-1686-58AF-0DDE-A279925A82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1550" y="5532438"/>
                <a:ext cx="82550" cy="120650"/>
              </a:xfrm>
              <a:custGeom>
                <a:avLst/>
                <a:gdLst>
                  <a:gd name="T0" fmla="*/ 300 w 300"/>
                  <a:gd name="T1" fmla="*/ 15 h 440"/>
                  <a:gd name="T2" fmla="*/ 220 w 300"/>
                  <a:gd name="T3" fmla="*/ 0 h 440"/>
                  <a:gd name="T4" fmla="*/ 0 w 300"/>
                  <a:gd name="T5" fmla="*/ 220 h 440"/>
                  <a:gd name="T6" fmla="*/ 220 w 300"/>
                  <a:gd name="T7" fmla="*/ 440 h 440"/>
                  <a:gd name="T8" fmla="*/ 300 w 300"/>
                  <a:gd name="T9" fmla="*/ 425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0" h="440">
                    <a:moveTo>
                      <a:pt x="300" y="15"/>
                    </a:moveTo>
                    <a:cubicBezTo>
                      <a:pt x="275" y="5"/>
                      <a:pt x="247" y="0"/>
                      <a:pt x="220" y="0"/>
                    </a:cubicBezTo>
                    <a:cubicBezTo>
                      <a:pt x="98" y="0"/>
                      <a:pt x="0" y="98"/>
                      <a:pt x="0" y="220"/>
                    </a:cubicBezTo>
                    <a:cubicBezTo>
                      <a:pt x="0" y="341"/>
                      <a:pt x="98" y="440"/>
                      <a:pt x="220" y="440"/>
                    </a:cubicBezTo>
                    <a:cubicBezTo>
                      <a:pt x="247" y="440"/>
                      <a:pt x="275" y="435"/>
                      <a:pt x="300" y="425"/>
                    </a:cubicBezTo>
                  </a:path>
                </a:pathLst>
              </a:custGeom>
              <a:noFill/>
              <a:ln w="1905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36" name="Line 158">
                <a:extLst>
                  <a:ext uri="{FF2B5EF4-FFF2-40B4-BE49-F238E27FC236}">
                    <a16:creationId xmlns:a16="http://schemas.microsoft.com/office/drawing/2014/main" id="{AD68029F-6699-C51F-94D8-1E9AAB0073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862638" y="5792788"/>
                <a:ext cx="142875" cy="176212"/>
              </a:xfrm>
              <a:prstGeom prst="line">
                <a:avLst/>
              </a:prstGeom>
              <a:noFill/>
              <a:ln w="1905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37" name="Oval 159">
                <a:extLst>
                  <a:ext uri="{FF2B5EF4-FFF2-40B4-BE49-F238E27FC236}">
                    <a16:creationId xmlns:a16="http://schemas.microsoft.com/office/drawing/2014/main" id="{86172040-19B5-035E-560B-FD03502364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32488" y="5443538"/>
                <a:ext cx="395288" cy="393700"/>
              </a:xfrm>
              <a:prstGeom prst="ellipse">
                <a:avLst/>
              </a:prstGeom>
              <a:noFill/>
              <a:ln w="1905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11301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1763594-0A91-E4A1-8FA2-40E26B6F86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b="1" dirty="0"/>
              <a:t>OBJETIVOS</a:t>
            </a:r>
          </a:p>
        </p:txBody>
      </p:sp>
    </p:spTree>
    <p:extLst>
      <p:ext uri="{BB962C8B-B14F-4D97-AF65-F5344CB8AC3E}">
        <p14:creationId xmlns:p14="http://schemas.microsoft.com/office/powerpoint/2010/main" val="31475030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00AC53-08B5-00CB-E932-ED18920FE2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4BCC67D6-B54B-19E2-1B21-756237282391}"/>
              </a:ext>
            </a:extLst>
          </p:cNvPr>
          <p:cNvGrpSpPr/>
          <p:nvPr/>
        </p:nvGrpSpPr>
        <p:grpSpPr>
          <a:xfrm>
            <a:off x="8799224" y="4025462"/>
            <a:ext cx="2296670" cy="2222308"/>
            <a:chOff x="8853063" y="2333748"/>
            <a:chExt cx="2306493" cy="2305385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0261A939-B2C9-FABC-86EC-95458B662AE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504139" y="2983716"/>
              <a:ext cx="1095447" cy="1095447"/>
              <a:chOff x="3115919" y="1933726"/>
              <a:chExt cx="588963" cy="588962"/>
            </a:xfrm>
          </p:grpSpPr>
          <p:sp>
            <p:nvSpPr>
              <p:cNvPr id="25" name="Line 23">
                <a:extLst>
                  <a:ext uri="{FF2B5EF4-FFF2-40B4-BE49-F238E27FC236}">
                    <a16:creationId xmlns:a16="http://schemas.microsoft.com/office/drawing/2014/main" id="{1EFC4654-5DD1-B497-381D-AEFA1D779F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09582" y="2321076"/>
                <a:ext cx="107950" cy="107950"/>
              </a:xfrm>
              <a:prstGeom prst="line">
                <a:avLst/>
              </a:prstGeom>
              <a:noFill/>
              <a:ln w="1905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26" name="Line 24">
                <a:extLst>
                  <a:ext uri="{FF2B5EF4-FFF2-40B4-BE49-F238E27FC236}">
                    <a16:creationId xmlns:a16="http://schemas.microsoft.com/office/drawing/2014/main" id="{9F7EE2EC-F060-617A-21DE-74A027C458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209582" y="2321076"/>
                <a:ext cx="107950" cy="107950"/>
              </a:xfrm>
              <a:prstGeom prst="line">
                <a:avLst/>
              </a:prstGeom>
              <a:noFill/>
              <a:ln w="1905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27" name="Line 25">
                <a:extLst>
                  <a:ext uri="{FF2B5EF4-FFF2-40B4-BE49-F238E27FC236}">
                    <a16:creationId xmlns:a16="http://schemas.microsoft.com/office/drawing/2014/main" id="{9BF119DF-F238-644A-6F46-6EBE230B15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81044" y="2081363"/>
                <a:ext cx="153988" cy="0"/>
              </a:xfrm>
              <a:prstGeom prst="line">
                <a:avLst/>
              </a:prstGeom>
              <a:noFill/>
              <a:ln w="1905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28" name="Line 26">
                <a:extLst>
                  <a:ext uri="{FF2B5EF4-FFF2-40B4-BE49-F238E27FC236}">
                    <a16:creationId xmlns:a16="http://schemas.microsoft.com/office/drawing/2014/main" id="{B927375E-3D04-E6F4-1EFF-BFD402B440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81044" y="2349651"/>
                <a:ext cx="153988" cy="0"/>
              </a:xfrm>
              <a:prstGeom prst="line">
                <a:avLst/>
              </a:prstGeom>
              <a:noFill/>
              <a:ln w="1905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29" name="Line 27">
                <a:extLst>
                  <a:ext uri="{FF2B5EF4-FFF2-40B4-BE49-F238E27FC236}">
                    <a16:creationId xmlns:a16="http://schemas.microsoft.com/office/drawing/2014/main" id="{2827D31F-DC2A-281B-E717-91ADA877ED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81044" y="2402038"/>
                <a:ext cx="153988" cy="0"/>
              </a:xfrm>
              <a:prstGeom prst="line">
                <a:avLst/>
              </a:prstGeom>
              <a:noFill/>
              <a:ln w="1905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30" name="Line 28">
                <a:extLst>
                  <a:ext uri="{FF2B5EF4-FFF2-40B4-BE49-F238E27FC236}">
                    <a16:creationId xmlns:a16="http://schemas.microsoft.com/office/drawing/2014/main" id="{738E0454-889A-D67E-874B-B183D423B4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87357" y="2081363"/>
                <a:ext cx="152400" cy="0"/>
              </a:xfrm>
              <a:prstGeom prst="line">
                <a:avLst/>
              </a:prstGeom>
              <a:noFill/>
              <a:ln w="1905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42" name="Line 29">
                <a:extLst>
                  <a:ext uri="{FF2B5EF4-FFF2-40B4-BE49-F238E27FC236}">
                    <a16:creationId xmlns:a16="http://schemas.microsoft.com/office/drawing/2014/main" id="{788784DC-BECB-AA39-8FDF-D23A383B36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63557" y="2005163"/>
                <a:ext cx="0" cy="152400"/>
              </a:xfrm>
              <a:prstGeom prst="line">
                <a:avLst/>
              </a:prstGeom>
              <a:noFill/>
              <a:ln w="1905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43" name="Freeform 30">
                <a:extLst>
                  <a:ext uri="{FF2B5EF4-FFF2-40B4-BE49-F238E27FC236}">
                    <a16:creationId xmlns:a16="http://schemas.microsoft.com/office/drawing/2014/main" id="{66D8C2C7-877A-AFD4-1A36-C156E2C33F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5919" y="1933726"/>
                <a:ext cx="295275" cy="295275"/>
              </a:xfrm>
              <a:custGeom>
                <a:avLst/>
                <a:gdLst>
                  <a:gd name="T0" fmla="*/ 170 w 813"/>
                  <a:gd name="T1" fmla="*/ 0 h 813"/>
                  <a:gd name="T2" fmla="*/ 813 w 813"/>
                  <a:gd name="T3" fmla="*/ 0 h 813"/>
                  <a:gd name="T4" fmla="*/ 813 w 813"/>
                  <a:gd name="T5" fmla="*/ 813 h 813"/>
                  <a:gd name="T6" fmla="*/ 0 w 813"/>
                  <a:gd name="T7" fmla="*/ 813 h 813"/>
                  <a:gd name="T8" fmla="*/ 0 w 813"/>
                  <a:gd name="T9" fmla="*/ 170 h 813"/>
                  <a:gd name="T10" fmla="*/ 170 w 813"/>
                  <a:gd name="T11" fmla="*/ 0 h 8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13" h="813">
                    <a:moveTo>
                      <a:pt x="170" y="0"/>
                    </a:moveTo>
                    <a:lnTo>
                      <a:pt x="813" y="0"/>
                    </a:lnTo>
                    <a:lnTo>
                      <a:pt x="813" y="813"/>
                    </a:lnTo>
                    <a:lnTo>
                      <a:pt x="0" y="813"/>
                    </a:lnTo>
                    <a:lnTo>
                      <a:pt x="0" y="170"/>
                    </a:lnTo>
                    <a:cubicBezTo>
                      <a:pt x="0" y="76"/>
                      <a:pt x="76" y="0"/>
                      <a:pt x="170" y="0"/>
                    </a:cubicBezTo>
                    <a:close/>
                  </a:path>
                </a:pathLst>
              </a:custGeom>
              <a:noFill/>
              <a:ln w="1905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44" name="Freeform 31">
                <a:extLst>
                  <a:ext uri="{FF2B5EF4-FFF2-40B4-BE49-F238E27FC236}">
                    <a16:creationId xmlns:a16="http://schemas.microsoft.com/office/drawing/2014/main" id="{A995C6AA-5821-D2E7-5EEF-C25607B38B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1194" y="2229001"/>
                <a:ext cx="293688" cy="293687"/>
              </a:xfrm>
              <a:custGeom>
                <a:avLst/>
                <a:gdLst>
                  <a:gd name="T0" fmla="*/ 0 w 813"/>
                  <a:gd name="T1" fmla="*/ 0 h 813"/>
                  <a:gd name="T2" fmla="*/ 813 w 813"/>
                  <a:gd name="T3" fmla="*/ 0 h 813"/>
                  <a:gd name="T4" fmla="*/ 813 w 813"/>
                  <a:gd name="T5" fmla="*/ 644 h 813"/>
                  <a:gd name="T6" fmla="*/ 644 w 813"/>
                  <a:gd name="T7" fmla="*/ 813 h 813"/>
                  <a:gd name="T8" fmla="*/ 0 w 813"/>
                  <a:gd name="T9" fmla="*/ 813 h 813"/>
                  <a:gd name="T10" fmla="*/ 0 w 813"/>
                  <a:gd name="T11" fmla="*/ 0 h 8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13" h="813">
                    <a:moveTo>
                      <a:pt x="0" y="0"/>
                    </a:moveTo>
                    <a:lnTo>
                      <a:pt x="813" y="0"/>
                    </a:lnTo>
                    <a:lnTo>
                      <a:pt x="813" y="644"/>
                    </a:lnTo>
                    <a:cubicBezTo>
                      <a:pt x="813" y="737"/>
                      <a:pt x="737" y="813"/>
                      <a:pt x="644" y="813"/>
                    </a:cubicBezTo>
                    <a:lnTo>
                      <a:pt x="0" y="81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905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45" name="Freeform 32">
                <a:extLst>
                  <a:ext uri="{FF2B5EF4-FFF2-40B4-BE49-F238E27FC236}">
                    <a16:creationId xmlns:a16="http://schemas.microsoft.com/office/drawing/2014/main" id="{D0D335F0-84EF-E270-ADAD-7313AE15E0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1194" y="1933726"/>
                <a:ext cx="293688" cy="295275"/>
              </a:xfrm>
              <a:custGeom>
                <a:avLst/>
                <a:gdLst>
                  <a:gd name="T0" fmla="*/ 0 w 813"/>
                  <a:gd name="T1" fmla="*/ 0 h 813"/>
                  <a:gd name="T2" fmla="*/ 644 w 813"/>
                  <a:gd name="T3" fmla="*/ 0 h 813"/>
                  <a:gd name="T4" fmla="*/ 813 w 813"/>
                  <a:gd name="T5" fmla="*/ 170 h 813"/>
                  <a:gd name="T6" fmla="*/ 813 w 813"/>
                  <a:gd name="T7" fmla="*/ 813 h 813"/>
                  <a:gd name="T8" fmla="*/ 0 w 813"/>
                  <a:gd name="T9" fmla="*/ 813 h 813"/>
                  <a:gd name="T10" fmla="*/ 0 w 813"/>
                  <a:gd name="T11" fmla="*/ 0 h 8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13" h="813">
                    <a:moveTo>
                      <a:pt x="0" y="0"/>
                    </a:moveTo>
                    <a:lnTo>
                      <a:pt x="644" y="0"/>
                    </a:lnTo>
                    <a:cubicBezTo>
                      <a:pt x="737" y="0"/>
                      <a:pt x="813" y="76"/>
                      <a:pt x="813" y="170"/>
                    </a:cubicBezTo>
                    <a:lnTo>
                      <a:pt x="813" y="813"/>
                    </a:lnTo>
                    <a:lnTo>
                      <a:pt x="0" y="81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905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46" name="Freeform 33">
                <a:extLst>
                  <a:ext uri="{FF2B5EF4-FFF2-40B4-BE49-F238E27FC236}">
                    <a16:creationId xmlns:a16="http://schemas.microsoft.com/office/drawing/2014/main" id="{FED390BC-408D-5D7C-ADB4-DE94F87E71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5919" y="2229001"/>
                <a:ext cx="295275" cy="293687"/>
              </a:xfrm>
              <a:custGeom>
                <a:avLst/>
                <a:gdLst>
                  <a:gd name="T0" fmla="*/ 0 w 813"/>
                  <a:gd name="T1" fmla="*/ 0 h 813"/>
                  <a:gd name="T2" fmla="*/ 813 w 813"/>
                  <a:gd name="T3" fmla="*/ 0 h 813"/>
                  <a:gd name="T4" fmla="*/ 813 w 813"/>
                  <a:gd name="T5" fmla="*/ 813 h 813"/>
                  <a:gd name="T6" fmla="*/ 170 w 813"/>
                  <a:gd name="T7" fmla="*/ 813 h 813"/>
                  <a:gd name="T8" fmla="*/ 0 w 813"/>
                  <a:gd name="T9" fmla="*/ 644 h 813"/>
                  <a:gd name="T10" fmla="*/ 0 w 813"/>
                  <a:gd name="T11" fmla="*/ 0 h 8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13" h="813">
                    <a:moveTo>
                      <a:pt x="0" y="0"/>
                    </a:moveTo>
                    <a:lnTo>
                      <a:pt x="813" y="0"/>
                    </a:lnTo>
                    <a:lnTo>
                      <a:pt x="813" y="813"/>
                    </a:lnTo>
                    <a:lnTo>
                      <a:pt x="170" y="813"/>
                    </a:lnTo>
                    <a:cubicBezTo>
                      <a:pt x="76" y="813"/>
                      <a:pt x="0" y="737"/>
                      <a:pt x="0" y="644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1905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CB9C02BC-58FE-C525-1865-DA11B7D096A0}"/>
                </a:ext>
              </a:extLst>
            </p:cNvPr>
            <p:cNvGrpSpPr/>
            <p:nvPr/>
          </p:nvGrpSpPr>
          <p:grpSpPr>
            <a:xfrm>
              <a:off x="8853063" y="2333748"/>
              <a:ext cx="2306493" cy="2305385"/>
              <a:chOff x="4765153" y="2325848"/>
              <a:chExt cx="2306493" cy="2305385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DB745079-461D-959C-ED72-C2248AA6ED18}"/>
                  </a:ext>
                </a:extLst>
              </p:cNvPr>
              <p:cNvGrpSpPr/>
              <p:nvPr/>
            </p:nvGrpSpPr>
            <p:grpSpPr>
              <a:xfrm>
                <a:off x="4765153" y="2325848"/>
                <a:ext cx="2306493" cy="2305385"/>
                <a:chOff x="3020400" y="2268000"/>
                <a:chExt cx="2306493" cy="2305385"/>
              </a:xfrm>
            </p:grpSpPr>
            <p:sp>
              <p:nvSpPr>
                <p:cNvPr id="23" name="Freeform 39">
                  <a:extLst>
                    <a:ext uri="{FF2B5EF4-FFF2-40B4-BE49-F238E27FC236}">
                      <a16:creationId xmlns:a16="http://schemas.microsoft.com/office/drawing/2014/main" id="{1FE9E1DA-DEF3-2D2B-E00B-E38986BA5182}"/>
                    </a:ext>
                  </a:extLst>
                </p:cNvPr>
                <p:cNvSpPr/>
                <p:nvPr/>
              </p:nvSpPr>
              <p:spPr>
                <a:xfrm>
                  <a:off x="3111508" y="2358000"/>
                  <a:ext cx="2215385" cy="2215385"/>
                </a:xfrm>
                <a:custGeom>
                  <a:avLst/>
                  <a:gdLst>
                    <a:gd name="connsiteX0" fmla="*/ 0 w 3251200"/>
                    <a:gd name="connsiteY0" fmla="*/ 1625600 h 3251200"/>
                    <a:gd name="connsiteX1" fmla="*/ 1625600 w 3251200"/>
                    <a:gd name="connsiteY1" fmla="*/ 0 h 3251200"/>
                    <a:gd name="connsiteX2" fmla="*/ 3251200 w 3251200"/>
                    <a:gd name="connsiteY2" fmla="*/ 1625600 h 3251200"/>
                    <a:gd name="connsiteX3" fmla="*/ 1625600 w 3251200"/>
                    <a:gd name="connsiteY3" fmla="*/ 3251200 h 3251200"/>
                    <a:gd name="connsiteX4" fmla="*/ 0 w 3251200"/>
                    <a:gd name="connsiteY4" fmla="*/ 1625600 h 3251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51200" h="3251200">
                      <a:moveTo>
                        <a:pt x="0" y="1625600"/>
                      </a:moveTo>
                      <a:cubicBezTo>
                        <a:pt x="0" y="727806"/>
                        <a:pt x="727806" y="0"/>
                        <a:pt x="1625600" y="0"/>
                      </a:cubicBezTo>
                      <a:cubicBezTo>
                        <a:pt x="2523394" y="0"/>
                        <a:pt x="3251200" y="727806"/>
                        <a:pt x="3251200" y="1625600"/>
                      </a:cubicBezTo>
                      <a:cubicBezTo>
                        <a:pt x="3251200" y="2523394"/>
                        <a:pt x="2523394" y="3251200"/>
                        <a:pt x="1625600" y="3251200"/>
                      </a:cubicBezTo>
                      <a:cubicBezTo>
                        <a:pt x="727806" y="3251200"/>
                        <a:pt x="0" y="2523394"/>
                        <a:pt x="0" y="1625600"/>
                      </a:cubicBezTo>
                      <a:close/>
                    </a:path>
                  </a:pathLst>
                </a:custGeom>
                <a:noFill/>
                <a:ln w="101600">
                  <a:solidFill>
                    <a:schemeClr val="accent3"/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alpha val="5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alpha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/>
                </a:fontRef>
              </p:style>
              <p:txBody>
                <a:bodyPr spcFirstLastPara="0" vert="horz" wrap="square" lIns="0" tIns="0" rIns="0" bIns="0" numCol="1" spcCol="127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7200" b="1" i="0" u="none" strike="noStrike" kern="1200" cap="none" spc="100" normalizeH="0" baseline="0" noProof="0" dirty="0">
                    <a:ln>
                      <a:noFill/>
                    </a:ln>
                    <a:solidFill>
                      <a:srgbClr val="002A49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24" name="Title 2">
                  <a:extLst>
                    <a:ext uri="{FF2B5EF4-FFF2-40B4-BE49-F238E27FC236}">
                      <a16:creationId xmlns:a16="http://schemas.microsoft.com/office/drawing/2014/main" id="{874B35A4-E3DB-8B28-2ED2-D07CCF065361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3020400" y="2268000"/>
                  <a:ext cx="720000" cy="720000"/>
                </a:xfrm>
                <a:prstGeom prst="ellipse">
                  <a:avLst/>
                </a:prstGeom>
                <a:solidFill>
                  <a:schemeClr val="accent3"/>
                </a:solidFill>
                <a:ln w="25400">
                  <a:noFill/>
                </a:ln>
              </p:spPr>
              <p:txBody>
                <a:bodyPr vert="horz" wrap="square" lIns="0" tIns="72000" rIns="0" bIns="0" rtlCol="0" anchor="ctr" anchorCtr="0">
                  <a:noAutofit/>
                </a:bodyPr>
                <a:lstStyle>
                  <a:lvl1pPr algn="l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3200" b="0" kern="1200" cap="all" spc="400" baseline="0">
                      <a:solidFill>
                        <a:schemeClr val="tx2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defRPr>
                  </a:lvl1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7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600" b="0" i="0" u="none" strike="noStrike" kern="1200" cap="all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en Sans Extrabold" panose="020B0906030804020204" pitchFamily="34" charset="0"/>
                    <a:ea typeface="Open Sans Extrabold" panose="020B0906030804020204" pitchFamily="34" charset="0"/>
                    <a:cs typeface="Open Sans Extrabold" panose="020B0906030804020204" pitchFamily="34" charset="0"/>
                  </a:endParaRPr>
                </a:p>
              </p:txBody>
            </p:sp>
          </p:grp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3A97BC7-C5BA-834A-1CE1-96869FA00B5D}"/>
                  </a:ext>
                </a:extLst>
              </p:cNvPr>
              <p:cNvSpPr txBox="1"/>
              <p:nvPr/>
            </p:nvSpPr>
            <p:spPr>
              <a:xfrm>
                <a:off x="4811618" y="2426153"/>
                <a:ext cx="62706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PT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rPr>
                  <a:t>03</a:t>
                </a:r>
              </a:p>
            </p:txBody>
          </p:sp>
        </p:grp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486775D-1A62-C71C-7E5A-3B081319F7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err="1"/>
              <a:t>Educar</a:t>
            </a:r>
            <a:r>
              <a:rPr lang="en-GB" dirty="0"/>
              <a:t> para a </a:t>
            </a:r>
            <a:r>
              <a:rPr lang="en-GB" dirty="0" err="1"/>
              <a:t>Cidadania</a:t>
            </a:r>
            <a:r>
              <a:rPr lang="en-GB" dirty="0"/>
              <a:t>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CB848A-1FA9-D885-C832-11F5441425F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t-PT" dirty="0"/>
              <a:t>Orçamento Familiar e Fiscalidade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7483DA-542C-EF66-760E-6B816D5B9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35294" y="6333173"/>
            <a:ext cx="618506" cy="365125"/>
          </a:xfrm>
          <a:prstGeom prst="rect">
            <a:avLst/>
          </a:prstGeom>
        </p:spPr>
        <p:txBody>
          <a:bodyPr/>
          <a:lstStyle/>
          <a:p>
            <a:fld id="{0FC76E96-B79D-4F2B-9241-53214DAD9253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5" name="Título 12">
            <a:extLst>
              <a:ext uri="{FF2B5EF4-FFF2-40B4-BE49-F238E27FC236}">
                <a16:creationId xmlns:a16="http://schemas.microsoft.com/office/drawing/2014/main" id="{4EC05CBD-C286-018F-7CDB-3AA0962C6909}"/>
              </a:ext>
            </a:extLst>
          </p:cNvPr>
          <p:cNvSpPr txBox="1">
            <a:spLocks/>
          </p:cNvSpPr>
          <p:nvPr/>
        </p:nvSpPr>
        <p:spPr>
          <a:xfrm>
            <a:off x="580293" y="1938891"/>
            <a:ext cx="10515600" cy="119534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600" b="1" dirty="0">
                <a:solidFill>
                  <a:srgbClr val="05547F"/>
                </a:solidFill>
                <a:latin typeface="+mn-lt"/>
              </a:rPr>
              <a:t>Calcular o saldo do orçamento</a:t>
            </a:r>
            <a:endParaRPr lang="pt-PT" sz="3600" dirty="0">
              <a:solidFill>
                <a:srgbClr val="05547F"/>
              </a:solidFill>
              <a:latin typeface="+mn-lt"/>
            </a:endParaRPr>
          </a:p>
        </p:txBody>
      </p:sp>
      <p:sp>
        <p:nvSpPr>
          <p:cNvPr id="47" name="Text Placeholder 12">
            <a:extLst>
              <a:ext uri="{FF2B5EF4-FFF2-40B4-BE49-F238E27FC236}">
                <a16:creationId xmlns:a16="http://schemas.microsoft.com/office/drawing/2014/main" id="{54623B36-F33F-E938-481E-31A672D4E168}"/>
              </a:ext>
            </a:extLst>
          </p:cNvPr>
          <p:cNvSpPr txBox="1">
            <a:spLocks/>
          </p:cNvSpPr>
          <p:nvPr/>
        </p:nvSpPr>
        <p:spPr>
          <a:xfrm>
            <a:off x="717034" y="2875922"/>
            <a:ext cx="8387765" cy="11631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spcAft>
                <a:spcPts val="1000"/>
              </a:spcAft>
              <a:buNone/>
            </a:pPr>
            <a:r>
              <a:rPr lang="pt-PT" sz="1800" dirty="0"/>
              <a:t>O saldo do orçamento corresponde à diferença entre rendimentos líquidos e despesas: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pt-PT" sz="1800" dirty="0">
              <a:solidFill>
                <a:prstClr val="black"/>
              </a:solidFill>
            </a:endParaRPr>
          </a:p>
          <a:p>
            <a:pPr marL="0" lvl="0" indent="0">
              <a:buNone/>
              <a:defRPr/>
            </a:pPr>
            <a:endParaRPr lang="pt-PT" sz="1800" dirty="0"/>
          </a:p>
          <a:p>
            <a:pPr marL="0" lvl="0" indent="0">
              <a:buNone/>
              <a:defRPr/>
            </a:pPr>
            <a:endParaRPr lang="pt-PT" sz="1800" dirty="0"/>
          </a:p>
          <a:p>
            <a:pPr marL="0" indent="0">
              <a:buNone/>
            </a:pPr>
            <a:endParaRPr lang="pt-PT" sz="1800" dirty="0">
              <a:latin typeface="+mj-lt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5E954BA-2189-858F-69D4-E9FAFE4625AC}"/>
              </a:ext>
            </a:extLst>
          </p:cNvPr>
          <p:cNvSpPr txBox="1"/>
          <p:nvPr/>
        </p:nvSpPr>
        <p:spPr>
          <a:xfrm>
            <a:off x="777846" y="3736702"/>
            <a:ext cx="10120493" cy="4067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14000"/>
              </a:lnSpc>
              <a:spcBef>
                <a:spcPts val="1800"/>
              </a:spcBef>
              <a:spcAft>
                <a:spcPts val="1800"/>
              </a:spcAft>
              <a:buNone/>
            </a:pPr>
            <a:r>
              <a:rPr lang="pt-PT" sz="1900" b="1" dirty="0">
                <a:solidFill>
                  <a:srgbClr val="05547F"/>
                </a:solidFill>
              </a:rPr>
              <a:t>Saldo do orçamento mensal  = Rendimento mensal líquido – Total da despesa </a:t>
            </a:r>
            <a:endParaRPr lang="pt-PT" sz="1900" dirty="0">
              <a:solidFill>
                <a:srgbClr val="0554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167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B3307F-8401-3473-A6F7-FA6E1237B9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9EA42FCC-5C1C-B17D-51DE-85D0CCA9910A}"/>
              </a:ext>
            </a:extLst>
          </p:cNvPr>
          <p:cNvGrpSpPr/>
          <p:nvPr/>
        </p:nvGrpSpPr>
        <p:grpSpPr>
          <a:xfrm>
            <a:off x="8799224" y="4025462"/>
            <a:ext cx="2296670" cy="2222308"/>
            <a:chOff x="8853063" y="2333748"/>
            <a:chExt cx="2306493" cy="2305385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BE63959E-1C0C-C5A4-6F3E-8FAAE61331D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504139" y="2983716"/>
              <a:ext cx="1095447" cy="1095447"/>
              <a:chOff x="3115919" y="1933726"/>
              <a:chExt cx="588963" cy="588962"/>
            </a:xfrm>
          </p:grpSpPr>
          <p:sp>
            <p:nvSpPr>
              <p:cNvPr id="25" name="Line 23">
                <a:extLst>
                  <a:ext uri="{FF2B5EF4-FFF2-40B4-BE49-F238E27FC236}">
                    <a16:creationId xmlns:a16="http://schemas.microsoft.com/office/drawing/2014/main" id="{23C5A572-B200-2812-6E78-8C5A22ECCE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09582" y="2321076"/>
                <a:ext cx="107950" cy="107950"/>
              </a:xfrm>
              <a:prstGeom prst="line">
                <a:avLst/>
              </a:prstGeom>
              <a:noFill/>
              <a:ln w="1905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26" name="Line 24">
                <a:extLst>
                  <a:ext uri="{FF2B5EF4-FFF2-40B4-BE49-F238E27FC236}">
                    <a16:creationId xmlns:a16="http://schemas.microsoft.com/office/drawing/2014/main" id="{E9126A13-82EA-A423-A2E7-7D0F62140C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209582" y="2321076"/>
                <a:ext cx="107950" cy="107950"/>
              </a:xfrm>
              <a:prstGeom prst="line">
                <a:avLst/>
              </a:prstGeom>
              <a:noFill/>
              <a:ln w="1905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27" name="Line 25">
                <a:extLst>
                  <a:ext uri="{FF2B5EF4-FFF2-40B4-BE49-F238E27FC236}">
                    <a16:creationId xmlns:a16="http://schemas.microsoft.com/office/drawing/2014/main" id="{BC33C205-A808-2429-2E4F-5B8E979357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81044" y="2081363"/>
                <a:ext cx="153988" cy="0"/>
              </a:xfrm>
              <a:prstGeom prst="line">
                <a:avLst/>
              </a:prstGeom>
              <a:noFill/>
              <a:ln w="1905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28" name="Line 26">
                <a:extLst>
                  <a:ext uri="{FF2B5EF4-FFF2-40B4-BE49-F238E27FC236}">
                    <a16:creationId xmlns:a16="http://schemas.microsoft.com/office/drawing/2014/main" id="{E65C5106-24D6-989B-7C55-A991119D4E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81044" y="2349651"/>
                <a:ext cx="153988" cy="0"/>
              </a:xfrm>
              <a:prstGeom prst="line">
                <a:avLst/>
              </a:prstGeom>
              <a:noFill/>
              <a:ln w="1905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29" name="Line 27">
                <a:extLst>
                  <a:ext uri="{FF2B5EF4-FFF2-40B4-BE49-F238E27FC236}">
                    <a16:creationId xmlns:a16="http://schemas.microsoft.com/office/drawing/2014/main" id="{D84FAE07-48A6-AB5C-9634-0812F08C75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81044" y="2402038"/>
                <a:ext cx="153988" cy="0"/>
              </a:xfrm>
              <a:prstGeom prst="line">
                <a:avLst/>
              </a:prstGeom>
              <a:noFill/>
              <a:ln w="1905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30" name="Line 28">
                <a:extLst>
                  <a:ext uri="{FF2B5EF4-FFF2-40B4-BE49-F238E27FC236}">
                    <a16:creationId xmlns:a16="http://schemas.microsoft.com/office/drawing/2014/main" id="{C0805417-8489-44A2-B4C8-1CD0659A54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87357" y="2081363"/>
                <a:ext cx="152400" cy="0"/>
              </a:xfrm>
              <a:prstGeom prst="line">
                <a:avLst/>
              </a:prstGeom>
              <a:noFill/>
              <a:ln w="1905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42" name="Line 29">
                <a:extLst>
                  <a:ext uri="{FF2B5EF4-FFF2-40B4-BE49-F238E27FC236}">
                    <a16:creationId xmlns:a16="http://schemas.microsoft.com/office/drawing/2014/main" id="{A44773DE-A994-8751-620D-D9F52581CD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63557" y="2005163"/>
                <a:ext cx="0" cy="152400"/>
              </a:xfrm>
              <a:prstGeom prst="line">
                <a:avLst/>
              </a:prstGeom>
              <a:noFill/>
              <a:ln w="1905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43" name="Freeform 30">
                <a:extLst>
                  <a:ext uri="{FF2B5EF4-FFF2-40B4-BE49-F238E27FC236}">
                    <a16:creationId xmlns:a16="http://schemas.microsoft.com/office/drawing/2014/main" id="{77EE5CEC-E2D6-97C2-F509-525807543E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5919" y="1933726"/>
                <a:ext cx="295275" cy="295275"/>
              </a:xfrm>
              <a:custGeom>
                <a:avLst/>
                <a:gdLst>
                  <a:gd name="T0" fmla="*/ 170 w 813"/>
                  <a:gd name="T1" fmla="*/ 0 h 813"/>
                  <a:gd name="T2" fmla="*/ 813 w 813"/>
                  <a:gd name="T3" fmla="*/ 0 h 813"/>
                  <a:gd name="T4" fmla="*/ 813 w 813"/>
                  <a:gd name="T5" fmla="*/ 813 h 813"/>
                  <a:gd name="T6" fmla="*/ 0 w 813"/>
                  <a:gd name="T7" fmla="*/ 813 h 813"/>
                  <a:gd name="T8" fmla="*/ 0 w 813"/>
                  <a:gd name="T9" fmla="*/ 170 h 813"/>
                  <a:gd name="T10" fmla="*/ 170 w 813"/>
                  <a:gd name="T11" fmla="*/ 0 h 8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13" h="813">
                    <a:moveTo>
                      <a:pt x="170" y="0"/>
                    </a:moveTo>
                    <a:lnTo>
                      <a:pt x="813" y="0"/>
                    </a:lnTo>
                    <a:lnTo>
                      <a:pt x="813" y="813"/>
                    </a:lnTo>
                    <a:lnTo>
                      <a:pt x="0" y="813"/>
                    </a:lnTo>
                    <a:lnTo>
                      <a:pt x="0" y="170"/>
                    </a:lnTo>
                    <a:cubicBezTo>
                      <a:pt x="0" y="76"/>
                      <a:pt x="76" y="0"/>
                      <a:pt x="170" y="0"/>
                    </a:cubicBezTo>
                    <a:close/>
                  </a:path>
                </a:pathLst>
              </a:custGeom>
              <a:noFill/>
              <a:ln w="1905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44" name="Freeform 31">
                <a:extLst>
                  <a:ext uri="{FF2B5EF4-FFF2-40B4-BE49-F238E27FC236}">
                    <a16:creationId xmlns:a16="http://schemas.microsoft.com/office/drawing/2014/main" id="{722BF2DB-1CC0-9FD0-81F0-2CFD0E94F5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1194" y="2229001"/>
                <a:ext cx="293688" cy="293687"/>
              </a:xfrm>
              <a:custGeom>
                <a:avLst/>
                <a:gdLst>
                  <a:gd name="T0" fmla="*/ 0 w 813"/>
                  <a:gd name="T1" fmla="*/ 0 h 813"/>
                  <a:gd name="T2" fmla="*/ 813 w 813"/>
                  <a:gd name="T3" fmla="*/ 0 h 813"/>
                  <a:gd name="T4" fmla="*/ 813 w 813"/>
                  <a:gd name="T5" fmla="*/ 644 h 813"/>
                  <a:gd name="T6" fmla="*/ 644 w 813"/>
                  <a:gd name="T7" fmla="*/ 813 h 813"/>
                  <a:gd name="T8" fmla="*/ 0 w 813"/>
                  <a:gd name="T9" fmla="*/ 813 h 813"/>
                  <a:gd name="T10" fmla="*/ 0 w 813"/>
                  <a:gd name="T11" fmla="*/ 0 h 8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13" h="813">
                    <a:moveTo>
                      <a:pt x="0" y="0"/>
                    </a:moveTo>
                    <a:lnTo>
                      <a:pt x="813" y="0"/>
                    </a:lnTo>
                    <a:lnTo>
                      <a:pt x="813" y="644"/>
                    </a:lnTo>
                    <a:cubicBezTo>
                      <a:pt x="813" y="737"/>
                      <a:pt x="737" y="813"/>
                      <a:pt x="644" y="813"/>
                    </a:cubicBezTo>
                    <a:lnTo>
                      <a:pt x="0" y="81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905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45" name="Freeform 32">
                <a:extLst>
                  <a:ext uri="{FF2B5EF4-FFF2-40B4-BE49-F238E27FC236}">
                    <a16:creationId xmlns:a16="http://schemas.microsoft.com/office/drawing/2014/main" id="{14FD0F25-6574-A0A1-3BCA-92ADD1D3F9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1194" y="1933726"/>
                <a:ext cx="293688" cy="295275"/>
              </a:xfrm>
              <a:custGeom>
                <a:avLst/>
                <a:gdLst>
                  <a:gd name="T0" fmla="*/ 0 w 813"/>
                  <a:gd name="T1" fmla="*/ 0 h 813"/>
                  <a:gd name="T2" fmla="*/ 644 w 813"/>
                  <a:gd name="T3" fmla="*/ 0 h 813"/>
                  <a:gd name="T4" fmla="*/ 813 w 813"/>
                  <a:gd name="T5" fmla="*/ 170 h 813"/>
                  <a:gd name="T6" fmla="*/ 813 w 813"/>
                  <a:gd name="T7" fmla="*/ 813 h 813"/>
                  <a:gd name="T8" fmla="*/ 0 w 813"/>
                  <a:gd name="T9" fmla="*/ 813 h 813"/>
                  <a:gd name="T10" fmla="*/ 0 w 813"/>
                  <a:gd name="T11" fmla="*/ 0 h 8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13" h="813">
                    <a:moveTo>
                      <a:pt x="0" y="0"/>
                    </a:moveTo>
                    <a:lnTo>
                      <a:pt x="644" y="0"/>
                    </a:lnTo>
                    <a:cubicBezTo>
                      <a:pt x="737" y="0"/>
                      <a:pt x="813" y="76"/>
                      <a:pt x="813" y="170"/>
                    </a:cubicBezTo>
                    <a:lnTo>
                      <a:pt x="813" y="813"/>
                    </a:lnTo>
                    <a:lnTo>
                      <a:pt x="0" y="81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905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46" name="Freeform 33">
                <a:extLst>
                  <a:ext uri="{FF2B5EF4-FFF2-40B4-BE49-F238E27FC236}">
                    <a16:creationId xmlns:a16="http://schemas.microsoft.com/office/drawing/2014/main" id="{AC7678A0-E10D-497A-76EE-7A8C206EB3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5919" y="2229001"/>
                <a:ext cx="295275" cy="293687"/>
              </a:xfrm>
              <a:custGeom>
                <a:avLst/>
                <a:gdLst>
                  <a:gd name="T0" fmla="*/ 0 w 813"/>
                  <a:gd name="T1" fmla="*/ 0 h 813"/>
                  <a:gd name="T2" fmla="*/ 813 w 813"/>
                  <a:gd name="T3" fmla="*/ 0 h 813"/>
                  <a:gd name="T4" fmla="*/ 813 w 813"/>
                  <a:gd name="T5" fmla="*/ 813 h 813"/>
                  <a:gd name="T6" fmla="*/ 170 w 813"/>
                  <a:gd name="T7" fmla="*/ 813 h 813"/>
                  <a:gd name="T8" fmla="*/ 0 w 813"/>
                  <a:gd name="T9" fmla="*/ 644 h 813"/>
                  <a:gd name="T10" fmla="*/ 0 w 813"/>
                  <a:gd name="T11" fmla="*/ 0 h 8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13" h="813">
                    <a:moveTo>
                      <a:pt x="0" y="0"/>
                    </a:moveTo>
                    <a:lnTo>
                      <a:pt x="813" y="0"/>
                    </a:lnTo>
                    <a:lnTo>
                      <a:pt x="813" y="813"/>
                    </a:lnTo>
                    <a:lnTo>
                      <a:pt x="170" y="813"/>
                    </a:lnTo>
                    <a:cubicBezTo>
                      <a:pt x="76" y="813"/>
                      <a:pt x="0" y="737"/>
                      <a:pt x="0" y="644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1905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3AA0BBDB-3063-9ED3-B5F3-2D986C4DD40A}"/>
                </a:ext>
              </a:extLst>
            </p:cNvPr>
            <p:cNvGrpSpPr/>
            <p:nvPr/>
          </p:nvGrpSpPr>
          <p:grpSpPr>
            <a:xfrm>
              <a:off x="8853063" y="2333748"/>
              <a:ext cx="2306493" cy="2305385"/>
              <a:chOff x="4765153" y="2325848"/>
              <a:chExt cx="2306493" cy="2305385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1ABD53F6-B08C-562F-7EA3-B1F47E6DB045}"/>
                  </a:ext>
                </a:extLst>
              </p:cNvPr>
              <p:cNvGrpSpPr/>
              <p:nvPr/>
            </p:nvGrpSpPr>
            <p:grpSpPr>
              <a:xfrm>
                <a:off x="4765153" y="2325848"/>
                <a:ext cx="2306493" cy="2305385"/>
                <a:chOff x="3020400" y="2268000"/>
                <a:chExt cx="2306493" cy="2305385"/>
              </a:xfrm>
            </p:grpSpPr>
            <p:sp>
              <p:nvSpPr>
                <p:cNvPr id="23" name="Freeform 39">
                  <a:extLst>
                    <a:ext uri="{FF2B5EF4-FFF2-40B4-BE49-F238E27FC236}">
                      <a16:creationId xmlns:a16="http://schemas.microsoft.com/office/drawing/2014/main" id="{77BF0A82-4926-B044-7673-BF3BE73B9104}"/>
                    </a:ext>
                  </a:extLst>
                </p:cNvPr>
                <p:cNvSpPr/>
                <p:nvPr/>
              </p:nvSpPr>
              <p:spPr>
                <a:xfrm>
                  <a:off x="3111508" y="2358000"/>
                  <a:ext cx="2215385" cy="2215385"/>
                </a:xfrm>
                <a:custGeom>
                  <a:avLst/>
                  <a:gdLst>
                    <a:gd name="connsiteX0" fmla="*/ 0 w 3251200"/>
                    <a:gd name="connsiteY0" fmla="*/ 1625600 h 3251200"/>
                    <a:gd name="connsiteX1" fmla="*/ 1625600 w 3251200"/>
                    <a:gd name="connsiteY1" fmla="*/ 0 h 3251200"/>
                    <a:gd name="connsiteX2" fmla="*/ 3251200 w 3251200"/>
                    <a:gd name="connsiteY2" fmla="*/ 1625600 h 3251200"/>
                    <a:gd name="connsiteX3" fmla="*/ 1625600 w 3251200"/>
                    <a:gd name="connsiteY3" fmla="*/ 3251200 h 3251200"/>
                    <a:gd name="connsiteX4" fmla="*/ 0 w 3251200"/>
                    <a:gd name="connsiteY4" fmla="*/ 1625600 h 3251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51200" h="3251200">
                      <a:moveTo>
                        <a:pt x="0" y="1625600"/>
                      </a:moveTo>
                      <a:cubicBezTo>
                        <a:pt x="0" y="727806"/>
                        <a:pt x="727806" y="0"/>
                        <a:pt x="1625600" y="0"/>
                      </a:cubicBezTo>
                      <a:cubicBezTo>
                        <a:pt x="2523394" y="0"/>
                        <a:pt x="3251200" y="727806"/>
                        <a:pt x="3251200" y="1625600"/>
                      </a:cubicBezTo>
                      <a:cubicBezTo>
                        <a:pt x="3251200" y="2523394"/>
                        <a:pt x="2523394" y="3251200"/>
                        <a:pt x="1625600" y="3251200"/>
                      </a:cubicBezTo>
                      <a:cubicBezTo>
                        <a:pt x="727806" y="3251200"/>
                        <a:pt x="0" y="2523394"/>
                        <a:pt x="0" y="1625600"/>
                      </a:cubicBezTo>
                      <a:close/>
                    </a:path>
                  </a:pathLst>
                </a:custGeom>
                <a:noFill/>
                <a:ln w="101600">
                  <a:solidFill>
                    <a:schemeClr val="accent3"/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alpha val="5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alpha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/>
                </a:fontRef>
              </p:style>
              <p:txBody>
                <a:bodyPr spcFirstLastPara="0" vert="horz" wrap="square" lIns="0" tIns="0" rIns="0" bIns="0" numCol="1" spcCol="127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7200" b="1" i="0" u="none" strike="noStrike" kern="1200" cap="none" spc="100" normalizeH="0" baseline="0" noProof="0" dirty="0">
                    <a:ln>
                      <a:noFill/>
                    </a:ln>
                    <a:solidFill>
                      <a:srgbClr val="002A49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24" name="Title 2">
                  <a:extLst>
                    <a:ext uri="{FF2B5EF4-FFF2-40B4-BE49-F238E27FC236}">
                      <a16:creationId xmlns:a16="http://schemas.microsoft.com/office/drawing/2014/main" id="{B06F2CA7-57E8-409C-4316-2E9E7CF3CC01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3020400" y="2268000"/>
                  <a:ext cx="720000" cy="720000"/>
                </a:xfrm>
                <a:prstGeom prst="ellipse">
                  <a:avLst/>
                </a:prstGeom>
                <a:solidFill>
                  <a:schemeClr val="accent3"/>
                </a:solidFill>
                <a:ln w="25400">
                  <a:noFill/>
                </a:ln>
              </p:spPr>
              <p:txBody>
                <a:bodyPr vert="horz" wrap="square" lIns="0" tIns="72000" rIns="0" bIns="0" rtlCol="0" anchor="ctr" anchorCtr="0">
                  <a:noAutofit/>
                </a:bodyPr>
                <a:lstStyle>
                  <a:lvl1pPr algn="l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3200" b="0" kern="1200" cap="all" spc="400" baseline="0">
                      <a:solidFill>
                        <a:schemeClr val="tx2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defRPr>
                  </a:lvl1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7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600" b="0" i="0" u="none" strike="noStrike" kern="1200" cap="all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en Sans Extrabold" panose="020B0906030804020204" pitchFamily="34" charset="0"/>
                    <a:ea typeface="Open Sans Extrabold" panose="020B0906030804020204" pitchFamily="34" charset="0"/>
                    <a:cs typeface="Open Sans Extrabold" panose="020B0906030804020204" pitchFamily="34" charset="0"/>
                  </a:endParaRPr>
                </a:p>
              </p:txBody>
            </p:sp>
          </p:grp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92EB051-416A-6AC0-8D60-8DE6F8C56E3A}"/>
                  </a:ext>
                </a:extLst>
              </p:cNvPr>
              <p:cNvSpPr txBox="1"/>
              <p:nvPr/>
            </p:nvSpPr>
            <p:spPr>
              <a:xfrm>
                <a:off x="4811618" y="2426153"/>
                <a:ext cx="62706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PT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rPr>
                  <a:t>03</a:t>
                </a:r>
              </a:p>
            </p:txBody>
          </p:sp>
        </p:grp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21B8DF5-56AF-17E6-C456-81D5710C97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err="1"/>
              <a:t>Educar</a:t>
            </a:r>
            <a:r>
              <a:rPr lang="en-GB" dirty="0"/>
              <a:t> para a </a:t>
            </a:r>
            <a:r>
              <a:rPr lang="en-GB" dirty="0" err="1"/>
              <a:t>Cidadania</a:t>
            </a:r>
            <a:r>
              <a:rPr lang="en-GB" dirty="0"/>
              <a:t>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E38F81-5619-3470-DDD5-DA63D53E31C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t-PT" dirty="0"/>
              <a:t>Orçamento Familiar e Fiscalidade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77D4DB-710C-B3FB-5BD6-C4685BDDD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35294" y="6333173"/>
            <a:ext cx="618506" cy="365125"/>
          </a:xfrm>
          <a:prstGeom prst="rect">
            <a:avLst/>
          </a:prstGeom>
        </p:spPr>
        <p:txBody>
          <a:bodyPr/>
          <a:lstStyle/>
          <a:p>
            <a:fld id="{0FC76E96-B79D-4F2B-9241-53214DAD9253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5" name="Título 12">
            <a:extLst>
              <a:ext uri="{FF2B5EF4-FFF2-40B4-BE49-F238E27FC236}">
                <a16:creationId xmlns:a16="http://schemas.microsoft.com/office/drawing/2014/main" id="{C297696D-9B46-DE72-0DA3-59BC973AA5CF}"/>
              </a:ext>
            </a:extLst>
          </p:cNvPr>
          <p:cNvSpPr txBox="1">
            <a:spLocks/>
          </p:cNvSpPr>
          <p:nvPr/>
        </p:nvSpPr>
        <p:spPr>
          <a:xfrm>
            <a:off x="580293" y="1938891"/>
            <a:ext cx="10515600" cy="119534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600" b="1" dirty="0">
                <a:solidFill>
                  <a:srgbClr val="05547F"/>
                </a:solidFill>
                <a:latin typeface="+mn-lt"/>
              </a:rPr>
              <a:t>Calcular o saldo do orçamento</a:t>
            </a:r>
            <a:endParaRPr lang="pt-PT" sz="3600" dirty="0">
              <a:solidFill>
                <a:srgbClr val="05547F"/>
              </a:solidFill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D9084D-5851-6125-D721-B772D32D70D6}"/>
              </a:ext>
            </a:extLst>
          </p:cNvPr>
          <p:cNvSpPr txBox="1"/>
          <p:nvPr/>
        </p:nvSpPr>
        <p:spPr>
          <a:xfrm>
            <a:off x="2092110" y="2781362"/>
            <a:ext cx="6387031" cy="795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  <a:t>Se o saldo </a:t>
            </a:r>
            <a:r>
              <a:rPr lang="pt-PT" b="1" dirty="0">
                <a:solidFill>
                  <a:schemeClr val="tx2"/>
                </a:solidFill>
              </a:rPr>
              <a:t>do orçamento </a:t>
            </a:r>
            <a:r>
              <a:rPr kumimoji="0" lang="pt-PT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  <a:t>for </a:t>
            </a:r>
            <a:r>
              <a:rPr kumimoji="0" lang="pt-PT" b="1" i="0" u="none" strike="noStrike" kern="1200" cap="all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  <a:t>positivo</a:t>
            </a:r>
            <a:r>
              <a:rPr kumimoji="0" lang="pt-PT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  <a:t>:</a:t>
            </a:r>
            <a:r>
              <a:rPr kumimoji="0" lang="pt-PT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	</a:t>
            </a:r>
          </a:p>
          <a:p>
            <a:pPr marR="0" lvl="0" algn="l" defTabSz="914400" rtl="0" eaLnBrk="1" fontAlgn="auto" latinLnBrk="0" hangingPunct="1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tabLst/>
              <a:defRPr/>
            </a:pPr>
            <a:r>
              <a:rPr lang="pt-PT" dirty="0"/>
              <a:t>	</a:t>
            </a:r>
            <a:r>
              <a:rPr kumimoji="0" lang="pt-PT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Rendimentos &gt; Despesas  =&gt; Há </a:t>
            </a:r>
            <a:r>
              <a:rPr kumimoji="0" lang="pt-PT" b="1" i="0" u="none" strike="noStrike" kern="1200" cap="none" spc="0" normalizeH="0" baseline="0" noProof="0" dirty="0">
                <a:ln>
                  <a:noFill/>
                </a:ln>
                <a:solidFill>
                  <a:srgbClr val="E18346"/>
                </a:solidFill>
                <a:effectLst/>
                <a:uLnTx/>
                <a:uFillTx/>
                <a:ea typeface="+mn-ea"/>
                <a:cs typeface="+mn-cs"/>
              </a:rPr>
              <a:t>poupança</a:t>
            </a:r>
          </a:p>
        </p:txBody>
      </p:sp>
      <p:pic>
        <p:nvPicPr>
          <p:cNvPr id="8" name="Picture 6" descr="Free Empty Piggy Bank Vectors, 40+ Images in AI, EPS format">
            <a:extLst>
              <a:ext uri="{FF2B5EF4-FFF2-40B4-BE49-F238E27FC236}">
                <a16:creationId xmlns:a16="http://schemas.microsoft.com/office/drawing/2014/main" id="{F029ADED-53C5-5DCD-E6E7-51AE355D02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E0E0E0"/>
              </a:clrFrom>
              <a:clrTo>
                <a:srgbClr val="E0E0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6213" y="2627673"/>
            <a:ext cx="1256748" cy="1592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DAA5AE1-4A18-04BB-114C-7A5629A249F5}"/>
              </a:ext>
            </a:extLst>
          </p:cNvPr>
          <p:cNvSpPr txBox="1"/>
          <p:nvPr/>
        </p:nvSpPr>
        <p:spPr>
          <a:xfrm>
            <a:off x="809361" y="4372489"/>
            <a:ext cx="7357177" cy="185044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PT" dirty="0"/>
              <a:t>Se </a:t>
            </a:r>
            <a:r>
              <a:rPr lang="pt-PT" b="1" dirty="0">
                <a:solidFill>
                  <a:srgbClr val="E18346"/>
                </a:solidFill>
              </a:rPr>
              <a:t>é possível poupar</a:t>
            </a:r>
            <a:r>
              <a:rPr lang="pt-PT" dirty="0">
                <a:solidFill>
                  <a:schemeClr val="tx2"/>
                </a:solidFill>
              </a:rPr>
              <a:t>,  </a:t>
            </a:r>
            <a:r>
              <a:rPr lang="pt-PT" dirty="0"/>
              <a:t>devemos </a:t>
            </a:r>
            <a:r>
              <a:rPr lang="pt-PT" b="1" dirty="0">
                <a:solidFill>
                  <a:srgbClr val="E18346"/>
                </a:solidFill>
              </a:rPr>
              <a:t>incluir objetivos de poupança</a:t>
            </a:r>
            <a:r>
              <a:rPr lang="pt-PT" dirty="0">
                <a:solidFill>
                  <a:srgbClr val="E18346"/>
                </a:solidFill>
              </a:rPr>
              <a:t> </a:t>
            </a:r>
            <a:r>
              <a:rPr lang="pt-PT" dirty="0"/>
              <a:t>no nosso orçamento mensal</a:t>
            </a:r>
          </a:p>
          <a:p>
            <a:pPr marL="285750" marR="0" lvl="0" indent="-285750" algn="l" defTabSz="914400" rtl="0" eaLnBrk="1" fontAlgn="auto" latinLnBrk="0" hangingPunct="1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PT" dirty="0"/>
              <a:t>Assim, estaremos mais preparados para </a:t>
            </a:r>
            <a:r>
              <a:rPr lang="pt-PT" b="1" dirty="0">
                <a:solidFill>
                  <a:srgbClr val="E18346"/>
                </a:solidFill>
              </a:rPr>
              <a:t>reagir a imprevistos financeiros</a:t>
            </a:r>
            <a:endParaRPr lang="pt-PT" dirty="0"/>
          </a:p>
          <a:p>
            <a:pPr marL="285750" marR="0" lvl="0" indent="-285750" algn="l" defTabSz="914400" rtl="0" eaLnBrk="1" fontAlgn="auto" latinLnBrk="0" hangingPunct="1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Open Sans" panose="020B0606030504020204" pitchFamily="34" charset="0"/>
              <a:buChar char="–"/>
              <a:tabLst/>
              <a:defRPr/>
            </a:pPr>
            <a:endParaRPr kumimoji="0" lang="pt-PT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29688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CE9F26-5CA6-04B1-F31E-436E493A13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41B443CA-478E-B341-0241-4B8D4DD27D1A}"/>
              </a:ext>
            </a:extLst>
          </p:cNvPr>
          <p:cNvGrpSpPr/>
          <p:nvPr/>
        </p:nvGrpSpPr>
        <p:grpSpPr>
          <a:xfrm>
            <a:off x="8799224" y="4025462"/>
            <a:ext cx="2296670" cy="2222308"/>
            <a:chOff x="8853063" y="2333748"/>
            <a:chExt cx="2306493" cy="2305385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F8EA1173-5888-EBFD-A732-12BFA6F4697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504139" y="2983716"/>
              <a:ext cx="1095447" cy="1095447"/>
              <a:chOff x="3115919" y="1933726"/>
              <a:chExt cx="588963" cy="588962"/>
            </a:xfrm>
          </p:grpSpPr>
          <p:sp>
            <p:nvSpPr>
              <p:cNvPr id="25" name="Line 23">
                <a:extLst>
                  <a:ext uri="{FF2B5EF4-FFF2-40B4-BE49-F238E27FC236}">
                    <a16:creationId xmlns:a16="http://schemas.microsoft.com/office/drawing/2014/main" id="{2975D26C-7C7E-E0C8-1351-9FEF4DF0C1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09582" y="2321076"/>
                <a:ext cx="107950" cy="107950"/>
              </a:xfrm>
              <a:prstGeom prst="line">
                <a:avLst/>
              </a:prstGeom>
              <a:noFill/>
              <a:ln w="1905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26" name="Line 24">
                <a:extLst>
                  <a:ext uri="{FF2B5EF4-FFF2-40B4-BE49-F238E27FC236}">
                    <a16:creationId xmlns:a16="http://schemas.microsoft.com/office/drawing/2014/main" id="{82E60EED-B287-1A19-6154-270558B172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209582" y="2321076"/>
                <a:ext cx="107950" cy="107950"/>
              </a:xfrm>
              <a:prstGeom prst="line">
                <a:avLst/>
              </a:prstGeom>
              <a:noFill/>
              <a:ln w="1905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27" name="Line 25">
                <a:extLst>
                  <a:ext uri="{FF2B5EF4-FFF2-40B4-BE49-F238E27FC236}">
                    <a16:creationId xmlns:a16="http://schemas.microsoft.com/office/drawing/2014/main" id="{6FC469C9-55E2-414B-1D1F-BE5DB356BA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81044" y="2081363"/>
                <a:ext cx="153988" cy="0"/>
              </a:xfrm>
              <a:prstGeom prst="line">
                <a:avLst/>
              </a:prstGeom>
              <a:noFill/>
              <a:ln w="1905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28" name="Line 26">
                <a:extLst>
                  <a:ext uri="{FF2B5EF4-FFF2-40B4-BE49-F238E27FC236}">
                    <a16:creationId xmlns:a16="http://schemas.microsoft.com/office/drawing/2014/main" id="{F59154F7-EDF7-DFC0-1A37-1D14F64682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81044" y="2349651"/>
                <a:ext cx="153988" cy="0"/>
              </a:xfrm>
              <a:prstGeom prst="line">
                <a:avLst/>
              </a:prstGeom>
              <a:noFill/>
              <a:ln w="1905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29" name="Line 27">
                <a:extLst>
                  <a:ext uri="{FF2B5EF4-FFF2-40B4-BE49-F238E27FC236}">
                    <a16:creationId xmlns:a16="http://schemas.microsoft.com/office/drawing/2014/main" id="{854ACFBC-C357-7A33-4259-5F7F933414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81044" y="2402038"/>
                <a:ext cx="153988" cy="0"/>
              </a:xfrm>
              <a:prstGeom prst="line">
                <a:avLst/>
              </a:prstGeom>
              <a:noFill/>
              <a:ln w="1905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30" name="Line 28">
                <a:extLst>
                  <a:ext uri="{FF2B5EF4-FFF2-40B4-BE49-F238E27FC236}">
                    <a16:creationId xmlns:a16="http://schemas.microsoft.com/office/drawing/2014/main" id="{041D4122-4AFD-F9E9-A4A3-0D63CBBC21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87357" y="2081363"/>
                <a:ext cx="152400" cy="0"/>
              </a:xfrm>
              <a:prstGeom prst="line">
                <a:avLst/>
              </a:prstGeom>
              <a:noFill/>
              <a:ln w="1905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42" name="Line 29">
                <a:extLst>
                  <a:ext uri="{FF2B5EF4-FFF2-40B4-BE49-F238E27FC236}">
                    <a16:creationId xmlns:a16="http://schemas.microsoft.com/office/drawing/2014/main" id="{5BF1F7DF-5B51-1B37-4AB4-92FC6D246C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63557" y="2005163"/>
                <a:ext cx="0" cy="152400"/>
              </a:xfrm>
              <a:prstGeom prst="line">
                <a:avLst/>
              </a:prstGeom>
              <a:noFill/>
              <a:ln w="1905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43" name="Freeform 30">
                <a:extLst>
                  <a:ext uri="{FF2B5EF4-FFF2-40B4-BE49-F238E27FC236}">
                    <a16:creationId xmlns:a16="http://schemas.microsoft.com/office/drawing/2014/main" id="{7DC39079-13E1-B532-5C73-646DFF27F9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5919" y="1933726"/>
                <a:ext cx="295275" cy="295275"/>
              </a:xfrm>
              <a:custGeom>
                <a:avLst/>
                <a:gdLst>
                  <a:gd name="T0" fmla="*/ 170 w 813"/>
                  <a:gd name="T1" fmla="*/ 0 h 813"/>
                  <a:gd name="T2" fmla="*/ 813 w 813"/>
                  <a:gd name="T3" fmla="*/ 0 h 813"/>
                  <a:gd name="T4" fmla="*/ 813 w 813"/>
                  <a:gd name="T5" fmla="*/ 813 h 813"/>
                  <a:gd name="T6" fmla="*/ 0 w 813"/>
                  <a:gd name="T7" fmla="*/ 813 h 813"/>
                  <a:gd name="T8" fmla="*/ 0 w 813"/>
                  <a:gd name="T9" fmla="*/ 170 h 813"/>
                  <a:gd name="T10" fmla="*/ 170 w 813"/>
                  <a:gd name="T11" fmla="*/ 0 h 8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13" h="813">
                    <a:moveTo>
                      <a:pt x="170" y="0"/>
                    </a:moveTo>
                    <a:lnTo>
                      <a:pt x="813" y="0"/>
                    </a:lnTo>
                    <a:lnTo>
                      <a:pt x="813" y="813"/>
                    </a:lnTo>
                    <a:lnTo>
                      <a:pt x="0" y="813"/>
                    </a:lnTo>
                    <a:lnTo>
                      <a:pt x="0" y="170"/>
                    </a:lnTo>
                    <a:cubicBezTo>
                      <a:pt x="0" y="76"/>
                      <a:pt x="76" y="0"/>
                      <a:pt x="170" y="0"/>
                    </a:cubicBezTo>
                    <a:close/>
                  </a:path>
                </a:pathLst>
              </a:custGeom>
              <a:noFill/>
              <a:ln w="1905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44" name="Freeform 31">
                <a:extLst>
                  <a:ext uri="{FF2B5EF4-FFF2-40B4-BE49-F238E27FC236}">
                    <a16:creationId xmlns:a16="http://schemas.microsoft.com/office/drawing/2014/main" id="{5E61AA94-0B42-3BD7-1E67-160DC8CC5D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1194" y="2229001"/>
                <a:ext cx="293688" cy="293687"/>
              </a:xfrm>
              <a:custGeom>
                <a:avLst/>
                <a:gdLst>
                  <a:gd name="T0" fmla="*/ 0 w 813"/>
                  <a:gd name="T1" fmla="*/ 0 h 813"/>
                  <a:gd name="T2" fmla="*/ 813 w 813"/>
                  <a:gd name="T3" fmla="*/ 0 h 813"/>
                  <a:gd name="T4" fmla="*/ 813 w 813"/>
                  <a:gd name="T5" fmla="*/ 644 h 813"/>
                  <a:gd name="T6" fmla="*/ 644 w 813"/>
                  <a:gd name="T7" fmla="*/ 813 h 813"/>
                  <a:gd name="T8" fmla="*/ 0 w 813"/>
                  <a:gd name="T9" fmla="*/ 813 h 813"/>
                  <a:gd name="T10" fmla="*/ 0 w 813"/>
                  <a:gd name="T11" fmla="*/ 0 h 8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13" h="813">
                    <a:moveTo>
                      <a:pt x="0" y="0"/>
                    </a:moveTo>
                    <a:lnTo>
                      <a:pt x="813" y="0"/>
                    </a:lnTo>
                    <a:lnTo>
                      <a:pt x="813" y="644"/>
                    </a:lnTo>
                    <a:cubicBezTo>
                      <a:pt x="813" y="737"/>
                      <a:pt x="737" y="813"/>
                      <a:pt x="644" y="813"/>
                    </a:cubicBezTo>
                    <a:lnTo>
                      <a:pt x="0" y="81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905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45" name="Freeform 32">
                <a:extLst>
                  <a:ext uri="{FF2B5EF4-FFF2-40B4-BE49-F238E27FC236}">
                    <a16:creationId xmlns:a16="http://schemas.microsoft.com/office/drawing/2014/main" id="{77758449-220E-0727-D3B6-100B335D8A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1194" y="1933726"/>
                <a:ext cx="293688" cy="295275"/>
              </a:xfrm>
              <a:custGeom>
                <a:avLst/>
                <a:gdLst>
                  <a:gd name="T0" fmla="*/ 0 w 813"/>
                  <a:gd name="T1" fmla="*/ 0 h 813"/>
                  <a:gd name="T2" fmla="*/ 644 w 813"/>
                  <a:gd name="T3" fmla="*/ 0 h 813"/>
                  <a:gd name="T4" fmla="*/ 813 w 813"/>
                  <a:gd name="T5" fmla="*/ 170 h 813"/>
                  <a:gd name="T6" fmla="*/ 813 w 813"/>
                  <a:gd name="T7" fmla="*/ 813 h 813"/>
                  <a:gd name="T8" fmla="*/ 0 w 813"/>
                  <a:gd name="T9" fmla="*/ 813 h 813"/>
                  <a:gd name="T10" fmla="*/ 0 w 813"/>
                  <a:gd name="T11" fmla="*/ 0 h 8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13" h="813">
                    <a:moveTo>
                      <a:pt x="0" y="0"/>
                    </a:moveTo>
                    <a:lnTo>
                      <a:pt x="644" y="0"/>
                    </a:lnTo>
                    <a:cubicBezTo>
                      <a:pt x="737" y="0"/>
                      <a:pt x="813" y="76"/>
                      <a:pt x="813" y="170"/>
                    </a:cubicBezTo>
                    <a:lnTo>
                      <a:pt x="813" y="813"/>
                    </a:lnTo>
                    <a:lnTo>
                      <a:pt x="0" y="81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905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46" name="Freeform 33">
                <a:extLst>
                  <a:ext uri="{FF2B5EF4-FFF2-40B4-BE49-F238E27FC236}">
                    <a16:creationId xmlns:a16="http://schemas.microsoft.com/office/drawing/2014/main" id="{664D9A1C-266F-92ED-90C9-BDAA27B6BE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5919" y="2229001"/>
                <a:ext cx="295275" cy="293687"/>
              </a:xfrm>
              <a:custGeom>
                <a:avLst/>
                <a:gdLst>
                  <a:gd name="T0" fmla="*/ 0 w 813"/>
                  <a:gd name="T1" fmla="*/ 0 h 813"/>
                  <a:gd name="T2" fmla="*/ 813 w 813"/>
                  <a:gd name="T3" fmla="*/ 0 h 813"/>
                  <a:gd name="T4" fmla="*/ 813 w 813"/>
                  <a:gd name="T5" fmla="*/ 813 h 813"/>
                  <a:gd name="T6" fmla="*/ 170 w 813"/>
                  <a:gd name="T7" fmla="*/ 813 h 813"/>
                  <a:gd name="T8" fmla="*/ 0 w 813"/>
                  <a:gd name="T9" fmla="*/ 644 h 813"/>
                  <a:gd name="T10" fmla="*/ 0 w 813"/>
                  <a:gd name="T11" fmla="*/ 0 h 8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13" h="813">
                    <a:moveTo>
                      <a:pt x="0" y="0"/>
                    </a:moveTo>
                    <a:lnTo>
                      <a:pt x="813" y="0"/>
                    </a:lnTo>
                    <a:lnTo>
                      <a:pt x="813" y="813"/>
                    </a:lnTo>
                    <a:lnTo>
                      <a:pt x="170" y="813"/>
                    </a:lnTo>
                    <a:cubicBezTo>
                      <a:pt x="76" y="813"/>
                      <a:pt x="0" y="737"/>
                      <a:pt x="0" y="644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1905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C8ACB02C-4852-906C-4E86-66D9C1C50C7A}"/>
                </a:ext>
              </a:extLst>
            </p:cNvPr>
            <p:cNvGrpSpPr/>
            <p:nvPr/>
          </p:nvGrpSpPr>
          <p:grpSpPr>
            <a:xfrm>
              <a:off x="8853063" y="2333748"/>
              <a:ext cx="2306493" cy="2305385"/>
              <a:chOff x="4765153" y="2325848"/>
              <a:chExt cx="2306493" cy="2305385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38E7F6FE-0745-E530-A5E7-614F27399D60}"/>
                  </a:ext>
                </a:extLst>
              </p:cNvPr>
              <p:cNvGrpSpPr/>
              <p:nvPr/>
            </p:nvGrpSpPr>
            <p:grpSpPr>
              <a:xfrm>
                <a:off x="4765153" y="2325848"/>
                <a:ext cx="2306493" cy="2305385"/>
                <a:chOff x="3020400" y="2268000"/>
                <a:chExt cx="2306493" cy="2305385"/>
              </a:xfrm>
            </p:grpSpPr>
            <p:sp>
              <p:nvSpPr>
                <p:cNvPr id="23" name="Freeform 39">
                  <a:extLst>
                    <a:ext uri="{FF2B5EF4-FFF2-40B4-BE49-F238E27FC236}">
                      <a16:creationId xmlns:a16="http://schemas.microsoft.com/office/drawing/2014/main" id="{898C2ECE-588D-5736-DEA5-176026F89865}"/>
                    </a:ext>
                  </a:extLst>
                </p:cNvPr>
                <p:cNvSpPr/>
                <p:nvPr/>
              </p:nvSpPr>
              <p:spPr>
                <a:xfrm>
                  <a:off x="3111508" y="2358000"/>
                  <a:ext cx="2215385" cy="2215385"/>
                </a:xfrm>
                <a:custGeom>
                  <a:avLst/>
                  <a:gdLst>
                    <a:gd name="connsiteX0" fmla="*/ 0 w 3251200"/>
                    <a:gd name="connsiteY0" fmla="*/ 1625600 h 3251200"/>
                    <a:gd name="connsiteX1" fmla="*/ 1625600 w 3251200"/>
                    <a:gd name="connsiteY1" fmla="*/ 0 h 3251200"/>
                    <a:gd name="connsiteX2" fmla="*/ 3251200 w 3251200"/>
                    <a:gd name="connsiteY2" fmla="*/ 1625600 h 3251200"/>
                    <a:gd name="connsiteX3" fmla="*/ 1625600 w 3251200"/>
                    <a:gd name="connsiteY3" fmla="*/ 3251200 h 3251200"/>
                    <a:gd name="connsiteX4" fmla="*/ 0 w 3251200"/>
                    <a:gd name="connsiteY4" fmla="*/ 1625600 h 3251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51200" h="3251200">
                      <a:moveTo>
                        <a:pt x="0" y="1625600"/>
                      </a:moveTo>
                      <a:cubicBezTo>
                        <a:pt x="0" y="727806"/>
                        <a:pt x="727806" y="0"/>
                        <a:pt x="1625600" y="0"/>
                      </a:cubicBezTo>
                      <a:cubicBezTo>
                        <a:pt x="2523394" y="0"/>
                        <a:pt x="3251200" y="727806"/>
                        <a:pt x="3251200" y="1625600"/>
                      </a:cubicBezTo>
                      <a:cubicBezTo>
                        <a:pt x="3251200" y="2523394"/>
                        <a:pt x="2523394" y="3251200"/>
                        <a:pt x="1625600" y="3251200"/>
                      </a:cubicBezTo>
                      <a:cubicBezTo>
                        <a:pt x="727806" y="3251200"/>
                        <a:pt x="0" y="2523394"/>
                        <a:pt x="0" y="1625600"/>
                      </a:cubicBezTo>
                      <a:close/>
                    </a:path>
                  </a:pathLst>
                </a:custGeom>
                <a:noFill/>
                <a:ln w="101600">
                  <a:solidFill>
                    <a:schemeClr val="accent3"/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alpha val="5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alpha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/>
                </a:fontRef>
              </p:style>
              <p:txBody>
                <a:bodyPr spcFirstLastPara="0" vert="horz" wrap="square" lIns="0" tIns="0" rIns="0" bIns="0" numCol="1" spcCol="127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7200" b="1" i="0" u="none" strike="noStrike" kern="1200" cap="none" spc="100" normalizeH="0" baseline="0" noProof="0" dirty="0">
                    <a:ln>
                      <a:noFill/>
                    </a:ln>
                    <a:solidFill>
                      <a:srgbClr val="002A49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24" name="Title 2">
                  <a:extLst>
                    <a:ext uri="{FF2B5EF4-FFF2-40B4-BE49-F238E27FC236}">
                      <a16:creationId xmlns:a16="http://schemas.microsoft.com/office/drawing/2014/main" id="{74BC928B-F957-2A6E-AE70-2D8B93EB4BF6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3020400" y="2268000"/>
                  <a:ext cx="720000" cy="720000"/>
                </a:xfrm>
                <a:prstGeom prst="ellipse">
                  <a:avLst/>
                </a:prstGeom>
                <a:solidFill>
                  <a:schemeClr val="accent3"/>
                </a:solidFill>
                <a:ln w="25400">
                  <a:noFill/>
                </a:ln>
              </p:spPr>
              <p:txBody>
                <a:bodyPr vert="horz" wrap="square" lIns="0" tIns="72000" rIns="0" bIns="0" rtlCol="0" anchor="ctr" anchorCtr="0">
                  <a:noAutofit/>
                </a:bodyPr>
                <a:lstStyle>
                  <a:lvl1pPr algn="l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3200" b="0" kern="1200" cap="all" spc="400" baseline="0">
                      <a:solidFill>
                        <a:schemeClr val="tx2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defRPr>
                  </a:lvl1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7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600" b="0" i="0" u="none" strike="noStrike" kern="1200" cap="all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en Sans Extrabold" panose="020B0906030804020204" pitchFamily="34" charset="0"/>
                    <a:ea typeface="Open Sans Extrabold" panose="020B0906030804020204" pitchFamily="34" charset="0"/>
                    <a:cs typeface="Open Sans Extrabold" panose="020B0906030804020204" pitchFamily="34" charset="0"/>
                  </a:endParaRPr>
                </a:p>
              </p:txBody>
            </p:sp>
          </p:grp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8F67F4C-8201-DD0F-72E1-BD2678654A86}"/>
                  </a:ext>
                </a:extLst>
              </p:cNvPr>
              <p:cNvSpPr txBox="1"/>
              <p:nvPr/>
            </p:nvSpPr>
            <p:spPr>
              <a:xfrm>
                <a:off x="4811618" y="2426153"/>
                <a:ext cx="62706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PT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rPr>
                  <a:t>03</a:t>
                </a:r>
              </a:p>
            </p:txBody>
          </p:sp>
        </p:grp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05B46E8-2AD9-4DC9-8367-163FFBC61B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err="1"/>
              <a:t>Educar</a:t>
            </a:r>
            <a:r>
              <a:rPr lang="en-GB" dirty="0"/>
              <a:t> para a </a:t>
            </a:r>
            <a:r>
              <a:rPr lang="en-GB" dirty="0" err="1"/>
              <a:t>Cidadania</a:t>
            </a:r>
            <a:r>
              <a:rPr lang="en-GB" dirty="0"/>
              <a:t>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CDE4BD-FEA0-BCFF-DE94-B7F3F4D6C9B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t-PT" dirty="0"/>
              <a:t>Orçamento Familiar e Fiscalidade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C63AFB-0222-0178-6468-643DF3595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35294" y="6333173"/>
            <a:ext cx="618506" cy="365125"/>
          </a:xfrm>
          <a:prstGeom prst="rect">
            <a:avLst/>
          </a:prstGeom>
        </p:spPr>
        <p:txBody>
          <a:bodyPr/>
          <a:lstStyle/>
          <a:p>
            <a:fld id="{0FC76E96-B79D-4F2B-9241-53214DAD9253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5" name="Título 12">
            <a:extLst>
              <a:ext uri="{FF2B5EF4-FFF2-40B4-BE49-F238E27FC236}">
                <a16:creationId xmlns:a16="http://schemas.microsoft.com/office/drawing/2014/main" id="{CABBEDFA-AE96-8DC9-CB75-2BA4ABE1023E}"/>
              </a:ext>
            </a:extLst>
          </p:cNvPr>
          <p:cNvSpPr txBox="1">
            <a:spLocks/>
          </p:cNvSpPr>
          <p:nvPr/>
        </p:nvSpPr>
        <p:spPr>
          <a:xfrm>
            <a:off x="580293" y="1938891"/>
            <a:ext cx="10515600" cy="119534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600" b="1" dirty="0">
                <a:solidFill>
                  <a:srgbClr val="05547F"/>
                </a:solidFill>
                <a:latin typeface="+mn-lt"/>
              </a:rPr>
              <a:t>Calcular o saldo do orçamento</a:t>
            </a:r>
            <a:endParaRPr lang="pt-PT" sz="3600" dirty="0">
              <a:solidFill>
                <a:srgbClr val="05547F"/>
              </a:solidFill>
              <a:latin typeface="+mn-lt"/>
            </a:endParaRPr>
          </a:p>
        </p:txBody>
      </p:sp>
      <p:pic>
        <p:nvPicPr>
          <p:cNvPr id="10" name="Picture 6" descr="Free Empty Piggy Bank Vectors, 40+ Images in AI, EPS format">
            <a:extLst>
              <a:ext uri="{FF2B5EF4-FFF2-40B4-BE49-F238E27FC236}">
                <a16:creationId xmlns:a16="http://schemas.microsoft.com/office/drawing/2014/main" id="{C20B71FA-FF59-6BE2-1A2F-2D9BC176EC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E0E0E0"/>
              </a:clrFrom>
              <a:clrTo>
                <a:srgbClr val="E0E0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9368" y="2594288"/>
            <a:ext cx="1257564" cy="166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BFA73CB-3153-7E50-34B0-D378E50870B1}"/>
              </a:ext>
            </a:extLst>
          </p:cNvPr>
          <p:cNvSpPr txBox="1"/>
          <p:nvPr/>
        </p:nvSpPr>
        <p:spPr>
          <a:xfrm>
            <a:off x="2115266" y="2640690"/>
            <a:ext cx="82936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  <a:t>Se o saldo for </a:t>
            </a:r>
            <a:r>
              <a:rPr kumimoji="0" lang="pt-PT" b="1" i="0" u="none" strike="noStrike" kern="1200" cap="all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  <a:t>negativo</a:t>
            </a:r>
            <a:r>
              <a:rPr kumimoji="0" lang="pt-PT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  <a:t>:</a:t>
            </a:r>
            <a:endParaRPr lang="pt-PT" dirty="0">
              <a:solidFill>
                <a:schemeClr val="tx2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Rendimentos &lt; Despesas =&gt; Estamos a </a:t>
            </a:r>
            <a:r>
              <a:rPr kumimoji="0" lang="pt-PT" b="1" i="0" u="none" strike="noStrike" kern="1200" cap="none" spc="0" normalizeH="0" baseline="0" noProof="0" dirty="0">
                <a:ln>
                  <a:noFill/>
                </a:ln>
                <a:solidFill>
                  <a:srgbClr val="E18346"/>
                </a:solidFill>
                <a:effectLst/>
                <a:uLnTx/>
                <a:uFillTx/>
                <a:ea typeface="+mn-ea"/>
                <a:cs typeface="+mn-cs"/>
              </a:rPr>
              <a:t>gastar mais do que recebemos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A070B6-7FF7-40AF-AB88-8589580012F6}"/>
              </a:ext>
            </a:extLst>
          </p:cNvPr>
          <p:cNvSpPr txBox="1"/>
          <p:nvPr/>
        </p:nvSpPr>
        <p:spPr>
          <a:xfrm>
            <a:off x="649368" y="4176300"/>
            <a:ext cx="7876427" cy="19097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tabLst/>
              <a:defRPr/>
            </a:pPr>
            <a:r>
              <a:rPr lang="pt-PT" dirty="0"/>
              <a:t>Neste caso, há que procurar </a:t>
            </a:r>
            <a:r>
              <a:rPr lang="pt-PT" b="1" dirty="0">
                <a:solidFill>
                  <a:srgbClr val="E18346"/>
                </a:solidFill>
              </a:rPr>
              <a:t>diminuir as despesas (e/ou aumentar o rendimento) </a:t>
            </a:r>
            <a:r>
              <a:rPr lang="pt-PT" dirty="0"/>
              <a:t>para que o seu valor seja menor do que o rendimento que vamos receber</a:t>
            </a:r>
          </a:p>
          <a:p>
            <a:pPr marR="0" lvl="0" algn="l" defTabSz="914400" rtl="0" eaLnBrk="1" fontAlgn="auto" latinLnBrk="0" hangingPunct="1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tabLst/>
              <a:defRPr/>
            </a:pPr>
            <a:r>
              <a:rPr lang="pt-PT" dirty="0"/>
              <a:t>Com a identificação das despesas necessárias e supérfluas, fixas e variáveis, sabemos que despesas temos mesmo de manter e que despesas podemos reduzir significativamente ou até mesmo eliminar</a:t>
            </a:r>
            <a:endParaRPr lang="pt-PT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575703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A95AD3-0BFF-96D5-F9E6-3CB11692CF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9CD5739D-556E-704C-0B11-CDE6A01F13D0}"/>
              </a:ext>
            </a:extLst>
          </p:cNvPr>
          <p:cNvGrpSpPr/>
          <p:nvPr/>
        </p:nvGrpSpPr>
        <p:grpSpPr>
          <a:xfrm>
            <a:off x="8799224" y="4025462"/>
            <a:ext cx="2296670" cy="2222308"/>
            <a:chOff x="8853063" y="2333748"/>
            <a:chExt cx="2306493" cy="2305385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EF8EAF3C-0176-BC0A-B3AC-505046C6AEF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504139" y="2983716"/>
              <a:ext cx="1095447" cy="1095447"/>
              <a:chOff x="3115919" y="1933726"/>
              <a:chExt cx="588963" cy="588962"/>
            </a:xfrm>
          </p:grpSpPr>
          <p:sp>
            <p:nvSpPr>
              <p:cNvPr id="25" name="Line 23">
                <a:extLst>
                  <a:ext uri="{FF2B5EF4-FFF2-40B4-BE49-F238E27FC236}">
                    <a16:creationId xmlns:a16="http://schemas.microsoft.com/office/drawing/2014/main" id="{82AA2D9D-AB54-CAB6-04E5-B67DEDEBA2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09582" y="2321076"/>
                <a:ext cx="107950" cy="107950"/>
              </a:xfrm>
              <a:prstGeom prst="line">
                <a:avLst/>
              </a:prstGeom>
              <a:noFill/>
              <a:ln w="1905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26" name="Line 24">
                <a:extLst>
                  <a:ext uri="{FF2B5EF4-FFF2-40B4-BE49-F238E27FC236}">
                    <a16:creationId xmlns:a16="http://schemas.microsoft.com/office/drawing/2014/main" id="{300870C6-E3F3-504E-0398-3A83397528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209582" y="2321076"/>
                <a:ext cx="107950" cy="107950"/>
              </a:xfrm>
              <a:prstGeom prst="line">
                <a:avLst/>
              </a:prstGeom>
              <a:noFill/>
              <a:ln w="1905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27" name="Line 25">
                <a:extLst>
                  <a:ext uri="{FF2B5EF4-FFF2-40B4-BE49-F238E27FC236}">
                    <a16:creationId xmlns:a16="http://schemas.microsoft.com/office/drawing/2014/main" id="{D8FFA308-4C65-2778-33F9-2EAE39AA59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81044" y="2081363"/>
                <a:ext cx="153988" cy="0"/>
              </a:xfrm>
              <a:prstGeom prst="line">
                <a:avLst/>
              </a:prstGeom>
              <a:noFill/>
              <a:ln w="1905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28" name="Line 26">
                <a:extLst>
                  <a:ext uri="{FF2B5EF4-FFF2-40B4-BE49-F238E27FC236}">
                    <a16:creationId xmlns:a16="http://schemas.microsoft.com/office/drawing/2014/main" id="{F9F54A3F-A4B7-B141-6AFD-F68A210F5C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81044" y="2349651"/>
                <a:ext cx="153988" cy="0"/>
              </a:xfrm>
              <a:prstGeom prst="line">
                <a:avLst/>
              </a:prstGeom>
              <a:noFill/>
              <a:ln w="1905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29" name="Line 27">
                <a:extLst>
                  <a:ext uri="{FF2B5EF4-FFF2-40B4-BE49-F238E27FC236}">
                    <a16:creationId xmlns:a16="http://schemas.microsoft.com/office/drawing/2014/main" id="{EE10EB82-24F6-96A2-A2AF-EE72166642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81044" y="2402038"/>
                <a:ext cx="153988" cy="0"/>
              </a:xfrm>
              <a:prstGeom prst="line">
                <a:avLst/>
              </a:prstGeom>
              <a:noFill/>
              <a:ln w="1905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30" name="Line 28">
                <a:extLst>
                  <a:ext uri="{FF2B5EF4-FFF2-40B4-BE49-F238E27FC236}">
                    <a16:creationId xmlns:a16="http://schemas.microsoft.com/office/drawing/2014/main" id="{61633591-ED9F-A0ED-89A2-6B7A471D7A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87357" y="2081363"/>
                <a:ext cx="152400" cy="0"/>
              </a:xfrm>
              <a:prstGeom prst="line">
                <a:avLst/>
              </a:prstGeom>
              <a:noFill/>
              <a:ln w="1905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42" name="Line 29">
                <a:extLst>
                  <a:ext uri="{FF2B5EF4-FFF2-40B4-BE49-F238E27FC236}">
                    <a16:creationId xmlns:a16="http://schemas.microsoft.com/office/drawing/2014/main" id="{03021384-555E-09CC-8823-65AEE87EC7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63557" y="2005163"/>
                <a:ext cx="0" cy="152400"/>
              </a:xfrm>
              <a:prstGeom prst="line">
                <a:avLst/>
              </a:prstGeom>
              <a:noFill/>
              <a:ln w="1905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43" name="Freeform 30">
                <a:extLst>
                  <a:ext uri="{FF2B5EF4-FFF2-40B4-BE49-F238E27FC236}">
                    <a16:creationId xmlns:a16="http://schemas.microsoft.com/office/drawing/2014/main" id="{99DAADDF-F07B-1C26-87FA-706BC735E3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5919" y="1933726"/>
                <a:ext cx="295275" cy="295275"/>
              </a:xfrm>
              <a:custGeom>
                <a:avLst/>
                <a:gdLst>
                  <a:gd name="T0" fmla="*/ 170 w 813"/>
                  <a:gd name="T1" fmla="*/ 0 h 813"/>
                  <a:gd name="T2" fmla="*/ 813 w 813"/>
                  <a:gd name="T3" fmla="*/ 0 h 813"/>
                  <a:gd name="T4" fmla="*/ 813 w 813"/>
                  <a:gd name="T5" fmla="*/ 813 h 813"/>
                  <a:gd name="T6" fmla="*/ 0 w 813"/>
                  <a:gd name="T7" fmla="*/ 813 h 813"/>
                  <a:gd name="T8" fmla="*/ 0 w 813"/>
                  <a:gd name="T9" fmla="*/ 170 h 813"/>
                  <a:gd name="T10" fmla="*/ 170 w 813"/>
                  <a:gd name="T11" fmla="*/ 0 h 8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13" h="813">
                    <a:moveTo>
                      <a:pt x="170" y="0"/>
                    </a:moveTo>
                    <a:lnTo>
                      <a:pt x="813" y="0"/>
                    </a:lnTo>
                    <a:lnTo>
                      <a:pt x="813" y="813"/>
                    </a:lnTo>
                    <a:lnTo>
                      <a:pt x="0" y="813"/>
                    </a:lnTo>
                    <a:lnTo>
                      <a:pt x="0" y="170"/>
                    </a:lnTo>
                    <a:cubicBezTo>
                      <a:pt x="0" y="76"/>
                      <a:pt x="76" y="0"/>
                      <a:pt x="170" y="0"/>
                    </a:cubicBezTo>
                    <a:close/>
                  </a:path>
                </a:pathLst>
              </a:custGeom>
              <a:noFill/>
              <a:ln w="1905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44" name="Freeform 31">
                <a:extLst>
                  <a:ext uri="{FF2B5EF4-FFF2-40B4-BE49-F238E27FC236}">
                    <a16:creationId xmlns:a16="http://schemas.microsoft.com/office/drawing/2014/main" id="{19EFA57C-2516-6B7B-D5F8-DBD94A762C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1194" y="2229001"/>
                <a:ext cx="293688" cy="293687"/>
              </a:xfrm>
              <a:custGeom>
                <a:avLst/>
                <a:gdLst>
                  <a:gd name="T0" fmla="*/ 0 w 813"/>
                  <a:gd name="T1" fmla="*/ 0 h 813"/>
                  <a:gd name="T2" fmla="*/ 813 w 813"/>
                  <a:gd name="T3" fmla="*/ 0 h 813"/>
                  <a:gd name="T4" fmla="*/ 813 w 813"/>
                  <a:gd name="T5" fmla="*/ 644 h 813"/>
                  <a:gd name="T6" fmla="*/ 644 w 813"/>
                  <a:gd name="T7" fmla="*/ 813 h 813"/>
                  <a:gd name="T8" fmla="*/ 0 w 813"/>
                  <a:gd name="T9" fmla="*/ 813 h 813"/>
                  <a:gd name="T10" fmla="*/ 0 w 813"/>
                  <a:gd name="T11" fmla="*/ 0 h 8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13" h="813">
                    <a:moveTo>
                      <a:pt x="0" y="0"/>
                    </a:moveTo>
                    <a:lnTo>
                      <a:pt x="813" y="0"/>
                    </a:lnTo>
                    <a:lnTo>
                      <a:pt x="813" y="644"/>
                    </a:lnTo>
                    <a:cubicBezTo>
                      <a:pt x="813" y="737"/>
                      <a:pt x="737" y="813"/>
                      <a:pt x="644" y="813"/>
                    </a:cubicBezTo>
                    <a:lnTo>
                      <a:pt x="0" y="81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905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45" name="Freeform 32">
                <a:extLst>
                  <a:ext uri="{FF2B5EF4-FFF2-40B4-BE49-F238E27FC236}">
                    <a16:creationId xmlns:a16="http://schemas.microsoft.com/office/drawing/2014/main" id="{A8337F98-CB9B-AD2E-2740-7262DBE6FE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1194" y="1933726"/>
                <a:ext cx="293688" cy="295275"/>
              </a:xfrm>
              <a:custGeom>
                <a:avLst/>
                <a:gdLst>
                  <a:gd name="T0" fmla="*/ 0 w 813"/>
                  <a:gd name="T1" fmla="*/ 0 h 813"/>
                  <a:gd name="T2" fmla="*/ 644 w 813"/>
                  <a:gd name="T3" fmla="*/ 0 h 813"/>
                  <a:gd name="T4" fmla="*/ 813 w 813"/>
                  <a:gd name="T5" fmla="*/ 170 h 813"/>
                  <a:gd name="T6" fmla="*/ 813 w 813"/>
                  <a:gd name="T7" fmla="*/ 813 h 813"/>
                  <a:gd name="T8" fmla="*/ 0 w 813"/>
                  <a:gd name="T9" fmla="*/ 813 h 813"/>
                  <a:gd name="T10" fmla="*/ 0 w 813"/>
                  <a:gd name="T11" fmla="*/ 0 h 8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13" h="813">
                    <a:moveTo>
                      <a:pt x="0" y="0"/>
                    </a:moveTo>
                    <a:lnTo>
                      <a:pt x="644" y="0"/>
                    </a:lnTo>
                    <a:cubicBezTo>
                      <a:pt x="737" y="0"/>
                      <a:pt x="813" y="76"/>
                      <a:pt x="813" y="170"/>
                    </a:cubicBezTo>
                    <a:lnTo>
                      <a:pt x="813" y="813"/>
                    </a:lnTo>
                    <a:lnTo>
                      <a:pt x="0" y="81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905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46" name="Freeform 33">
                <a:extLst>
                  <a:ext uri="{FF2B5EF4-FFF2-40B4-BE49-F238E27FC236}">
                    <a16:creationId xmlns:a16="http://schemas.microsoft.com/office/drawing/2014/main" id="{855BE3CB-7399-2FD8-AE51-7D479DC0FC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5919" y="2229001"/>
                <a:ext cx="295275" cy="293687"/>
              </a:xfrm>
              <a:custGeom>
                <a:avLst/>
                <a:gdLst>
                  <a:gd name="T0" fmla="*/ 0 w 813"/>
                  <a:gd name="T1" fmla="*/ 0 h 813"/>
                  <a:gd name="T2" fmla="*/ 813 w 813"/>
                  <a:gd name="T3" fmla="*/ 0 h 813"/>
                  <a:gd name="T4" fmla="*/ 813 w 813"/>
                  <a:gd name="T5" fmla="*/ 813 h 813"/>
                  <a:gd name="T6" fmla="*/ 170 w 813"/>
                  <a:gd name="T7" fmla="*/ 813 h 813"/>
                  <a:gd name="T8" fmla="*/ 0 w 813"/>
                  <a:gd name="T9" fmla="*/ 644 h 813"/>
                  <a:gd name="T10" fmla="*/ 0 w 813"/>
                  <a:gd name="T11" fmla="*/ 0 h 8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13" h="813">
                    <a:moveTo>
                      <a:pt x="0" y="0"/>
                    </a:moveTo>
                    <a:lnTo>
                      <a:pt x="813" y="0"/>
                    </a:lnTo>
                    <a:lnTo>
                      <a:pt x="813" y="813"/>
                    </a:lnTo>
                    <a:lnTo>
                      <a:pt x="170" y="813"/>
                    </a:lnTo>
                    <a:cubicBezTo>
                      <a:pt x="76" y="813"/>
                      <a:pt x="0" y="737"/>
                      <a:pt x="0" y="644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1905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9C34DEDD-A13E-14AF-860F-8106F5E92686}"/>
                </a:ext>
              </a:extLst>
            </p:cNvPr>
            <p:cNvGrpSpPr/>
            <p:nvPr/>
          </p:nvGrpSpPr>
          <p:grpSpPr>
            <a:xfrm>
              <a:off x="8853063" y="2333748"/>
              <a:ext cx="2306493" cy="2305385"/>
              <a:chOff x="4765153" y="2325848"/>
              <a:chExt cx="2306493" cy="2305385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389BAC5D-6630-19B1-3137-08E454D7F700}"/>
                  </a:ext>
                </a:extLst>
              </p:cNvPr>
              <p:cNvGrpSpPr/>
              <p:nvPr/>
            </p:nvGrpSpPr>
            <p:grpSpPr>
              <a:xfrm>
                <a:off x="4765153" y="2325848"/>
                <a:ext cx="2306493" cy="2305385"/>
                <a:chOff x="3020400" y="2268000"/>
                <a:chExt cx="2306493" cy="2305385"/>
              </a:xfrm>
            </p:grpSpPr>
            <p:sp>
              <p:nvSpPr>
                <p:cNvPr id="23" name="Freeform 39">
                  <a:extLst>
                    <a:ext uri="{FF2B5EF4-FFF2-40B4-BE49-F238E27FC236}">
                      <a16:creationId xmlns:a16="http://schemas.microsoft.com/office/drawing/2014/main" id="{17B541D8-9C8F-F82A-B1D6-E24426A044A9}"/>
                    </a:ext>
                  </a:extLst>
                </p:cNvPr>
                <p:cNvSpPr/>
                <p:nvPr/>
              </p:nvSpPr>
              <p:spPr>
                <a:xfrm>
                  <a:off x="3111508" y="2358000"/>
                  <a:ext cx="2215385" cy="2215385"/>
                </a:xfrm>
                <a:custGeom>
                  <a:avLst/>
                  <a:gdLst>
                    <a:gd name="connsiteX0" fmla="*/ 0 w 3251200"/>
                    <a:gd name="connsiteY0" fmla="*/ 1625600 h 3251200"/>
                    <a:gd name="connsiteX1" fmla="*/ 1625600 w 3251200"/>
                    <a:gd name="connsiteY1" fmla="*/ 0 h 3251200"/>
                    <a:gd name="connsiteX2" fmla="*/ 3251200 w 3251200"/>
                    <a:gd name="connsiteY2" fmla="*/ 1625600 h 3251200"/>
                    <a:gd name="connsiteX3" fmla="*/ 1625600 w 3251200"/>
                    <a:gd name="connsiteY3" fmla="*/ 3251200 h 3251200"/>
                    <a:gd name="connsiteX4" fmla="*/ 0 w 3251200"/>
                    <a:gd name="connsiteY4" fmla="*/ 1625600 h 3251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51200" h="3251200">
                      <a:moveTo>
                        <a:pt x="0" y="1625600"/>
                      </a:moveTo>
                      <a:cubicBezTo>
                        <a:pt x="0" y="727806"/>
                        <a:pt x="727806" y="0"/>
                        <a:pt x="1625600" y="0"/>
                      </a:cubicBezTo>
                      <a:cubicBezTo>
                        <a:pt x="2523394" y="0"/>
                        <a:pt x="3251200" y="727806"/>
                        <a:pt x="3251200" y="1625600"/>
                      </a:cubicBezTo>
                      <a:cubicBezTo>
                        <a:pt x="3251200" y="2523394"/>
                        <a:pt x="2523394" y="3251200"/>
                        <a:pt x="1625600" y="3251200"/>
                      </a:cubicBezTo>
                      <a:cubicBezTo>
                        <a:pt x="727806" y="3251200"/>
                        <a:pt x="0" y="2523394"/>
                        <a:pt x="0" y="1625600"/>
                      </a:cubicBezTo>
                      <a:close/>
                    </a:path>
                  </a:pathLst>
                </a:custGeom>
                <a:noFill/>
                <a:ln w="101600">
                  <a:solidFill>
                    <a:schemeClr val="accent3"/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alpha val="5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alpha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/>
                </a:fontRef>
              </p:style>
              <p:txBody>
                <a:bodyPr spcFirstLastPara="0" vert="horz" wrap="square" lIns="0" tIns="0" rIns="0" bIns="0" numCol="1" spcCol="127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7200" b="1" i="0" u="none" strike="noStrike" kern="1200" cap="none" spc="100" normalizeH="0" baseline="0" noProof="0" dirty="0">
                    <a:ln>
                      <a:noFill/>
                    </a:ln>
                    <a:solidFill>
                      <a:srgbClr val="002A49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24" name="Title 2">
                  <a:extLst>
                    <a:ext uri="{FF2B5EF4-FFF2-40B4-BE49-F238E27FC236}">
                      <a16:creationId xmlns:a16="http://schemas.microsoft.com/office/drawing/2014/main" id="{36284899-4D5F-99D4-05E2-DB8670264821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3020400" y="2268000"/>
                  <a:ext cx="720000" cy="720000"/>
                </a:xfrm>
                <a:prstGeom prst="ellipse">
                  <a:avLst/>
                </a:prstGeom>
                <a:solidFill>
                  <a:schemeClr val="accent3"/>
                </a:solidFill>
                <a:ln w="25400">
                  <a:noFill/>
                </a:ln>
              </p:spPr>
              <p:txBody>
                <a:bodyPr vert="horz" wrap="square" lIns="0" tIns="72000" rIns="0" bIns="0" rtlCol="0" anchor="ctr" anchorCtr="0">
                  <a:noAutofit/>
                </a:bodyPr>
                <a:lstStyle>
                  <a:lvl1pPr algn="l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3200" b="0" kern="1200" cap="all" spc="400" baseline="0">
                      <a:solidFill>
                        <a:schemeClr val="tx2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defRPr>
                  </a:lvl1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7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600" b="0" i="0" u="none" strike="noStrike" kern="1200" cap="all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en Sans Extrabold" panose="020B0906030804020204" pitchFamily="34" charset="0"/>
                    <a:ea typeface="Open Sans Extrabold" panose="020B0906030804020204" pitchFamily="34" charset="0"/>
                    <a:cs typeface="Open Sans Extrabold" panose="020B0906030804020204" pitchFamily="34" charset="0"/>
                  </a:endParaRPr>
                </a:p>
              </p:txBody>
            </p:sp>
          </p:grp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7139C63-4637-E834-6D4A-CD8BA620AA15}"/>
                  </a:ext>
                </a:extLst>
              </p:cNvPr>
              <p:cNvSpPr txBox="1"/>
              <p:nvPr/>
            </p:nvSpPr>
            <p:spPr>
              <a:xfrm>
                <a:off x="4811618" y="2426153"/>
                <a:ext cx="62706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PT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rPr>
                  <a:t>03</a:t>
                </a:r>
              </a:p>
            </p:txBody>
          </p:sp>
        </p:grp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899BD5D-E691-8D5A-7088-9DA367E65F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err="1"/>
              <a:t>Educar</a:t>
            </a:r>
            <a:r>
              <a:rPr lang="en-GB" dirty="0"/>
              <a:t> para a </a:t>
            </a:r>
            <a:r>
              <a:rPr lang="en-GB" dirty="0" err="1"/>
              <a:t>Cidadania</a:t>
            </a:r>
            <a:r>
              <a:rPr lang="en-GB" dirty="0"/>
              <a:t>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FD6666-EFBD-EE27-1A29-8D1F90AE7B0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t-PT" dirty="0"/>
              <a:t>Orçamento Familiar e Fiscalidade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0DB3D4-1254-2DF2-8B5D-6215A3E27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35294" y="6333173"/>
            <a:ext cx="618506" cy="365125"/>
          </a:xfrm>
          <a:prstGeom prst="rect">
            <a:avLst/>
          </a:prstGeom>
        </p:spPr>
        <p:txBody>
          <a:bodyPr/>
          <a:lstStyle/>
          <a:p>
            <a:fld id="{0FC76E96-B79D-4F2B-9241-53214DAD9253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5" name="Título 12">
            <a:extLst>
              <a:ext uri="{FF2B5EF4-FFF2-40B4-BE49-F238E27FC236}">
                <a16:creationId xmlns:a16="http://schemas.microsoft.com/office/drawing/2014/main" id="{90F7F406-2FC3-00C0-39D8-08846B34E240}"/>
              </a:ext>
            </a:extLst>
          </p:cNvPr>
          <p:cNvSpPr txBox="1">
            <a:spLocks/>
          </p:cNvSpPr>
          <p:nvPr/>
        </p:nvSpPr>
        <p:spPr>
          <a:xfrm>
            <a:off x="580293" y="1938891"/>
            <a:ext cx="10515600" cy="119534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600" b="1" dirty="0">
                <a:solidFill>
                  <a:srgbClr val="05547F"/>
                </a:solidFill>
                <a:latin typeface="+mn-lt"/>
              </a:rPr>
              <a:t>Calcular o saldo do orçamento</a:t>
            </a:r>
            <a:endParaRPr lang="pt-PT" sz="3600" dirty="0">
              <a:solidFill>
                <a:srgbClr val="05547F"/>
              </a:solidFill>
              <a:latin typeface="+mn-lt"/>
            </a:endParaRPr>
          </a:p>
        </p:txBody>
      </p:sp>
      <p:graphicFrame>
        <p:nvGraphicFramePr>
          <p:cNvPr id="6" name="Marcador de Posição de Conteúdo 8">
            <a:extLst>
              <a:ext uri="{FF2B5EF4-FFF2-40B4-BE49-F238E27FC236}">
                <a16:creationId xmlns:a16="http://schemas.microsoft.com/office/drawing/2014/main" id="{DF92807D-A2E4-2FB6-D2D1-588BD8863FF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9238878"/>
              </p:ext>
            </p:extLst>
          </p:nvPr>
        </p:nvGraphicFramePr>
        <p:xfrm>
          <a:off x="754471" y="2594770"/>
          <a:ext cx="5656838" cy="3600450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20858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12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25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72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890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600" cap="all" baseline="0">
                          <a:effectLst/>
                        </a:rPr>
                        <a:t>Rendimentos / RECEITAS</a:t>
                      </a:r>
                      <a:endParaRPr lang="pt-PT" sz="1600" cap="all" baseline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600" cap="all" baseline="0">
                          <a:effectLst/>
                        </a:rPr>
                        <a:t>GASTOS / Despesas</a:t>
                      </a:r>
                      <a:endParaRPr lang="pt-PT" sz="1600" cap="all" baseline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600" dirty="0">
                          <a:effectLst/>
                        </a:rPr>
                        <a:t>Descrição</a:t>
                      </a:r>
                      <a:endParaRPr lang="pt-PT" sz="1600" i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600" b="1" dirty="0">
                          <a:effectLst/>
                        </a:rPr>
                        <a:t>Valor</a:t>
                      </a:r>
                      <a:endParaRPr lang="pt-PT" sz="1600" b="1" i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600" b="1" dirty="0">
                          <a:effectLst/>
                        </a:rPr>
                        <a:t>Descrição</a:t>
                      </a:r>
                      <a:endParaRPr lang="pt-PT" sz="1600" b="1" i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D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600" b="1" dirty="0">
                          <a:effectLst/>
                        </a:rPr>
                        <a:t>Valor</a:t>
                      </a:r>
                      <a:endParaRPr lang="pt-PT" sz="1600" b="1" i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rgbClr val="CCD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9788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 marL="68580" marR="68580" marT="36195" marB="36195" anchor="ctr">
                    <a:lnR w="12700" cap="flat" cmpd="sng" algn="ctr">
                      <a:solidFill>
                        <a:srgbClr val="CCD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rgbClr val="CCD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  <a:defRPr/>
                      </a:pPr>
                      <a:r>
                        <a:rPr lang="pt-PT" sz="1600" b="1" dirty="0">
                          <a:effectLst/>
                        </a:rPr>
                        <a:t>Despesas necessárias</a:t>
                      </a:r>
                      <a:endParaRPr lang="pt-PT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D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PT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rgbClr val="CCD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89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1600" b="0" dirty="0">
                          <a:effectLst/>
                        </a:rPr>
                        <a:t>Salário</a:t>
                      </a:r>
                      <a:endParaRPr lang="pt-PT" sz="16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>
                    <a:lnR w="12700" cap="flat" cmpd="sng" algn="ctr">
                      <a:solidFill>
                        <a:srgbClr val="CCD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600" dirty="0">
                          <a:effectLst/>
                        </a:rPr>
                        <a:t>750 €</a:t>
                      </a:r>
                      <a:endParaRPr lang="pt-PT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rgbClr val="CCD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pt-PT" sz="1600" dirty="0">
                          <a:effectLst/>
                        </a:rPr>
                        <a:t>Renda da casa </a:t>
                      </a:r>
                      <a:endParaRPr lang="pt-PT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D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>
                          <a:effectLst/>
                        </a:rPr>
                        <a:t>300 €</a:t>
                      </a:r>
                      <a:endParaRPr lang="pt-PT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rgbClr val="CCD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8900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pt-PT" sz="1600" b="0" dirty="0">
                          <a:effectLst/>
                        </a:rPr>
                        <a:t>Comissão</a:t>
                      </a:r>
                      <a:endParaRPr lang="pt-PT" sz="16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>
                    <a:lnR w="12700" cap="flat" cmpd="sng" algn="ctr">
                      <a:solidFill>
                        <a:srgbClr val="CCD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600" dirty="0">
                          <a:effectLst/>
                        </a:rPr>
                        <a:t>100 €</a:t>
                      </a:r>
                      <a:endParaRPr lang="pt-PT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rgbClr val="CCD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1600">
                          <a:effectLst/>
                        </a:rPr>
                        <a:t>Alimentação </a:t>
                      </a:r>
                      <a:endParaRPr lang="pt-PT" sz="1600" baseline="0" dirty="0">
                        <a:effectLst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D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>
                          <a:effectLst/>
                        </a:rPr>
                        <a:t>350 €</a:t>
                      </a:r>
                      <a:endParaRPr lang="pt-PT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rgbClr val="CCD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9788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 marL="68580" marR="68580" marT="36195" marB="36195" anchor="ctr">
                    <a:lnR w="12700" cap="flat" cmpd="sng" algn="ctr">
                      <a:solidFill>
                        <a:srgbClr val="CCD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rgbClr val="CCD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pt-PT" sz="1600" dirty="0">
                          <a:effectLst/>
                        </a:rPr>
                        <a:t>Transporte </a:t>
                      </a:r>
                      <a:endParaRPr lang="pt-PT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D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>
                          <a:effectLst/>
                        </a:rPr>
                        <a:t>50  €</a:t>
                      </a:r>
                      <a:endParaRPr lang="pt-PT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rgbClr val="CCD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9788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 marL="68580" marR="68580" marT="36195" marB="36195" anchor="ctr">
                    <a:lnR w="12700" cap="flat" cmpd="sng" algn="ctr">
                      <a:solidFill>
                        <a:srgbClr val="CCD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rgbClr val="CCD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  <a:defRPr/>
                      </a:pPr>
                      <a:r>
                        <a:rPr lang="pt-PT" sz="1600" b="1" dirty="0">
                          <a:effectLst/>
                        </a:rPr>
                        <a:t>Despesas supérfluas </a:t>
                      </a:r>
                      <a:endParaRPr lang="pt-PT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D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PT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rgbClr val="CCD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9788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 marL="68580" marR="68580" marT="36195" marB="36195" anchor="ctr">
                    <a:lnR w="12700" cap="flat" cmpd="sng" algn="ctr">
                      <a:solidFill>
                        <a:srgbClr val="CCD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rgbClr val="CCD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pt-PT" sz="1600" dirty="0">
                          <a:effectLst/>
                        </a:rPr>
                        <a:t>Restaurante</a:t>
                      </a:r>
                      <a:endParaRPr lang="pt-PT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D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>
                          <a:effectLst/>
                        </a:rPr>
                        <a:t>80 € </a:t>
                      </a:r>
                      <a:endParaRPr lang="pt-PT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rgbClr val="CCD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89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pt-PT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>
                    <a:lnR w="12700" cap="flat" cmpd="sng" algn="ctr">
                      <a:solidFill>
                        <a:srgbClr val="CCD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PT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rgbClr val="CCD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1600" dirty="0">
                          <a:effectLst/>
                        </a:rPr>
                        <a:t>Cinema / teatro</a:t>
                      </a:r>
                      <a:endParaRPr lang="pt-PT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D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>
                          <a:effectLst/>
                        </a:rPr>
                        <a:t>20 €</a:t>
                      </a:r>
                      <a:endParaRPr lang="pt-PT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rgbClr val="CCD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89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1600" dirty="0">
                          <a:effectLst/>
                        </a:rPr>
                        <a:t>Total de</a:t>
                      </a:r>
                      <a:r>
                        <a:rPr lang="pt-PT" sz="1600" baseline="0" dirty="0">
                          <a:effectLst/>
                        </a:rPr>
                        <a:t> rendimentos </a:t>
                      </a:r>
                      <a:endParaRPr lang="pt-PT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>
                    <a:solidFill>
                      <a:schemeClr val="accent3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b="1" dirty="0">
                          <a:effectLst/>
                        </a:rPr>
                        <a:t>850</a:t>
                      </a:r>
                      <a:r>
                        <a:rPr lang="pt-PT" sz="1600" dirty="0">
                          <a:effectLst/>
                        </a:rPr>
                        <a:t> </a:t>
                      </a:r>
                      <a:r>
                        <a:rPr lang="pt-PT" sz="1600" b="1" dirty="0">
                          <a:effectLst/>
                        </a:rPr>
                        <a:t>€</a:t>
                      </a:r>
                      <a:endParaRPr lang="pt-PT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1600" b="1" dirty="0">
                          <a:effectLst/>
                        </a:rPr>
                        <a:t>Total de</a:t>
                      </a:r>
                      <a:r>
                        <a:rPr lang="pt-PT" sz="1600" b="1" baseline="0" dirty="0">
                          <a:effectLst/>
                        </a:rPr>
                        <a:t> despesas</a:t>
                      </a:r>
                      <a:endParaRPr lang="pt-PT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b="1" dirty="0">
                          <a:effectLst/>
                        </a:rPr>
                        <a:t>800  €</a:t>
                      </a:r>
                      <a:endParaRPr lang="pt-PT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>
                    <a:solidFill>
                      <a:schemeClr val="accent3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8900">
                <a:tc grid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1600" dirty="0">
                          <a:solidFill>
                            <a:schemeClr val="bg1"/>
                          </a:solidFill>
                          <a:effectLst/>
                        </a:rPr>
                        <a:t>Saldo do orçamento</a:t>
                      </a:r>
                      <a:endParaRPr lang="pt-PT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>
                    <a:solidFill>
                      <a:srgbClr val="002A4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PT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pt-PT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b="1" dirty="0">
                          <a:solidFill>
                            <a:schemeClr val="bg1"/>
                          </a:solidFill>
                          <a:effectLst/>
                        </a:rPr>
                        <a:t>50 €</a:t>
                      </a:r>
                      <a:endParaRPr lang="pt-PT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>
                    <a:solidFill>
                      <a:srgbClr val="002A4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89909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F97DB7-FA0F-A669-B216-445E484FF1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52F87AAF-9ACD-C844-A343-89E26A6F2029}"/>
              </a:ext>
            </a:extLst>
          </p:cNvPr>
          <p:cNvGrpSpPr/>
          <p:nvPr/>
        </p:nvGrpSpPr>
        <p:grpSpPr>
          <a:xfrm>
            <a:off x="8799224" y="4025462"/>
            <a:ext cx="2296670" cy="2222308"/>
            <a:chOff x="8853063" y="2333748"/>
            <a:chExt cx="2306493" cy="2305385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43CC8E58-D975-36F7-5BB8-A2409907ED9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504139" y="2983716"/>
              <a:ext cx="1095447" cy="1095447"/>
              <a:chOff x="3115919" y="1933726"/>
              <a:chExt cx="588963" cy="588962"/>
            </a:xfrm>
          </p:grpSpPr>
          <p:sp>
            <p:nvSpPr>
              <p:cNvPr id="25" name="Line 23">
                <a:extLst>
                  <a:ext uri="{FF2B5EF4-FFF2-40B4-BE49-F238E27FC236}">
                    <a16:creationId xmlns:a16="http://schemas.microsoft.com/office/drawing/2014/main" id="{0D062F2D-22BA-7E75-5E2F-7402C3E700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09582" y="2321076"/>
                <a:ext cx="107950" cy="107950"/>
              </a:xfrm>
              <a:prstGeom prst="line">
                <a:avLst/>
              </a:prstGeom>
              <a:noFill/>
              <a:ln w="1905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26" name="Line 24">
                <a:extLst>
                  <a:ext uri="{FF2B5EF4-FFF2-40B4-BE49-F238E27FC236}">
                    <a16:creationId xmlns:a16="http://schemas.microsoft.com/office/drawing/2014/main" id="{DD6459BF-D247-6FC2-E9D2-8725EA381B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209582" y="2321076"/>
                <a:ext cx="107950" cy="107950"/>
              </a:xfrm>
              <a:prstGeom prst="line">
                <a:avLst/>
              </a:prstGeom>
              <a:noFill/>
              <a:ln w="1905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27" name="Line 25">
                <a:extLst>
                  <a:ext uri="{FF2B5EF4-FFF2-40B4-BE49-F238E27FC236}">
                    <a16:creationId xmlns:a16="http://schemas.microsoft.com/office/drawing/2014/main" id="{9B223C50-7DF2-2DB3-EFA5-18EE2E08BA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81044" y="2081363"/>
                <a:ext cx="153988" cy="0"/>
              </a:xfrm>
              <a:prstGeom prst="line">
                <a:avLst/>
              </a:prstGeom>
              <a:noFill/>
              <a:ln w="1905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28" name="Line 26">
                <a:extLst>
                  <a:ext uri="{FF2B5EF4-FFF2-40B4-BE49-F238E27FC236}">
                    <a16:creationId xmlns:a16="http://schemas.microsoft.com/office/drawing/2014/main" id="{5DE55CE5-1D26-35C9-6D59-153D18110E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81044" y="2349651"/>
                <a:ext cx="153988" cy="0"/>
              </a:xfrm>
              <a:prstGeom prst="line">
                <a:avLst/>
              </a:prstGeom>
              <a:noFill/>
              <a:ln w="1905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29" name="Line 27">
                <a:extLst>
                  <a:ext uri="{FF2B5EF4-FFF2-40B4-BE49-F238E27FC236}">
                    <a16:creationId xmlns:a16="http://schemas.microsoft.com/office/drawing/2014/main" id="{021C8F67-BAF9-CE88-883D-4874AAA3AD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81044" y="2402038"/>
                <a:ext cx="153988" cy="0"/>
              </a:xfrm>
              <a:prstGeom prst="line">
                <a:avLst/>
              </a:prstGeom>
              <a:noFill/>
              <a:ln w="1905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30" name="Line 28">
                <a:extLst>
                  <a:ext uri="{FF2B5EF4-FFF2-40B4-BE49-F238E27FC236}">
                    <a16:creationId xmlns:a16="http://schemas.microsoft.com/office/drawing/2014/main" id="{9F889D46-22C2-737F-54EE-8941C6AF49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87357" y="2081363"/>
                <a:ext cx="152400" cy="0"/>
              </a:xfrm>
              <a:prstGeom prst="line">
                <a:avLst/>
              </a:prstGeom>
              <a:noFill/>
              <a:ln w="1905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42" name="Line 29">
                <a:extLst>
                  <a:ext uri="{FF2B5EF4-FFF2-40B4-BE49-F238E27FC236}">
                    <a16:creationId xmlns:a16="http://schemas.microsoft.com/office/drawing/2014/main" id="{18C53D71-1A3A-84E5-7359-6567D7C7B3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63557" y="2005163"/>
                <a:ext cx="0" cy="152400"/>
              </a:xfrm>
              <a:prstGeom prst="line">
                <a:avLst/>
              </a:prstGeom>
              <a:noFill/>
              <a:ln w="1905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43" name="Freeform 30">
                <a:extLst>
                  <a:ext uri="{FF2B5EF4-FFF2-40B4-BE49-F238E27FC236}">
                    <a16:creationId xmlns:a16="http://schemas.microsoft.com/office/drawing/2014/main" id="{AD1373A5-B9DB-392C-5B1C-E8D75B4FC1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5919" y="1933726"/>
                <a:ext cx="295275" cy="295275"/>
              </a:xfrm>
              <a:custGeom>
                <a:avLst/>
                <a:gdLst>
                  <a:gd name="T0" fmla="*/ 170 w 813"/>
                  <a:gd name="T1" fmla="*/ 0 h 813"/>
                  <a:gd name="T2" fmla="*/ 813 w 813"/>
                  <a:gd name="T3" fmla="*/ 0 h 813"/>
                  <a:gd name="T4" fmla="*/ 813 w 813"/>
                  <a:gd name="T5" fmla="*/ 813 h 813"/>
                  <a:gd name="T6" fmla="*/ 0 w 813"/>
                  <a:gd name="T7" fmla="*/ 813 h 813"/>
                  <a:gd name="T8" fmla="*/ 0 w 813"/>
                  <a:gd name="T9" fmla="*/ 170 h 813"/>
                  <a:gd name="T10" fmla="*/ 170 w 813"/>
                  <a:gd name="T11" fmla="*/ 0 h 8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13" h="813">
                    <a:moveTo>
                      <a:pt x="170" y="0"/>
                    </a:moveTo>
                    <a:lnTo>
                      <a:pt x="813" y="0"/>
                    </a:lnTo>
                    <a:lnTo>
                      <a:pt x="813" y="813"/>
                    </a:lnTo>
                    <a:lnTo>
                      <a:pt x="0" y="813"/>
                    </a:lnTo>
                    <a:lnTo>
                      <a:pt x="0" y="170"/>
                    </a:lnTo>
                    <a:cubicBezTo>
                      <a:pt x="0" y="76"/>
                      <a:pt x="76" y="0"/>
                      <a:pt x="170" y="0"/>
                    </a:cubicBezTo>
                    <a:close/>
                  </a:path>
                </a:pathLst>
              </a:custGeom>
              <a:noFill/>
              <a:ln w="1905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44" name="Freeform 31">
                <a:extLst>
                  <a:ext uri="{FF2B5EF4-FFF2-40B4-BE49-F238E27FC236}">
                    <a16:creationId xmlns:a16="http://schemas.microsoft.com/office/drawing/2014/main" id="{1C3112FD-AAC4-2255-61AB-F5BEB539DB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1194" y="2229001"/>
                <a:ext cx="293688" cy="293687"/>
              </a:xfrm>
              <a:custGeom>
                <a:avLst/>
                <a:gdLst>
                  <a:gd name="T0" fmla="*/ 0 w 813"/>
                  <a:gd name="T1" fmla="*/ 0 h 813"/>
                  <a:gd name="T2" fmla="*/ 813 w 813"/>
                  <a:gd name="T3" fmla="*/ 0 h 813"/>
                  <a:gd name="T4" fmla="*/ 813 w 813"/>
                  <a:gd name="T5" fmla="*/ 644 h 813"/>
                  <a:gd name="T6" fmla="*/ 644 w 813"/>
                  <a:gd name="T7" fmla="*/ 813 h 813"/>
                  <a:gd name="T8" fmla="*/ 0 w 813"/>
                  <a:gd name="T9" fmla="*/ 813 h 813"/>
                  <a:gd name="T10" fmla="*/ 0 w 813"/>
                  <a:gd name="T11" fmla="*/ 0 h 8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13" h="813">
                    <a:moveTo>
                      <a:pt x="0" y="0"/>
                    </a:moveTo>
                    <a:lnTo>
                      <a:pt x="813" y="0"/>
                    </a:lnTo>
                    <a:lnTo>
                      <a:pt x="813" y="644"/>
                    </a:lnTo>
                    <a:cubicBezTo>
                      <a:pt x="813" y="737"/>
                      <a:pt x="737" y="813"/>
                      <a:pt x="644" y="813"/>
                    </a:cubicBezTo>
                    <a:lnTo>
                      <a:pt x="0" y="81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905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45" name="Freeform 32">
                <a:extLst>
                  <a:ext uri="{FF2B5EF4-FFF2-40B4-BE49-F238E27FC236}">
                    <a16:creationId xmlns:a16="http://schemas.microsoft.com/office/drawing/2014/main" id="{1395E301-B214-F47F-2436-12707B8C68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1194" y="1933726"/>
                <a:ext cx="293688" cy="295275"/>
              </a:xfrm>
              <a:custGeom>
                <a:avLst/>
                <a:gdLst>
                  <a:gd name="T0" fmla="*/ 0 w 813"/>
                  <a:gd name="T1" fmla="*/ 0 h 813"/>
                  <a:gd name="T2" fmla="*/ 644 w 813"/>
                  <a:gd name="T3" fmla="*/ 0 h 813"/>
                  <a:gd name="T4" fmla="*/ 813 w 813"/>
                  <a:gd name="T5" fmla="*/ 170 h 813"/>
                  <a:gd name="T6" fmla="*/ 813 w 813"/>
                  <a:gd name="T7" fmla="*/ 813 h 813"/>
                  <a:gd name="T8" fmla="*/ 0 w 813"/>
                  <a:gd name="T9" fmla="*/ 813 h 813"/>
                  <a:gd name="T10" fmla="*/ 0 w 813"/>
                  <a:gd name="T11" fmla="*/ 0 h 8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13" h="813">
                    <a:moveTo>
                      <a:pt x="0" y="0"/>
                    </a:moveTo>
                    <a:lnTo>
                      <a:pt x="644" y="0"/>
                    </a:lnTo>
                    <a:cubicBezTo>
                      <a:pt x="737" y="0"/>
                      <a:pt x="813" y="76"/>
                      <a:pt x="813" y="170"/>
                    </a:cubicBezTo>
                    <a:lnTo>
                      <a:pt x="813" y="813"/>
                    </a:lnTo>
                    <a:lnTo>
                      <a:pt x="0" y="81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905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46" name="Freeform 33">
                <a:extLst>
                  <a:ext uri="{FF2B5EF4-FFF2-40B4-BE49-F238E27FC236}">
                    <a16:creationId xmlns:a16="http://schemas.microsoft.com/office/drawing/2014/main" id="{DC74C737-E7C4-5101-2750-27735E9D4D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5919" y="2229001"/>
                <a:ext cx="295275" cy="293687"/>
              </a:xfrm>
              <a:custGeom>
                <a:avLst/>
                <a:gdLst>
                  <a:gd name="T0" fmla="*/ 0 w 813"/>
                  <a:gd name="T1" fmla="*/ 0 h 813"/>
                  <a:gd name="T2" fmla="*/ 813 w 813"/>
                  <a:gd name="T3" fmla="*/ 0 h 813"/>
                  <a:gd name="T4" fmla="*/ 813 w 813"/>
                  <a:gd name="T5" fmla="*/ 813 h 813"/>
                  <a:gd name="T6" fmla="*/ 170 w 813"/>
                  <a:gd name="T7" fmla="*/ 813 h 813"/>
                  <a:gd name="T8" fmla="*/ 0 w 813"/>
                  <a:gd name="T9" fmla="*/ 644 h 813"/>
                  <a:gd name="T10" fmla="*/ 0 w 813"/>
                  <a:gd name="T11" fmla="*/ 0 h 8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13" h="813">
                    <a:moveTo>
                      <a:pt x="0" y="0"/>
                    </a:moveTo>
                    <a:lnTo>
                      <a:pt x="813" y="0"/>
                    </a:lnTo>
                    <a:lnTo>
                      <a:pt x="813" y="813"/>
                    </a:lnTo>
                    <a:lnTo>
                      <a:pt x="170" y="813"/>
                    </a:lnTo>
                    <a:cubicBezTo>
                      <a:pt x="76" y="813"/>
                      <a:pt x="0" y="737"/>
                      <a:pt x="0" y="644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1905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936F2959-4A5F-3001-969E-A2359D796D35}"/>
                </a:ext>
              </a:extLst>
            </p:cNvPr>
            <p:cNvGrpSpPr/>
            <p:nvPr/>
          </p:nvGrpSpPr>
          <p:grpSpPr>
            <a:xfrm>
              <a:off x="8853063" y="2333748"/>
              <a:ext cx="2306493" cy="2305385"/>
              <a:chOff x="4765153" y="2325848"/>
              <a:chExt cx="2306493" cy="2305385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E3C280F4-FC98-EF27-8DE7-9559BB665088}"/>
                  </a:ext>
                </a:extLst>
              </p:cNvPr>
              <p:cNvGrpSpPr/>
              <p:nvPr/>
            </p:nvGrpSpPr>
            <p:grpSpPr>
              <a:xfrm>
                <a:off x="4765153" y="2325848"/>
                <a:ext cx="2306493" cy="2305385"/>
                <a:chOff x="3020400" y="2268000"/>
                <a:chExt cx="2306493" cy="2305385"/>
              </a:xfrm>
            </p:grpSpPr>
            <p:sp>
              <p:nvSpPr>
                <p:cNvPr id="23" name="Freeform 39">
                  <a:extLst>
                    <a:ext uri="{FF2B5EF4-FFF2-40B4-BE49-F238E27FC236}">
                      <a16:creationId xmlns:a16="http://schemas.microsoft.com/office/drawing/2014/main" id="{ADA43B68-2F4C-0EE0-C943-210EBD4CB691}"/>
                    </a:ext>
                  </a:extLst>
                </p:cNvPr>
                <p:cNvSpPr/>
                <p:nvPr/>
              </p:nvSpPr>
              <p:spPr>
                <a:xfrm>
                  <a:off x="3111508" y="2358000"/>
                  <a:ext cx="2215385" cy="2215385"/>
                </a:xfrm>
                <a:custGeom>
                  <a:avLst/>
                  <a:gdLst>
                    <a:gd name="connsiteX0" fmla="*/ 0 w 3251200"/>
                    <a:gd name="connsiteY0" fmla="*/ 1625600 h 3251200"/>
                    <a:gd name="connsiteX1" fmla="*/ 1625600 w 3251200"/>
                    <a:gd name="connsiteY1" fmla="*/ 0 h 3251200"/>
                    <a:gd name="connsiteX2" fmla="*/ 3251200 w 3251200"/>
                    <a:gd name="connsiteY2" fmla="*/ 1625600 h 3251200"/>
                    <a:gd name="connsiteX3" fmla="*/ 1625600 w 3251200"/>
                    <a:gd name="connsiteY3" fmla="*/ 3251200 h 3251200"/>
                    <a:gd name="connsiteX4" fmla="*/ 0 w 3251200"/>
                    <a:gd name="connsiteY4" fmla="*/ 1625600 h 3251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51200" h="3251200">
                      <a:moveTo>
                        <a:pt x="0" y="1625600"/>
                      </a:moveTo>
                      <a:cubicBezTo>
                        <a:pt x="0" y="727806"/>
                        <a:pt x="727806" y="0"/>
                        <a:pt x="1625600" y="0"/>
                      </a:cubicBezTo>
                      <a:cubicBezTo>
                        <a:pt x="2523394" y="0"/>
                        <a:pt x="3251200" y="727806"/>
                        <a:pt x="3251200" y="1625600"/>
                      </a:cubicBezTo>
                      <a:cubicBezTo>
                        <a:pt x="3251200" y="2523394"/>
                        <a:pt x="2523394" y="3251200"/>
                        <a:pt x="1625600" y="3251200"/>
                      </a:cubicBezTo>
                      <a:cubicBezTo>
                        <a:pt x="727806" y="3251200"/>
                        <a:pt x="0" y="2523394"/>
                        <a:pt x="0" y="1625600"/>
                      </a:cubicBezTo>
                      <a:close/>
                    </a:path>
                  </a:pathLst>
                </a:custGeom>
                <a:noFill/>
                <a:ln w="101600">
                  <a:solidFill>
                    <a:schemeClr val="accent3"/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alpha val="5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alpha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/>
                </a:fontRef>
              </p:style>
              <p:txBody>
                <a:bodyPr spcFirstLastPara="0" vert="horz" wrap="square" lIns="0" tIns="0" rIns="0" bIns="0" numCol="1" spcCol="127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7200" b="1" i="0" u="none" strike="noStrike" kern="1200" cap="none" spc="100" normalizeH="0" baseline="0" noProof="0" dirty="0">
                    <a:ln>
                      <a:noFill/>
                    </a:ln>
                    <a:solidFill>
                      <a:srgbClr val="002A49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24" name="Title 2">
                  <a:extLst>
                    <a:ext uri="{FF2B5EF4-FFF2-40B4-BE49-F238E27FC236}">
                      <a16:creationId xmlns:a16="http://schemas.microsoft.com/office/drawing/2014/main" id="{F0F2B2F0-68B6-0D6A-5568-A4E189EEF2E0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3020400" y="2268000"/>
                  <a:ext cx="720000" cy="720000"/>
                </a:xfrm>
                <a:prstGeom prst="ellipse">
                  <a:avLst/>
                </a:prstGeom>
                <a:solidFill>
                  <a:schemeClr val="accent3"/>
                </a:solidFill>
                <a:ln w="25400">
                  <a:noFill/>
                </a:ln>
              </p:spPr>
              <p:txBody>
                <a:bodyPr vert="horz" wrap="square" lIns="0" tIns="72000" rIns="0" bIns="0" rtlCol="0" anchor="ctr" anchorCtr="0">
                  <a:noAutofit/>
                </a:bodyPr>
                <a:lstStyle>
                  <a:lvl1pPr algn="l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3200" b="0" kern="1200" cap="all" spc="400" baseline="0">
                      <a:solidFill>
                        <a:schemeClr val="tx2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defRPr>
                  </a:lvl1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7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600" b="0" i="0" u="none" strike="noStrike" kern="1200" cap="all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en Sans Extrabold" panose="020B0906030804020204" pitchFamily="34" charset="0"/>
                    <a:ea typeface="Open Sans Extrabold" panose="020B0906030804020204" pitchFamily="34" charset="0"/>
                    <a:cs typeface="Open Sans Extrabold" panose="020B0906030804020204" pitchFamily="34" charset="0"/>
                  </a:endParaRPr>
                </a:p>
              </p:txBody>
            </p:sp>
          </p:grp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4148ED5-2B55-CBB7-CF35-948613DA9D71}"/>
                  </a:ext>
                </a:extLst>
              </p:cNvPr>
              <p:cNvSpPr txBox="1"/>
              <p:nvPr/>
            </p:nvSpPr>
            <p:spPr>
              <a:xfrm>
                <a:off x="4811618" y="2426153"/>
                <a:ext cx="62706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PT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rPr>
                  <a:t>03</a:t>
                </a:r>
              </a:p>
            </p:txBody>
          </p:sp>
        </p:grp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4D115B1-FF01-61DA-6B27-887C2ECF95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err="1"/>
              <a:t>Educar</a:t>
            </a:r>
            <a:r>
              <a:rPr lang="en-GB" dirty="0"/>
              <a:t> para a </a:t>
            </a:r>
            <a:r>
              <a:rPr lang="en-GB" dirty="0" err="1"/>
              <a:t>Cidadania</a:t>
            </a:r>
            <a:r>
              <a:rPr lang="en-GB" dirty="0"/>
              <a:t>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3DDE06-3881-2D4A-67EE-57DB74EDAAC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t-PT" dirty="0"/>
              <a:t>Orçamento Familiar e Fiscalidade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83B764-9284-07FB-9E1E-12713AEB7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35294" y="6333173"/>
            <a:ext cx="618506" cy="365125"/>
          </a:xfrm>
          <a:prstGeom prst="rect">
            <a:avLst/>
          </a:prstGeom>
        </p:spPr>
        <p:txBody>
          <a:bodyPr/>
          <a:lstStyle/>
          <a:p>
            <a:fld id="{0FC76E96-B79D-4F2B-9241-53214DAD9253}" type="slidenum">
              <a:rPr lang="en-GB" smtClean="0"/>
              <a:pPr/>
              <a:t>24</a:t>
            </a:fld>
            <a:endParaRPr lang="en-GB" dirty="0"/>
          </a:p>
        </p:txBody>
      </p:sp>
      <p:sp>
        <p:nvSpPr>
          <p:cNvPr id="5" name="Título 12">
            <a:extLst>
              <a:ext uri="{FF2B5EF4-FFF2-40B4-BE49-F238E27FC236}">
                <a16:creationId xmlns:a16="http://schemas.microsoft.com/office/drawing/2014/main" id="{789CA54F-0951-8E4D-2379-40A7597EFF88}"/>
              </a:ext>
            </a:extLst>
          </p:cNvPr>
          <p:cNvSpPr txBox="1">
            <a:spLocks/>
          </p:cNvSpPr>
          <p:nvPr/>
        </p:nvSpPr>
        <p:spPr>
          <a:xfrm>
            <a:off x="580293" y="1938891"/>
            <a:ext cx="10515600" cy="119534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600" b="1" dirty="0">
                <a:solidFill>
                  <a:srgbClr val="05547F"/>
                </a:solidFill>
                <a:latin typeface="+mn-lt"/>
              </a:rPr>
              <a:t>Simulador do orçamento familiar</a:t>
            </a:r>
            <a:endParaRPr lang="pt-PT" sz="3600" dirty="0">
              <a:solidFill>
                <a:srgbClr val="05547F"/>
              </a:solidFill>
              <a:latin typeface="+mn-lt"/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D82DFF83-1048-AFF8-89DE-EC5FC1DFCD3E}"/>
              </a:ext>
            </a:extLst>
          </p:cNvPr>
          <p:cNvSpPr txBox="1">
            <a:spLocks/>
          </p:cNvSpPr>
          <p:nvPr/>
        </p:nvSpPr>
        <p:spPr>
          <a:xfrm>
            <a:off x="580293" y="2559281"/>
            <a:ext cx="2419278" cy="249405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spcAft>
                <a:spcPts val="1000"/>
              </a:spcAft>
              <a:buNone/>
            </a:pPr>
            <a:r>
              <a:rPr lang="pt-PT" sz="1800" dirty="0"/>
              <a:t>Utilize o </a:t>
            </a:r>
            <a:r>
              <a:rPr lang="pt-PT" sz="1800" b="1" dirty="0"/>
              <a:t>simulador do orçamento familiar </a:t>
            </a:r>
            <a:r>
              <a:rPr lang="pt-PT" sz="1800" dirty="0"/>
              <a:t>disponível no </a:t>
            </a:r>
            <a:r>
              <a:rPr lang="pt-PT" sz="1800" dirty="0">
                <a:hlinkClick r:id="rId2"/>
              </a:rPr>
              <a:t>portal Todos Contam</a:t>
            </a:r>
            <a:endParaRPr lang="pt-PT" sz="1800" dirty="0"/>
          </a:p>
          <a:p>
            <a:pPr>
              <a:lnSpc>
                <a:spcPct val="114000"/>
              </a:lnSpc>
              <a:spcAft>
                <a:spcPts val="1000"/>
              </a:spcAft>
            </a:pPr>
            <a:endParaRPr lang="pt-PT" dirty="0"/>
          </a:p>
          <a:p>
            <a:pPr>
              <a:lnSpc>
                <a:spcPct val="114000"/>
              </a:lnSpc>
              <a:spcAft>
                <a:spcPts val="1000"/>
              </a:spcAft>
            </a:pPr>
            <a:endParaRPr lang="pt-PT" dirty="0"/>
          </a:p>
          <a:p>
            <a:pPr>
              <a:lnSpc>
                <a:spcPct val="114000"/>
              </a:lnSpc>
              <a:spcAft>
                <a:spcPts val="1000"/>
              </a:spcAft>
            </a:pPr>
            <a:endParaRPr lang="pt-PT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A2809D2-1B9A-459B-CAA4-261B6A1D84A3}"/>
              </a:ext>
            </a:extLst>
          </p:cNvPr>
          <p:cNvGrpSpPr/>
          <p:nvPr/>
        </p:nvGrpSpPr>
        <p:grpSpPr>
          <a:xfrm>
            <a:off x="2722111" y="2788864"/>
            <a:ext cx="5263889" cy="2775785"/>
            <a:chOff x="2929930" y="2107249"/>
            <a:chExt cx="5263889" cy="277578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45134C9-DB8C-CC5C-5EDD-997F5A873F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29930" y="2107249"/>
              <a:ext cx="5263889" cy="2775785"/>
            </a:xfrm>
            <a:prstGeom prst="rect">
              <a:avLst/>
            </a:prstGeom>
          </p:spPr>
        </p:pic>
        <p:pic>
          <p:nvPicPr>
            <p:cNvPr id="10" name="Picture 3" descr="G:\NIF\PNFF\Ações de Formação\OrcamentoFamiliarIncumprimento_26062013\simulacaoOrc.png">
              <a:extLst>
                <a:ext uri="{FF2B5EF4-FFF2-40B4-BE49-F238E27FC236}">
                  <a16:creationId xmlns:a16="http://schemas.microsoft.com/office/drawing/2014/main" id="{9FE3263E-3080-DA82-A9F0-469635F839B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/>
            <a:srcRect t="15063" r="50409"/>
            <a:stretch>
              <a:fillRect/>
            </a:stretch>
          </p:blipFill>
          <p:spPr bwMode="auto">
            <a:xfrm>
              <a:off x="3643314" y="2232270"/>
              <a:ext cx="3797717" cy="1869363"/>
            </a:xfrm>
            <a:prstGeom prst="rect">
              <a:avLst/>
            </a:prstGeom>
          </p:spPr>
        </p:pic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1638ADFE-EADD-6741-EB29-2655F8A25A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 l="37280" t="53251" r="21382" b="32903"/>
            <a:stretch>
              <a:fillRect/>
            </a:stretch>
          </p:blipFill>
          <p:spPr bwMode="auto">
            <a:xfrm>
              <a:off x="4334479" y="4079163"/>
              <a:ext cx="2616200" cy="523317"/>
            </a:xfrm>
            <a:prstGeom prst="rect">
              <a:avLst/>
            </a:prstGeom>
          </p:spPr>
        </p:pic>
      </p:grpSp>
      <p:pic>
        <p:nvPicPr>
          <p:cNvPr id="13" name="Graphic 12" descr="Right pointing backhand index outline">
            <a:extLst>
              <a:ext uri="{FF2B5EF4-FFF2-40B4-BE49-F238E27FC236}">
                <a16:creationId xmlns:a16="http://schemas.microsoft.com/office/drawing/2014/main" id="{A9319F78-8763-630D-0744-628F87E634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6200000">
            <a:off x="951202" y="3865177"/>
            <a:ext cx="804026" cy="804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8182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84AAC3-E388-8509-5B39-4C71BB0BD7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>
            <a:extLst>
              <a:ext uri="{FF2B5EF4-FFF2-40B4-BE49-F238E27FC236}">
                <a16:creationId xmlns:a16="http://schemas.microsoft.com/office/drawing/2014/main" id="{1C4F569D-E43B-5D73-8654-428F965844BD}"/>
              </a:ext>
            </a:extLst>
          </p:cNvPr>
          <p:cNvGrpSpPr/>
          <p:nvPr/>
        </p:nvGrpSpPr>
        <p:grpSpPr>
          <a:xfrm>
            <a:off x="8813840" y="3975007"/>
            <a:ext cx="2306493" cy="2305385"/>
            <a:chOff x="8903411" y="3898585"/>
            <a:chExt cx="2306493" cy="230538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94D4FC7-A96D-4093-CEFD-261BE63E762C}"/>
                </a:ext>
              </a:extLst>
            </p:cNvPr>
            <p:cNvGrpSpPr/>
            <p:nvPr/>
          </p:nvGrpSpPr>
          <p:grpSpPr>
            <a:xfrm>
              <a:off x="8903411" y="3898585"/>
              <a:ext cx="2306493" cy="2305385"/>
              <a:chOff x="4765153" y="2325848"/>
              <a:chExt cx="2306493" cy="2305385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11291CE9-9320-2DA5-343F-D12B409A7FCD}"/>
                  </a:ext>
                </a:extLst>
              </p:cNvPr>
              <p:cNvGrpSpPr/>
              <p:nvPr/>
            </p:nvGrpSpPr>
            <p:grpSpPr>
              <a:xfrm>
                <a:off x="4765153" y="2325848"/>
                <a:ext cx="2306493" cy="2305385"/>
                <a:chOff x="3020400" y="2268000"/>
                <a:chExt cx="2306493" cy="2305385"/>
              </a:xfrm>
            </p:grpSpPr>
            <p:sp>
              <p:nvSpPr>
                <p:cNvPr id="15" name="Freeform 39">
                  <a:extLst>
                    <a:ext uri="{FF2B5EF4-FFF2-40B4-BE49-F238E27FC236}">
                      <a16:creationId xmlns:a16="http://schemas.microsoft.com/office/drawing/2014/main" id="{2E3366DB-F62E-EEF6-918E-A862F666C436}"/>
                    </a:ext>
                  </a:extLst>
                </p:cNvPr>
                <p:cNvSpPr/>
                <p:nvPr/>
              </p:nvSpPr>
              <p:spPr>
                <a:xfrm>
                  <a:off x="3111508" y="2358000"/>
                  <a:ext cx="2215385" cy="2215385"/>
                </a:xfrm>
                <a:custGeom>
                  <a:avLst/>
                  <a:gdLst>
                    <a:gd name="connsiteX0" fmla="*/ 0 w 3251200"/>
                    <a:gd name="connsiteY0" fmla="*/ 1625600 h 3251200"/>
                    <a:gd name="connsiteX1" fmla="*/ 1625600 w 3251200"/>
                    <a:gd name="connsiteY1" fmla="*/ 0 h 3251200"/>
                    <a:gd name="connsiteX2" fmla="*/ 3251200 w 3251200"/>
                    <a:gd name="connsiteY2" fmla="*/ 1625600 h 3251200"/>
                    <a:gd name="connsiteX3" fmla="*/ 1625600 w 3251200"/>
                    <a:gd name="connsiteY3" fmla="*/ 3251200 h 3251200"/>
                    <a:gd name="connsiteX4" fmla="*/ 0 w 3251200"/>
                    <a:gd name="connsiteY4" fmla="*/ 1625600 h 3251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51200" h="3251200">
                      <a:moveTo>
                        <a:pt x="0" y="1625600"/>
                      </a:moveTo>
                      <a:cubicBezTo>
                        <a:pt x="0" y="727806"/>
                        <a:pt x="727806" y="0"/>
                        <a:pt x="1625600" y="0"/>
                      </a:cubicBezTo>
                      <a:cubicBezTo>
                        <a:pt x="2523394" y="0"/>
                        <a:pt x="3251200" y="727806"/>
                        <a:pt x="3251200" y="1625600"/>
                      </a:cubicBezTo>
                      <a:cubicBezTo>
                        <a:pt x="3251200" y="2523394"/>
                        <a:pt x="2523394" y="3251200"/>
                        <a:pt x="1625600" y="3251200"/>
                      </a:cubicBezTo>
                      <a:cubicBezTo>
                        <a:pt x="727806" y="3251200"/>
                        <a:pt x="0" y="2523394"/>
                        <a:pt x="0" y="1625600"/>
                      </a:cubicBezTo>
                      <a:close/>
                    </a:path>
                  </a:pathLst>
                </a:custGeom>
                <a:noFill/>
                <a:ln w="101600">
                  <a:solidFill>
                    <a:schemeClr val="accent3"/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alpha val="5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alpha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/>
                </a:fontRef>
              </p:style>
              <p:txBody>
                <a:bodyPr spcFirstLastPara="0" vert="horz" wrap="square" lIns="0" tIns="0" rIns="0" bIns="0" numCol="1" spcCol="127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7200" b="1" i="0" u="none" strike="noStrike" kern="1200" cap="none" spc="100" normalizeH="0" baseline="0" noProof="0" dirty="0">
                    <a:ln>
                      <a:noFill/>
                    </a:ln>
                    <a:solidFill>
                      <a:srgbClr val="002A49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16" name="Title 2">
                  <a:extLst>
                    <a:ext uri="{FF2B5EF4-FFF2-40B4-BE49-F238E27FC236}">
                      <a16:creationId xmlns:a16="http://schemas.microsoft.com/office/drawing/2014/main" id="{96C49FA7-6502-918B-B35F-C3CC1927FF49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3020400" y="2268000"/>
                  <a:ext cx="720000" cy="720000"/>
                </a:xfrm>
                <a:prstGeom prst="ellipse">
                  <a:avLst/>
                </a:prstGeom>
                <a:solidFill>
                  <a:schemeClr val="accent3"/>
                </a:solidFill>
                <a:ln w="25400">
                  <a:noFill/>
                </a:ln>
              </p:spPr>
              <p:txBody>
                <a:bodyPr vert="horz" wrap="square" lIns="0" tIns="72000" rIns="0" bIns="0" rtlCol="0" anchor="ctr" anchorCtr="0">
                  <a:noAutofit/>
                </a:bodyPr>
                <a:lstStyle>
                  <a:lvl1pPr algn="l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3200" b="0" kern="1200" cap="all" spc="400" baseline="0">
                      <a:solidFill>
                        <a:schemeClr val="tx2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defRPr>
                  </a:lvl1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7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600" b="0" i="0" u="none" strike="noStrike" kern="1200" cap="all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en Sans Extrabold" panose="020B0906030804020204" pitchFamily="34" charset="0"/>
                    <a:ea typeface="Open Sans Extrabold" panose="020B0906030804020204" pitchFamily="34" charset="0"/>
                    <a:cs typeface="Open Sans Extrabold" panose="020B0906030804020204" pitchFamily="34" charset="0"/>
                  </a:endParaRPr>
                </a:p>
              </p:txBody>
            </p:sp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B8DB9E2-E250-EF1A-580E-833033CC9EE8}"/>
                  </a:ext>
                </a:extLst>
              </p:cNvPr>
              <p:cNvSpPr txBox="1"/>
              <p:nvPr/>
            </p:nvSpPr>
            <p:spPr>
              <a:xfrm>
                <a:off x="4811618" y="2426153"/>
                <a:ext cx="62706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PT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rPr>
                  <a:t>04</a:t>
                </a: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D0053A7C-3EAF-C988-410D-56D91EC3A44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594842" y="4702971"/>
              <a:ext cx="1024783" cy="801560"/>
              <a:chOff x="8481418" y="992738"/>
              <a:chExt cx="641353" cy="501650"/>
            </a:xfrm>
          </p:grpSpPr>
          <p:sp>
            <p:nvSpPr>
              <p:cNvPr id="31" name="Line 19">
                <a:extLst>
                  <a:ext uri="{FF2B5EF4-FFF2-40B4-BE49-F238E27FC236}">
                    <a16:creationId xmlns:a16="http://schemas.microsoft.com/office/drawing/2014/main" id="{B418A9A3-5259-06C9-B4D3-8152C84C04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906870" y="1440413"/>
                <a:ext cx="215901" cy="0"/>
              </a:xfrm>
              <a:prstGeom prst="line">
                <a:avLst/>
              </a:prstGeom>
              <a:noFill/>
              <a:ln w="1905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1200" cap="none" spc="0" normalizeH="0" baseline="0" noProof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32" name="Line 20">
                <a:extLst>
                  <a:ext uri="{FF2B5EF4-FFF2-40B4-BE49-F238E27FC236}">
                    <a16:creationId xmlns:a16="http://schemas.microsoft.com/office/drawing/2014/main" id="{2FE7F194-D804-8EDC-3BA9-E7359AD6EA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906870" y="1240388"/>
                <a:ext cx="215901" cy="0"/>
              </a:xfrm>
              <a:prstGeom prst="line">
                <a:avLst/>
              </a:prstGeom>
              <a:noFill/>
              <a:ln w="1905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1200" cap="none" spc="0" normalizeH="0" baseline="0" noProof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33" name="Line 21">
                <a:extLst>
                  <a:ext uri="{FF2B5EF4-FFF2-40B4-BE49-F238E27FC236}">
                    <a16:creationId xmlns:a16="http://schemas.microsoft.com/office/drawing/2014/main" id="{FA2C39FB-66C2-8BA4-153D-29C89D44AA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906870" y="1043538"/>
                <a:ext cx="215901" cy="0"/>
              </a:xfrm>
              <a:prstGeom prst="line">
                <a:avLst/>
              </a:prstGeom>
              <a:noFill/>
              <a:ln w="1905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1200" cap="none" spc="0" normalizeH="0" baseline="0" noProof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34" name="Oval 22">
                <a:extLst>
                  <a:ext uri="{FF2B5EF4-FFF2-40B4-BE49-F238E27FC236}">
                    <a16:creationId xmlns:a16="http://schemas.microsoft.com/office/drawing/2014/main" id="{158D07BF-4C9D-A6EB-81CC-DDAC5C1A4C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02056" y="1389613"/>
                <a:ext cx="101600" cy="101600"/>
              </a:xfrm>
              <a:prstGeom prst="ellipse">
                <a:avLst/>
              </a:prstGeom>
              <a:noFill/>
              <a:ln w="1905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1200" cap="none" spc="0" normalizeH="0" baseline="0" noProof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35" name="Freeform 23">
                <a:extLst>
                  <a:ext uri="{FF2B5EF4-FFF2-40B4-BE49-F238E27FC236}">
                    <a16:creationId xmlns:a16="http://schemas.microsoft.com/office/drawing/2014/main" id="{3CBFBED8-686A-B3A0-5147-70EC230133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81418" y="1189588"/>
                <a:ext cx="144463" cy="101600"/>
              </a:xfrm>
              <a:custGeom>
                <a:avLst/>
                <a:gdLst>
                  <a:gd name="T0" fmla="*/ 397 w 397"/>
                  <a:gd name="T1" fmla="*/ 0 h 279"/>
                  <a:gd name="T2" fmla="*/ 156 w 397"/>
                  <a:gd name="T3" fmla="*/ 279 h 279"/>
                  <a:gd name="T4" fmla="*/ 0 w 397"/>
                  <a:gd name="T5" fmla="*/ 132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7" h="279">
                    <a:moveTo>
                      <a:pt x="397" y="0"/>
                    </a:moveTo>
                    <a:lnTo>
                      <a:pt x="156" y="279"/>
                    </a:lnTo>
                    <a:lnTo>
                      <a:pt x="0" y="132"/>
                    </a:lnTo>
                  </a:path>
                </a:pathLst>
              </a:custGeom>
              <a:noFill/>
              <a:ln w="1905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1200" cap="none" spc="0" normalizeH="0" baseline="0" noProof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36" name="Freeform 24">
                <a:extLst>
                  <a:ext uri="{FF2B5EF4-FFF2-40B4-BE49-F238E27FC236}">
                    <a16:creationId xmlns:a16="http://schemas.microsoft.com/office/drawing/2014/main" id="{64840454-6692-5668-0BF5-6D01D72C87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81418" y="992738"/>
                <a:ext cx="144463" cy="101600"/>
              </a:xfrm>
              <a:custGeom>
                <a:avLst/>
                <a:gdLst>
                  <a:gd name="T0" fmla="*/ 397 w 397"/>
                  <a:gd name="T1" fmla="*/ 0 h 279"/>
                  <a:gd name="T2" fmla="*/ 156 w 397"/>
                  <a:gd name="T3" fmla="*/ 279 h 279"/>
                  <a:gd name="T4" fmla="*/ 0 w 397"/>
                  <a:gd name="T5" fmla="*/ 132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7" h="279">
                    <a:moveTo>
                      <a:pt x="397" y="0"/>
                    </a:moveTo>
                    <a:lnTo>
                      <a:pt x="156" y="279"/>
                    </a:lnTo>
                    <a:lnTo>
                      <a:pt x="0" y="132"/>
                    </a:lnTo>
                  </a:path>
                </a:pathLst>
              </a:custGeom>
              <a:noFill/>
              <a:ln w="1905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1200" cap="none" spc="0" normalizeH="0" baseline="0" noProof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37" name="Oval 25">
                <a:extLst>
                  <a:ext uri="{FF2B5EF4-FFF2-40B4-BE49-F238E27FC236}">
                    <a16:creationId xmlns:a16="http://schemas.microsoft.com/office/drawing/2014/main" id="{D0713A38-105C-5AF4-55FF-3C9AA5E7F1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10019" y="995913"/>
                <a:ext cx="101600" cy="101600"/>
              </a:xfrm>
              <a:prstGeom prst="ellipse">
                <a:avLst/>
              </a:prstGeom>
              <a:noFill/>
              <a:ln w="1905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1200" cap="none" spc="0" normalizeH="0" baseline="0" noProof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38" name="Oval 26">
                <a:extLst>
                  <a:ext uri="{FF2B5EF4-FFF2-40B4-BE49-F238E27FC236}">
                    <a16:creationId xmlns:a16="http://schemas.microsoft.com/office/drawing/2014/main" id="{112B9473-2D9C-279E-5F36-E63CAD7DF5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10019" y="1192763"/>
                <a:ext cx="101600" cy="101600"/>
              </a:xfrm>
              <a:prstGeom prst="ellipse">
                <a:avLst/>
              </a:prstGeom>
              <a:noFill/>
              <a:ln w="1905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1200" cap="none" spc="0" normalizeH="0" baseline="0" noProof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39" name="Freeform 27">
                <a:extLst>
                  <a:ext uri="{FF2B5EF4-FFF2-40B4-BE49-F238E27FC236}">
                    <a16:creationId xmlns:a16="http://schemas.microsoft.com/office/drawing/2014/main" id="{A66E3BB5-A979-0FE6-DADE-F51DDDF8A6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87794" y="1392788"/>
                <a:ext cx="144463" cy="101600"/>
              </a:xfrm>
              <a:custGeom>
                <a:avLst/>
                <a:gdLst>
                  <a:gd name="T0" fmla="*/ 397 w 397"/>
                  <a:gd name="T1" fmla="*/ 0 h 280"/>
                  <a:gd name="T2" fmla="*/ 155 w 397"/>
                  <a:gd name="T3" fmla="*/ 280 h 280"/>
                  <a:gd name="T4" fmla="*/ 0 w 397"/>
                  <a:gd name="T5" fmla="*/ 133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7" h="280">
                    <a:moveTo>
                      <a:pt x="397" y="0"/>
                    </a:moveTo>
                    <a:lnTo>
                      <a:pt x="155" y="280"/>
                    </a:lnTo>
                    <a:lnTo>
                      <a:pt x="0" y="133"/>
                    </a:lnTo>
                  </a:path>
                </a:pathLst>
              </a:custGeom>
              <a:noFill/>
              <a:ln w="1905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1200" cap="none" spc="0" normalizeH="0" baseline="0" noProof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</p:grp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A0D9B1A-8F4E-3A56-A6D0-7DEB4656B3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err="1"/>
              <a:t>Educar</a:t>
            </a:r>
            <a:r>
              <a:rPr lang="en-GB" dirty="0"/>
              <a:t> para a </a:t>
            </a:r>
            <a:r>
              <a:rPr lang="en-GB" dirty="0" err="1"/>
              <a:t>Cidadania</a:t>
            </a:r>
            <a:r>
              <a:rPr lang="en-GB" dirty="0"/>
              <a:t>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358EC1-63F6-9D6F-D82E-CC7D55F914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t-PT" dirty="0"/>
              <a:t>Orçamento Familiar e Fiscalidade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00AC94-2BCD-9EE7-B2CF-266A88825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35294" y="6333173"/>
            <a:ext cx="618506" cy="365125"/>
          </a:xfrm>
          <a:prstGeom prst="rect">
            <a:avLst/>
          </a:prstGeom>
        </p:spPr>
        <p:txBody>
          <a:bodyPr/>
          <a:lstStyle/>
          <a:p>
            <a:fld id="{0FC76E96-B79D-4F2B-9241-53214DAD9253}" type="slidenum">
              <a:rPr lang="en-GB" smtClean="0"/>
              <a:pPr/>
              <a:t>25</a:t>
            </a:fld>
            <a:endParaRPr lang="en-GB" dirty="0"/>
          </a:p>
        </p:txBody>
      </p:sp>
      <p:sp>
        <p:nvSpPr>
          <p:cNvPr id="5" name="Título 12">
            <a:extLst>
              <a:ext uri="{FF2B5EF4-FFF2-40B4-BE49-F238E27FC236}">
                <a16:creationId xmlns:a16="http://schemas.microsoft.com/office/drawing/2014/main" id="{4778CB51-4FF9-7B91-8E3D-CD3618039C87}"/>
              </a:ext>
            </a:extLst>
          </p:cNvPr>
          <p:cNvSpPr txBox="1">
            <a:spLocks/>
          </p:cNvSpPr>
          <p:nvPr/>
        </p:nvSpPr>
        <p:spPr>
          <a:xfrm>
            <a:off x="580293" y="1938891"/>
            <a:ext cx="10515600" cy="119534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600" b="1" dirty="0">
                <a:solidFill>
                  <a:srgbClr val="05547F"/>
                </a:solidFill>
                <a:latin typeface="+mn-lt"/>
              </a:rPr>
              <a:t>Gerir o orçamento familiar</a:t>
            </a:r>
            <a:endParaRPr lang="pt-PT" sz="3600" dirty="0">
              <a:solidFill>
                <a:srgbClr val="05547F"/>
              </a:solidFill>
              <a:latin typeface="+mn-lt"/>
            </a:endParaRP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9CCFB9E7-6BF3-9BF2-0893-288BCF29BFB8}"/>
              </a:ext>
            </a:extLst>
          </p:cNvPr>
          <p:cNvSpPr txBox="1">
            <a:spLocks/>
          </p:cNvSpPr>
          <p:nvPr/>
        </p:nvSpPr>
        <p:spPr>
          <a:xfrm>
            <a:off x="580293" y="2572331"/>
            <a:ext cx="10842157" cy="4415517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spcAft>
                <a:spcPts val="1000"/>
              </a:spcAft>
              <a:buNone/>
            </a:pPr>
            <a:r>
              <a:rPr lang="pt-PT" sz="1800" dirty="0"/>
              <a:t>Ao fazer a gestão do orçamento familiar é preciso avaliar se os rendimentos, as despesas e o saldo estão de acordo com o planeado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9FB5C4F-814C-67A2-484F-560FC8599E70}"/>
              </a:ext>
            </a:extLst>
          </p:cNvPr>
          <p:cNvSpPr txBox="1"/>
          <p:nvPr/>
        </p:nvSpPr>
        <p:spPr>
          <a:xfrm>
            <a:off x="2124692" y="3461583"/>
            <a:ext cx="6387031" cy="11028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  <a:t>Se o saldo for positivo,</a:t>
            </a:r>
            <a:endParaRPr kumimoji="0" lang="pt-PT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Open Sans" panose="020B0606030504020204" pitchFamily="34" charset="0"/>
              <a:buChar char="–"/>
              <a:tabLst/>
              <a:defRPr/>
            </a:pPr>
            <a:r>
              <a:rPr kumimoji="0" lang="pt-PT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Deve </a:t>
            </a:r>
            <a:r>
              <a:rPr lang="pt-PT" dirty="0">
                <a:solidFill>
                  <a:prstClr val="black"/>
                </a:solidFill>
              </a:rPr>
              <a:t>verificar</a:t>
            </a:r>
            <a:r>
              <a:rPr kumimoji="0" lang="pt-PT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-se se o valor da poupança corresponde aos objetivos fixados</a:t>
            </a:r>
          </a:p>
        </p:txBody>
      </p:sp>
      <p:pic>
        <p:nvPicPr>
          <p:cNvPr id="47" name="Picture 6" descr="Free Empty Piggy Bank Vectors, 40+ Images in AI, EPS format">
            <a:extLst>
              <a:ext uri="{FF2B5EF4-FFF2-40B4-BE49-F238E27FC236}">
                <a16:creationId xmlns:a16="http://schemas.microsoft.com/office/drawing/2014/main" id="{6C24015F-7D55-41E5-F8C0-43AB720587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E0E0E0"/>
              </a:clrFrom>
              <a:clrTo>
                <a:srgbClr val="E0E0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60534" y="3317305"/>
            <a:ext cx="917692" cy="1162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6" descr="Free Empty Piggy Bank Vectors, 40+ Images in AI, EPS format">
            <a:extLst>
              <a:ext uri="{FF2B5EF4-FFF2-40B4-BE49-F238E27FC236}">
                <a16:creationId xmlns:a16="http://schemas.microsoft.com/office/drawing/2014/main" id="{6BA42AF8-F0C5-07BD-AFC9-5221B723C2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E0E0E0"/>
              </a:clrFrom>
              <a:clrTo>
                <a:srgbClr val="E0E0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17261" y="4790780"/>
            <a:ext cx="940211" cy="1244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534007BE-2433-9F03-51BF-F4F8AA1B19A9}"/>
              </a:ext>
            </a:extLst>
          </p:cNvPr>
          <p:cNvSpPr txBox="1"/>
          <p:nvPr/>
        </p:nvSpPr>
        <p:spPr>
          <a:xfrm>
            <a:off x="2124692" y="4932057"/>
            <a:ext cx="6387030" cy="11028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  <a:t>Se o saldo for negativo,</a:t>
            </a:r>
            <a:endParaRPr kumimoji="0" lang="pt-PT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Open Sans" panose="020B0606030504020204" pitchFamily="34" charset="0"/>
              <a:buChar char="–"/>
              <a:tabLst/>
              <a:defRPr/>
            </a:pPr>
            <a:r>
              <a:rPr kumimoji="0" lang="pt-PT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É necessário reduzir as despesas </a:t>
            </a:r>
            <a:br>
              <a:rPr kumimoji="0" lang="pt-PT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pt-PT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(e/ou aumentar o rendimento se possível)</a:t>
            </a:r>
          </a:p>
        </p:txBody>
      </p:sp>
    </p:spTree>
    <p:extLst>
      <p:ext uri="{BB962C8B-B14F-4D97-AF65-F5344CB8AC3E}">
        <p14:creationId xmlns:p14="http://schemas.microsoft.com/office/powerpoint/2010/main" val="1317159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910169-6E40-D44B-279B-A25051FA72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>
            <a:extLst>
              <a:ext uri="{FF2B5EF4-FFF2-40B4-BE49-F238E27FC236}">
                <a16:creationId xmlns:a16="http://schemas.microsoft.com/office/drawing/2014/main" id="{BAA6C089-1C9A-0D66-74F6-643234F96CCF}"/>
              </a:ext>
            </a:extLst>
          </p:cNvPr>
          <p:cNvGrpSpPr/>
          <p:nvPr/>
        </p:nvGrpSpPr>
        <p:grpSpPr>
          <a:xfrm>
            <a:off x="8813840" y="3975007"/>
            <a:ext cx="2306493" cy="2305385"/>
            <a:chOff x="8903411" y="3898585"/>
            <a:chExt cx="2306493" cy="230538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28FAE85-1578-5D8D-4989-DD06729534DA}"/>
                </a:ext>
              </a:extLst>
            </p:cNvPr>
            <p:cNvGrpSpPr/>
            <p:nvPr/>
          </p:nvGrpSpPr>
          <p:grpSpPr>
            <a:xfrm>
              <a:off x="8903411" y="3898585"/>
              <a:ext cx="2306493" cy="2305385"/>
              <a:chOff x="4765153" y="2325848"/>
              <a:chExt cx="2306493" cy="2305385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4B748408-5FAF-02AA-B8CB-FC4B1B93F2F5}"/>
                  </a:ext>
                </a:extLst>
              </p:cNvPr>
              <p:cNvGrpSpPr/>
              <p:nvPr/>
            </p:nvGrpSpPr>
            <p:grpSpPr>
              <a:xfrm>
                <a:off x="4765153" y="2325848"/>
                <a:ext cx="2306493" cy="2305385"/>
                <a:chOff x="3020400" y="2268000"/>
                <a:chExt cx="2306493" cy="2305385"/>
              </a:xfrm>
            </p:grpSpPr>
            <p:sp>
              <p:nvSpPr>
                <p:cNvPr id="15" name="Freeform 39">
                  <a:extLst>
                    <a:ext uri="{FF2B5EF4-FFF2-40B4-BE49-F238E27FC236}">
                      <a16:creationId xmlns:a16="http://schemas.microsoft.com/office/drawing/2014/main" id="{DE183011-88B4-55F2-DAC3-82A795F62CFF}"/>
                    </a:ext>
                  </a:extLst>
                </p:cNvPr>
                <p:cNvSpPr/>
                <p:nvPr/>
              </p:nvSpPr>
              <p:spPr>
                <a:xfrm>
                  <a:off x="3111508" y="2358000"/>
                  <a:ext cx="2215385" cy="2215385"/>
                </a:xfrm>
                <a:custGeom>
                  <a:avLst/>
                  <a:gdLst>
                    <a:gd name="connsiteX0" fmla="*/ 0 w 3251200"/>
                    <a:gd name="connsiteY0" fmla="*/ 1625600 h 3251200"/>
                    <a:gd name="connsiteX1" fmla="*/ 1625600 w 3251200"/>
                    <a:gd name="connsiteY1" fmla="*/ 0 h 3251200"/>
                    <a:gd name="connsiteX2" fmla="*/ 3251200 w 3251200"/>
                    <a:gd name="connsiteY2" fmla="*/ 1625600 h 3251200"/>
                    <a:gd name="connsiteX3" fmla="*/ 1625600 w 3251200"/>
                    <a:gd name="connsiteY3" fmla="*/ 3251200 h 3251200"/>
                    <a:gd name="connsiteX4" fmla="*/ 0 w 3251200"/>
                    <a:gd name="connsiteY4" fmla="*/ 1625600 h 3251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51200" h="3251200">
                      <a:moveTo>
                        <a:pt x="0" y="1625600"/>
                      </a:moveTo>
                      <a:cubicBezTo>
                        <a:pt x="0" y="727806"/>
                        <a:pt x="727806" y="0"/>
                        <a:pt x="1625600" y="0"/>
                      </a:cubicBezTo>
                      <a:cubicBezTo>
                        <a:pt x="2523394" y="0"/>
                        <a:pt x="3251200" y="727806"/>
                        <a:pt x="3251200" y="1625600"/>
                      </a:cubicBezTo>
                      <a:cubicBezTo>
                        <a:pt x="3251200" y="2523394"/>
                        <a:pt x="2523394" y="3251200"/>
                        <a:pt x="1625600" y="3251200"/>
                      </a:cubicBezTo>
                      <a:cubicBezTo>
                        <a:pt x="727806" y="3251200"/>
                        <a:pt x="0" y="2523394"/>
                        <a:pt x="0" y="1625600"/>
                      </a:cubicBezTo>
                      <a:close/>
                    </a:path>
                  </a:pathLst>
                </a:custGeom>
                <a:noFill/>
                <a:ln w="101600">
                  <a:solidFill>
                    <a:schemeClr val="accent3"/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alpha val="5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alpha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/>
                </a:fontRef>
              </p:style>
              <p:txBody>
                <a:bodyPr spcFirstLastPara="0" vert="horz" wrap="square" lIns="0" tIns="0" rIns="0" bIns="0" numCol="1" spcCol="127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7200" b="1" i="0" u="none" strike="noStrike" kern="1200" cap="none" spc="100" normalizeH="0" baseline="0" noProof="0" dirty="0">
                    <a:ln>
                      <a:noFill/>
                    </a:ln>
                    <a:solidFill>
                      <a:srgbClr val="002A49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16" name="Title 2">
                  <a:extLst>
                    <a:ext uri="{FF2B5EF4-FFF2-40B4-BE49-F238E27FC236}">
                      <a16:creationId xmlns:a16="http://schemas.microsoft.com/office/drawing/2014/main" id="{BC279A0F-5670-7D5A-31DB-6D64794656F8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3020400" y="2268000"/>
                  <a:ext cx="720000" cy="720000"/>
                </a:xfrm>
                <a:prstGeom prst="ellipse">
                  <a:avLst/>
                </a:prstGeom>
                <a:solidFill>
                  <a:schemeClr val="accent3"/>
                </a:solidFill>
                <a:ln w="25400">
                  <a:noFill/>
                </a:ln>
              </p:spPr>
              <p:txBody>
                <a:bodyPr vert="horz" wrap="square" lIns="0" tIns="72000" rIns="0" bIns="0" rtlCol="0" anchor="ctr" anchorCtr="0">
                  <a:noAutofit/>
                </a:bodyPr>
                <a:lstStyle>
                  <a:lvl1pPr algn="l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3200" b="0" kern="1200" cap="all" spc="400" baseline="0">
                      <a:solidFill>
                        <a:schemeClr val="tx2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defRPr>
                  </a:lvl1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7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600" b="0" i="0" u="none" strike="noStrike" kern="1200" cap="all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en Sans Extrabold" panose="020B0906030804020204" pitchFamily="34" charset="0"/>
                    <a:ea typeface="Open Sans Extrabold" panose="020B0906030804020204" pitchFamily="34" charset="0"/>
                    <a:cs typeface="Open Sans Extrabold" panose="020B0906030804020204" pitchFamily="34" charset="0"/>
                  </a:endParaRPr>
                </a:p>
              </p:txBody>
            </p:sp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C22C4D5-0CDD-D833-5846-8E6B6A919603}"/>
                  </a:ext>
                </a:extLst>
              </p:cNvPr>
              <p:cNvSpPr txBox="1"/>
              <p:nvPr/>
            </p:nvSpPr>
            <p:spPr>
              <a:xfrm>
                <a:off x="4811618" y="2426153"/>
                <a:ext cx="62706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PT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rPr>
                  <a:t>04</a:t>
                </a: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7D0182C-E474-405E-6B2E-79105D09B3E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594842" y="4702971"/>
              <a:ext cx="1024783" cy="801560"/>
              <a:chOff x="8481418" y="992738"/>
              <a:chExt cx="641353" cy="501650"/>
            </a:xfrm>
          </p:grpSpPr>
          <p:sp>
            <p:nvSpPr>
              <p:cNvPr id="31" name="Line 19">
                <a:extLst>
                  <a:ext uri="{FF2B5EF4-FFF2-40B4-BE49-F238E27FC236}">
                    <a16:creationId xmlns:a16="http://schemas.microsoft.com/office/drawing/2014/main" id="{19C6B7D4-0FDE-A4BF-21FB-9C7D9E099D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906870" y="1440413"/>
                <a:ext cx="215901" cy="0"/>
              </a:xfrm>
              <a:prstGeom prst="line">
                <a:avLst/>
              </a:prstGeom>
              <a:noFill/>
              <a:ln w="1905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1200" cap="none" spc="0" normalizeH="0" baseline="0" noProof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32" name="Line 20">
                <a:extLst>
                  <a:ext uri="{FF2B5EF4-FFF2-40B4-BE49-F238E27FC236}">
                    <a16:creationId xmlns:a16="http://schemas.microsoft.com/office/drawing/2014/main" id="{8B6FA7B0-6F47-791D-F46A-EF5FDF50FC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906870" y="1240388"/>
                <a:ext cx="215901" cy="0"/>
              </a:xfrm>
              <a:prstGeom prst="line">
                <a:avLst/>
              </a:prstGeom>
              <a:noFill/>
              <a:ln w="1905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1200" cap="none" spc="0" normalizeH="0" baseline="0" noProof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33" name="Line 21">
                <a:extLst>
                  <a:ext uri="{FF2B5EF4-FFF2-40B4-BE49-F238E27FC236}">
                    <a16:creationId xmlns:a16="http://schemas.microsoft.com/office/drawing/2014/main" id="{749DB63D-2C5F-2641-AB89-CB5CA3BB94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906870" y="1043538"/>
                <a:ext cx="215901" cy="0"/>
              </a:xfrm>
              <a:prstGeom prst="line">
                <a:avLst/>
              </a:prstGeom>
              <a:noFill/>
              <a:ln w="1905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1200" cap="none" spc="0" normalizeH="0" baseline="0" noProof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34" name="Oval 22">
                <a:extLst>
                  <a:ext uri="{FF2B5EF4-FFF2-40B4-BE49-F238E27FC236}">
                    <a16:creationId xmlns:a16="http://schemas.microsoft.com/office/drawing/2014/main" id="{181A4FBF-0FED-07D4-CC83-4F4AAD70BE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02056" y="1389613"/>
                <a:ext cx="101600" cy="101600"/>
              </a:xfrm>
              <a:prstGeom prst="ellipse">
                <a:avLst/>
              </a:prstGeom>
              <a:noFill/>
              <a:ln w="1905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1200" cap="none" spc="0" normalizeH="0" baseline="0" noProof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35" name="Freeform 23">
                <a:extLst>
                  <a:ext uri="{FF2B5EF4-FFF2-40B4-BE49-F238E27FC236}">
                    <a16:creationId xmlns:a16="http://schemas.microsoft.com/office/drawing/2014/main" id="{E4AE2858-8D51-DA64-FD40-B5C1BAFE5B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81418" y="1189588"/>
                <a:ext cx="144463" cy="101600"/>
              </a:xfrm>
              <a:custGeom>
                <a:avLst/>
                <a:gdLst>
                  <a:gd name="T0" fmla="*/ 397 w 397"/>
                  <a:gd name="T1" fmla="*/ 0 h 279"/>
                  <a:gd name="T2" fmla="*/ 156 w 397"/>
                  <a:gd name="T3" fmla="*/ 279 h 279"/>
                  <a:gd name="T4" fmla="*/ 0 w 397"/>
                  <a:gd name="T5" fmla="*/ 132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7" h="279">
                    <a:moveTo>
                      <a:pt x="397" y="0"/>
                    </a:moveTo>
                    <a:lnTo>
                      <a:pt x="156" y="279"/>
                    </a:lnTo>
                    <a:lnTo>
                      <a:pt x="0" y="132"/>
                    </a:lnTo>
                  </a:path>
                </a:pathLst>
              </a:custGeom>
              <a:noFill/>
              <a:ln w="1905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1200" cap="none" spc="0" normalizeH="0" baseline="0" noProof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36" name="Freeform 24">
                <a:extLst>
                  <a:ext uri="{FF2B5EF4-FFF2-40B4-BE49-F238E27FC236}">
                    <a16:creationId xmlns:a16="http://schemas.microsoft.com/office/drawing/2014/main" id="{646FA3A7-5DC2-88B4-8C49-B9330CB753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81418" y="992738"/>
                <a:ext cx="144463" cy="101600"/>
              </a:xfrm>
              <a:custGeom>
                <a:avLst/>
                <a:gdLst>
                  <a:gd name="T0" fmla="*/ 397 w 397"/>
                  <a:gd name="T1" fmla="*/ 0 h 279"/>
                  <a:gd name="T2" fmla="*/ 156 w 397"/>
                  <a:gd name="T3" fmla="*/ 279 h 279"/>
                  <a:gd name="T4" fmla="*/ 0 w 397"/>
                  <a:gd name="T5" fmla="*/ 132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7" h="279">
                    <a:moveTo>
                      <a:pt x="397" y="0"/>
                    </a:moveTo>
                    <a:lnTo>
                      <a:pt x="156" y="279"/>
                    </a:lnTo>
                    <a:lnTo>
                      <a:pt x="0" y="132"/>
                    </a:lnTo>
                  </a:path>
                </a:pathLst>
              </a:custGeom>
              <a:noFill/>
              <a:ln w="1905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1200" cap="none" spc="0" normalizeH="0" baseline="0" noProof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37" name="Oval 25">
                <a:extLst>
                  <a:ext uri="{FF2B5EF4-FFF2-40B4-BE49-F238E27FC236}">
                    <a16:creationId xmlns:a16="http://schemas.microsoft.com/office/drawing/2014/main" id="{231F5695-1D28-67FB-090E-75FE0D5DA2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10019" y="995913"/>
                <a:ext cx="101600" cy="101600"/>
              </a:xfrm>
              <a:prstGeom prst="ellipse">
                <a:avLst/>
              </a:prstGeom>
              <a:noFill/>
              <a:ln w="1905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1200" cap="none" spc="0" normalizeH="0" baseline="0" noProof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38" name="Oval 26">
                <a:extLst>
                  <a:ext uri="{FF2B5EF4-FFF2-40B4-BE49-F238E27FC236}">
                    <a16:creationId xmlns:a16="http://schemas.microsoft.com/office/drawing/2014/main" id="{745ACD0D-C2BF-42AF-515C-64F6D761CA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10019" y="1192763"/>
                <a:ext cx="101600" cy="101600"/>
              </a:xfrm>
              <a:prstGeom prst="ellipse">
                <a:avLst/>
              </a:prstGeom>
              <a:noFill/>
              <a:ln w="1905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1200" cap="none" spc="0" normalizeH="0" baseline="0" noProof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39" name="Freeform 27">
                <a:extLst>
                  <a:ext uri="{FF2B5EF4-FFF2-40B4-BE49-F238E27FC236}">
                    <a16:creationId xmlns:a16="http://schemas.microsoft.com/office/drawing/2014/main" id="{B51138A6-7ACF-18BA-B91A-0F02D41620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87794" y="1392788"/>
                <a:ext cx="144463" cy="101600"/>
              </a:xfrm>
              <a:custGeom>
                <a:avLst/>
                <a:gdLst>
                  <a:gd name="T0" fmla="*/ 397 w 397"/>
                  <a:gd name="T1" fmla="*/ 0 h 280"/>
                  <a:gd name="T2" fmla="*/ 155 w 397"/>
                  <a:gd name="T3" fmla="*/ 280 h 280"/>
                  <a:gd name="T4" fmla="*/ 0 w 397"/>
                  <a:gd name="T5" fmla="*/ 133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7" h="280">
                    <a:moveTo>
                      <a:pt x="397" y="0"/>
                    </a:moveTo>
                    <a:lnTo>
                      <a:pt x="155" y="280"/>
                    </a:lnTo>
                    <a:lnTo>
                      <a:pt x="0" y="133"/>
                    </a:lnTo>
                  </a:path>
                </a:pathLst>
              </a:custGeom>
              <a:noFill/>
              <a:ln w="1905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1200" cap="none" spc="0" normalizeH="0" baseline="0" noProof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</p:grp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BB4E55E-718A-6780-22E3-2912CF88EA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err="1"/>
              <a:t>Educar</a:t>
            </a:r>
            <a:r>
              <a:rPr lang="en-GB" dirty="0"/>
              <a:t> para a </a:t>
            </a:r>
            <a:r>
              <a:rPr lang="en-GB" dirty="0" err="1"/>
              <a:t>Cidadania</a:t>
            </a:r>
            <a:r>
              <a:rPr lang="en-GB" dirty="0"/>
              <a:t>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EA075E-9088-A24B-9E17-2969BBC59FA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t-PT" dirty="0"/>
              <a:t>Orçamento Familiar e Fiscalidade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06A8AF-4400-2A37-6D94-53AD20B3A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35294" y="6333173"/>
            <a:ext cx="618506" cy="365125"/>
          </a:xfrm>
          <a:prstGeom prst="rect">
            <a:avLst/>
          </a:prstGeom>
        </p:spPr>
        <p:txBody>
          <a:bodyPr/>
          <a:lstStyle/>
          <a:p>
            <a:fld id="{0FC76E96-B79D-4F2B-9241-53214DAD9253}" type="slidenum">
              <a:rPr lang="en-GB" smtClean="0"/>
              <a:pPr/>
              <a:t>26</a:t>
            </a:fld>
            <a:endParaRPr lang="en-GB" dirty="0"/>
          </a:p>
        </p:txBody>
      </p:sp>
      <p:sp>
        <p:nvSpPr>
          <p:cNvPr id="5" name="Título 12">
            <a:extLst>
              <a:ext uri="{FF2B5EF4-FFF2-40B4-BE49-F238E27FC236}">
                <a16:creationId xmlns:a16="http://schemas.microsoft.com/office/drawing/2014/main" id="{C7B934CA-EE7D-DF09-AA5A-72658B690466}"/>
              </a:ext>
            </a:extLst>
          </p:cNvPr>
          <p:cNvSpPr txBox="1">
            <a:spLocks/>
          </p:cNvSpPr>
          <p:nvPr/>
        </p:nvSpPr>
        <p:spPr>
          <a:xfrm>
            <a:off x="580293" y="1938891"/>
            <a:ext cx="10515600" cy="119534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600" b="1" dirty="0">
                <a:solidFill>
                  <a:srgbClr val="05547F"/>
                </a:solidFill>
                <a:latin typeface="+mn-lt"/>
              </a:rPr>
              <a:t>Gerir o orçamento familiar</a:t>
            </a:r>
            <a:endParaRPr lang="pt-PT" sz="3600" dirty="0">
              <a:solidFill>
                <a:srgbClr val="05547F"/>
              </a:solidFill>
              <a:latin typeface="+mn-lt"/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0E9E3935-B4FD-DF3B-AA51-62BDC04C0EAD}"/>
              </a:ext>
            </a:extLst>
          </p:cNvPr>
          <p:cNvSpPr txBox="1">
            <a:spLocks/>
          </p:cNvSpPr>
          <p:nvPr/>
        </p:nvSpPr>
        <p:spPr>
          <a:xfrm>
            <a:off x="637532" y="2774918"/>
            <a:ext cx="8153075" cy="248135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spcAft>
                <a:spcPts val="1000"/>
              </a:spcAft>
              <a:buNone/>
            </a:pPr>
            <a:r>
              <a:rPr lang="pt-PT" sz="1800" b="1" dirty="0">
                <a:solidFill>
                  <a:schemeClr val="tx2"/>
                </a:solidFill>
              </a:rPr>
              <a:t>O saldo do orçamento deve ser positivo porque permite</a:t>
            </a:r>
            <a:r>
              <a:rPr lang="pt-PT" sz="1800" dirty="0">
                <a:solidFill>
                  <a:schemeClr val="tx2"/>
                </a:solidFill>
              </a:rPr>
              <a:t> </a:t>
            </a:r>
            <a:r>
              <a:rPr lang="pt-PT" sz="1800" b="1" dirty="0">
                <a:solidFill>
                  <a:schemeClr val="tx2"/>
                </a:solidFill>
              </a:rPr>
              <a:t>poupança para</a:t>
            </a:r>
            <a:r>
              <a:rPr lang="pt-PT" sz="1800" dirty="0"/>
              <a:t>:</a:t>
            </a:r>
          </a:p>
          <a:p>
            <a:pPr marL="536575" indent="-356870">
              <a:lnSpc>
                <a:spcPct val="114000"/>
              </a:lnSpc>
              <a:spcAft>
                <a:spcPts val="1000"/>
              </a:spcAft>
            </a:pPr>
            <a:r>
              <a:rPr lang="pt-PT" sz="1800" dirty="0"/>
              <a:t>Precaver situações imprevistas e despesas inesperadas</a:t>
            </a:r>
            <a:endParaRPr lang="pt-PT" sz="1800">
              <a:ea typeface="Calibri"/>
              <a:cs typeface="Calibri"/>
            </a:endParaRPr>
          </a:p>
          <a:p>
            <a:pPr marL="536575" indent="-356870">
              <a:lnSpc>
                <a:spcPct val="114000"/>
              </a:lnSpc>
              <a:spcAft>
                <a:spcPts val="1000"/>
              </a:spcAft>
            </a:pPr>
            <a:r>
              <a:rPr lang="pt-PT" sz="1800" dirty="0"/>
              <a:t>Atingir objetivos de curto prazo</a:t>
            </a:r>
            <a:endParaRPr lang="pt-PT" sz="1800" dirty="0">
              <a:ea typeface="Calibri" panose="020F0502020204030204"/>
              <a:cs typeface="Calibri" panose="020F0502020204030204"/>
            </a:endParaRPr>
          </a:p>
          <a:p>
            <a:pPr marL="536575" indent="-356870">
              <a:lnSpc>
                <a:spcPct val="114000"/>
              </a:lnSpc>
              <a:spcAft>
                <a:spcPts val="1000"/>
              </a:spcAft>
            </a:pPr>
            <a:r>
              <a:rPr lang="pt-PT" sz="1800" dirty="0"/>
              <a:t>Atingir objetivos de longo prazo</a:t>
            </a:r>
            <a:endParaRPr lang="pt-PT" sz="1800" dirty="0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743418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69D1C6-46BA-F5E3-12CD-351EA164F1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>
            <a:extLst>
              <a:ext uri="{FF2B5EF4-FFF2-40B4-BE49-F238E27FC236}">
                <a16:creationId xmlns:a16="http://schemas.microsoft.com/office/drawing/2014/main" id="{7E5928A6-7DB3-E336-DAD9-63B6FBD6A784}"/>
              </a:ext>
            </a:extLst>
          </p:cNvPr>
          <p:cNvGrpSpPr/>
          <p:nvPr/>
        </p:nvGrpSpPr>
        <p:grpSpPr>
          <a:xfrm>
            <a:off x="8813840" y="3975007"/>
            <a:ext cx="2306493" cy="2305385"/>
            <a:chOff x="8903411" y="3898585"/>
            <a:chExt cx="2306493" cy="230538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8B4F029-3471-F210-1CD8-ACDB1E54F654}"/>
                </a:ext>
              </a:extLst>
            </p:cNvPr>
            <p:cNvGrpSpPr/>
            <p:nvPr/>
          </p:nvGrpSpPr>
          <p:grpSpPr>
            <a:xfrm>
              <a:off x="8903411" y="3898585"/>
              <a:ext cx="2306493" cy="2305385"/>
              <a:chOff x="4765153" y="2325848"/>
              <a:chExt cx="2306493" cy="2305385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A79F2F87-8533-29EE-7B2B-2531FBEA89CF}"/>
                  </a:ext>
                </a:extLst>
              </p:cNvPr>
              <p:cNvGrpSpPr/>
              <p:nvPr/>
            </p:nvGrpSpPr>
            <p:grpSpPr>
              <a:xfrm>
                <a:off x="4765153" y="2325848"/>
                <a:ext cx="2306493" cy="2305385"/>
                <a:chOff x="3020400" y="2268000"/>
                <a:chExt cx="2306493" cy="2305385"/>
              </a:xfrm>
            </p:grpSpPr>
            <p:sp>
              <p:nvSpPr>
                <p:cNvPr id="15" name="Freeform 39">
                  <a:extLst>
                    <a:ext uri="{FF2B5EF4-FFF2-40B4-BE49-F238E27FC236}">
                      <a16:creationId xmlns:a16="http://schemas.microsoft.com/office/drawing/2014/main" id="{93647135-11BE-2CF8-776E-7D2D2ACCBE74}"/>
                    </a:ext>
                  </a:extLst>
                </p:cNvPr>
                <p:cNvSpPr/>
                <p:nvPr/>
              </p:nvSpPr>
              <p:spPr>
                <a:xfrm>
                  <a:off x="3111508" y="2358000"/>
                  <a:ext cx="2215385" cy="2215385"/>
                </a:xfrm>
                <a:custGeom>
                  <a:avLst/>
                  <a:gdLst>
                    <a:gd name="connsiteX0" fmla="*/ 0 w 3251200"/>
                    <a:gd name="connsiteY0" fmla="*/ 1625600 h 3251200"/>
                    <a:gd name="connsiteX1" fmla="*/ 1625600 w 3251200"/>
                    <a:gd name="connsiteY1" fmla="*/ 0 h 3251200"/>
                    <a:gd name="connsiteX2" fmla="*/ 3251200 w 3251200"/>
                    <a:gd name="connsiteY2" fmla="*/ 1625600 h 3251200"/>
                    <a:gd name="connsiteX3" fmla="*/ 1625600 w 3251200"/>
                    <a:gd name="connsiteY3" fmla="*/ 3251200 h 3251200"/>
                    <a:gd name="connsiteX4" fmla="*/ 0 w 3251200"/>
                    <a:gd name="connsiteY4" fmla="*/ 1625600 h 3251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51200" h="3251200">
                      <a:moveTo>
                        <a:pt x="0" y="1625600"/>
                      </a:moveTo>
                      <a:cubicBezTo>
                        <a:pt x="0" y="727806"/>
                        <a:pt x="727806" y="0"/>
                        <a:pt x="1625600" y="0"/>
                      </a:cubicBezTo>
                      <a:cubicBezTo>
                        <a:pt x="2523394" y="0"/>
                        <a:pt x="3251200" y="727806"/>
                        <a:pt x="3251200" y="1625600"/>
                      </a:cubicBezTo>
                      <a:cubicBezTo>
                        <a:pt x="3251200" y="2523394"/>
                        <a:pt x="2523394" y="3251200"/>
                        <a:pt x="1625600" y="3251200"/>
                      </a:cubicBezTo>
                      <a:cubicBezTo>
                        <a:pt x="727806" y="3251200"/>
                        <a:pt x="0" y="2523394"/>
                        <a:pt x="0" y="1625600"/>
                      </a:cubicBezTo>
                      <a:close/>
                    </a:path>
                  </a:pathLst>
                </a:custGeom>
                <a:noFill/>
                <a:ln w="101600">
                  <a:solidFill>
                    <a:schemeClr val="accent3"/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alpha val="5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alpha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/>
                </a:fontRef>
              </p:style>
              <p:txBody>
                <a:bodyPr spcFirstLastPara="0" vert="horz" wrap="square" lIns="0" tIns="0" rIns="0" bIns="0" numCol="1" spcCol="127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7200" b="1" i="0" u="none" strike="noStrike" kern="1200" cap="none" spc="100" normalizeH="0" baseline="0" noProof="0" dirty="0">
                    <a:ln>
                      <a:noFill/>
                    </a:ln>
                    <a:solidFill>
                      <a:srgbClr val="002A49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16" name="Title 2">
                  <a:extLst>
                    <a:ext uri="{FF2B5EF4-FFF2-40B4-BE49-F238E27FC236}">
                      <a16:creationId xmlns:a16="http://schemas.microsoft.com/office/drawing/2014/main" id="{3EEAC265-65A9-9E41-FBA8-BEAB85696B1A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3020400" y="2268000"/>
                  <a:ext cx="720000" cy="720000"/>
                </a:xfrm>
                <a:prstGeom prst="ellipse">
                  <a:avLst/>
                </a:prstGeom>
                <a:solidFill>
                  <a:schemeClr val="accent3"/>
                </a:solidFill>
                <a:ln w="25400">
                  <a:noFill/>
                </a:ln>
              </p:spPr>
              <p:txBody>
                <a:bodyPr vert="horz" wrap="square" lIns="0" tIns="72000" rIns="0" bIns="0" rtlCol="0" anchor="ctr" anchorCtr="0">
                  <a:noAutofit/>
                </a:bodyPr>
                <a:lstStyle>
                  <a:lvl1pPr algn="l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3200" b="0" kern="1200" cap="all" spc="400" baseline="0">
                      <a:solidFill>
                        <a:schemeClr val="tx2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defRPr>
                  </a:lvl1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7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600" b="0" i="0" u="none" strike="noStrike" kern="1200" cap="all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en Sans Extrabold" panose="020B0906030804020204" pitchFamily="34" charset="0"/>
                    <a:ea typeface="Open Sans Extrabold" panose="020B0906030804020204" pitchFamily="34" charset="0"/>
                    <a:cs typeface="Open Sans Extrabold" panose="020B0906030804020204" pitchFamily="34" charset="0"/>
                  </a:endParaRPr>
                </a:p>
              </p:txBody>
            </p:sp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F5E89F6-90C0-C2DA-F7BA-44A12D5D359E}"/>
                  </a:ext>
                </a:extLst>
              </p:cNvPr>
              <p:cNvSpPr txBox="1"/>
              <p:nvPr/>
            </p:nvSpPr>
            <p:spPr>
              <a:xfrm>
                <a:off x="4811618" y="2426153"/>
                <a:ext cx="62706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PT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rPr>
                  <a:t>04</a:t>
                </a: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B6A614B5-6B09-F590-2A93-C16B60C6816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594842" y="4702971"/>
              <a:ext cx="1024783" cy="801560"/>
              <a:chOff x="8481418" y="992738"/>
              <a:chExt cx="641353" cy="501650"/>
            </a:xfrm>
          </p:grpSpPr>
          <p:sp>
            <p:nvSpPr>
              <p:cNvPr id="31" name="Line 19">
                <a:extLst>
                  <a:ext uri="{FF2B5EF4-FFF2-40B4-BE49-F238E27FC236}">
                    <a16:creationId xmlns:a16="http://schemas.microsoft.com/office/drawing/2014/main" id="{4988079D-BED0-6E68-1B9B-1A00D94A40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906870" y="1440413"/>
                <a:ext cx="215901" cy="0"/>
              </a:xfrm>
              <a:prstGeom prst="line">
                <a:avLst/>
              </a:prstGeom>
              <a:noFill/>
              <a:ln w="1905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1200" cap="none" spc="0" normalizeH="0" baseline="0" noProof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32" name="Line 20">
                <a:extLst>
                  <a:ext uri="{FF2B5EF4-FFF2-40B4-BE49-F238E27FC236}">
                    <a16:creationId xmlns:a16="http://schemas.microsoft.com/office/drawing/2014/main" id="{93A43E30-6A04-FCCE-0BBB-60EE70B247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906870" y="1240388"/>
                <a:ext cx="215901" cy="0"/>
              </a:xfrm>
              <a:prstGeom prst="line">
                <a:avLst/>
              </a:prstGeom>
              <a:noFill/>
              <a:ln w="1905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1200" cap="none" spc="0" normalizeH="0" baseline="0" noProof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33" name="Line 21">
                <a:extLst>
                  <a:ext uri="{FF2B5EF4-FFF2-40B4-BE49-F238E27FC236}">
                    <a16:creationId xmlns:a16="http://schemas.microsoft.com/office/drawing/2014/main" id="{82ACBA5F-EFD0-E4FA-5306-ED5BF8C5CA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906870" y="1043538"/>
                <a:ext cx="215901" cy="0"/>
              </a:xfrm>
              <a:prstGeom prst="line">
                <a:avLst/>
              </a:prstGeom>
              <a:noFill/>
              <a:ln w="1905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1200" cap="none" spc="0" normalizeH="0" baseline="0" noProof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34" name="Oval 22">
                <a:extLst>
                  <a:ext uri="{FF2B5EF4-FFF2-40B4-BE49-F238E27FC236}">
                    <a16:creationId xmlns:a16="http://schemas.microsoft.com/office/drawing/2014/main" id="{AA4808B5-AC61-5489-6435-1EDD12FF92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02056" y="1389613"/>
                <a:ext cx="101600" cy="101600"/>
              </a:xfrm>
              <a:prstGeom prst="ellipse">
                <a:avLst/>
              </a:prstGeom>
              <a:noFill/>
              <a:ln w="1905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1200" cap="none" spc="0" normalizeH="0" baseline="0" noProof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35" name="Freeform 23">
                <a:extLst>
                  <a:ext uri="{FF2B5EF4-FFF2-40B4-BE49-F238E27FC236}">
                    <a16:creationId xmlns:a16="http://schemas.microsoft.com/office/drawing/2014/main" id="{BD7E89C4-0A7F-97B7-4AA3-871C17E76C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81418" y="1189588"/>
                <a:ext cx="144463" cy="101600"/>
              </a:xfrm>
              <a:custGeom>
                <a:avLst/>
                <a:gdLst>
                  <a:gd name="T0" fmla="*/ 397 w 397"/>
                  <a:gd name="T1" fmla="*/ 0 h 279"/>
                  <a:gd name="T2" fmla="*/ 156 w 397"/>
                  <a:gd name="T3" fmla="*/ 279 h 279"/>
                  <a:gd name="T4" fmla="*/ 0 w 397"/>
                  <a:gd name="T5" fmla="*/ 132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7" h="279">
                    <a:moveTo>
                      <a:pt x="397" y="0"/>
                    </a:moveTo>
                    <a:lnTo>
                      <a:pt x="156" y="279"/>
                    </a:lnTo>
                    <a:lnTo>
                      <a:pt x="0" y="132"/>
                    </a:lnTo>
                  </a:path>
                </a:pathLst>
              </a:custGeom>
              <a:noFill/>
              <a:ln w="1905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1200" cap="none" spc="0" normalizeH="0" baseline="0" noProof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36" name="Freeform 24">
                <a:extLst>
                  <a:ext uri="{FF2B5EF4-FFF2-40B4-BE49-F238E27FC236}">
                    <a16:creationId xmlns:a16="http://schemas.microsoft.com/office/drawing/2014/main" id="{1491945F-6444-0CF9-0425-94B1191505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81418" y="992738"/>
                <a:ext cx="144463" cy="101600"/>
              </a:xfrm>
              <a:custGeom>
                <a:avLst/>
                <a:gdLst>
                  <a:gd name="T0" fmla="*/ 397 w 397"/>
                  <a:gd name="T1" fmla="*/ 0 h 279"/>
                  <a:gd name="T2" fmla="*/ 156 w 397"/>
                  <a:gd name="T3" fmla="*/ 279 h 279"/>
                  <a:gd name="T4" fmla="*/ 0 w 397"/>
                  <a:gd name="T5" fmla="*/ 132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7" h="279">
                    <a:moveTo>
                      <a:pt x="397" y="0"/>
                    </a:moveTo>
                    <a:lnTo>
                      <a:pt x="156" y="279"/>
                    </a:lnTo>
                    <a:lnTo>
                      <a:pt x="0" y="132"/>
                    </a:lnTo>
                  </a:path>
                </a:pathLst>
              </a:custGeom>
              <a:noFill/>
              <a:ln w="1905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1200" cap="none" spc="0" normalizeH="0" baseline="0" noProof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37" name="Oval 25">
                <a:extLst>
                  <a:ext uri="{FF2B5EF4-FFF2-40B4-BE49-F238E27FC236}">
                    <a16:creationId xmlns:a16="http://schemas.microsoft.com/office/drawing/2014/main" id="{F17F11C6-2112-4CE5-A16A-118D6BC2B8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10019" y="995913"/>
                <a:ext cx="101600" cy="101600"/>
              </a:xfrm>
              <a:prstGeom prst="ellipse">
                <a:avLst/>
              </a:prstGeom>
              <a:noFill/>
              <a:ln w="1905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1200" cap="none" spc="0" normalizeH="0" baseline="0" noProof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38" name="Oval 26">
                <a:extLst>
                  <a:ext uri="{FF2B5EF4-FFF2-40B4-BE49-F238E27FC236}">
                    <a16:creationId xmlns:a16="http://schemas.microsoft.com/office/drawing/2014/main" id="{C5B2A86D-598A-1136-113B-787F6E09D3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10019" y="1192763"/>
                <a:ext cx="101600" cy="101600"/>
              </a:xfrm>
              <a:prstGeom prst="ellipse">
                <a:avLst/>
              </a:prstGeom>
              <a:noFill/>
              <a:ln w="1905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1200" cap="none" spc="0" normalizeH="0" baseline="0" noProof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39" name="Freeform 27">
                <a:extLst>
                  <a:ext uri="{FF2B5EF4-FFF2-40B4-BE49-F238E27FC236}">
                    <a16:creationId xmlns:a16="http://schemas.microsoft.com/office/drawing/2014/main" id="{A930AC0D-3567-5187-D0DD-3D39000111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87794" y="1392788"/>
                <a:ext cx="144463" cy="101600"/>
              </a:xfrm>
              <a:custGeom>
                <a:avLst/>
                <a:gdLst>
                  <a:gd name="T0" fmla="*/ 397 w 397"/>
                  <a:gd name="T1" fmla="*/ 0 h 280"/>
                  <a:gd name="T2" fmla="*/ 155 w 397"/>
                  <a:gd name="T3" fmla="*/ 280 h 280"/>
                  <a:gd name="T4" fmla="*/ 0 w 397"/>
                  <a:gd name="T5" fmla="*/ 133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7" h="280">
                    <a:moveTo>
                      <a:pt x="397" y="0"/>
                    </a:moveTo>
                    <a:lnTo>
                      <a:pt x="155" y="280"/>
                    </a:lnTo>
                    <a:lnTo>
                      <a:pt x="0" y="133"/>
                    </a:lnTo>
                  </a:path>
                </a:pathLst>
              </a:custGeom>
              <a:noFill/>
              <a:ln w="19050" cap="flat">
                <a:solidFill>
                  <a:schemeClr val="accent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1200" cap="none" spc="0" normalizeH="0" baseline="0" noProof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</p:grp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FD70388-3FA3-636D-8A72-805E6018A1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err="1"/>
              <a:t>Educar</a:t>
            </a:r>
            <a:r>
              <a:rPr lang="en-GB" dirty="0"/>
              <a:t> para a </a:t>
            </a:r>
            <a:r>
              <a:rPr lang="en-GB" dirty="0" err="1"/>
              <a:t>Cidadania</a:t>
            </a:r>
            <a:r>
              <a:rPr lang="en-GB" dirty="0"/>
              <a:t>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2A07A6-9D0C-1E93-4306-A981AAC1BBD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t-PT" dirty="0"/>
              <a:t>Orçamento Familiar e Fiscalidade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F4819F-620E-34D2-E982-70637BB46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35294" y="6333173"/>
            <a:ext cx="618506" cy="365125"/>
          </a:xfrm>
          <a:prstGeom prst="rect">
            <a:avLst/>
          </a:prstGeom>
        </p:spPr>
        <p:txBody>
          <a:bodyPr/>
          <a:lstStyle/>
          <a:p>
            <a:fld id="{0FC76E96-B79D-4F2B-9241-53214DAD9253}" type="slidenum">
              <a:rPr lang="en-GB" smtClean="0"/>
              <a:pPr/>
              <a:t>27</a:t>
            </a:fld>
            <a:endParaRPr lang="en-GB" dirty="0"/>
          </a:p>
        </p:txBody>
      </p:sp>
      <p:sp>
        <p:nvSpPr>
          <p:cNvPr id="5" name="Título 12">
            <a:extLst>
              <a:ext uri="{FF2B5EF4-FFF2-40B4-BE49-F238E27FC236}">
                <a16:creationId xmlns:a16="http://schemas.microsoft.com/office/drawing/2014/main" id="{FAB32BBE-7A30-BDDE-2187-78228C7EA2C6}"/>
              </a:ext>
            </a:extLst>
          </p:cNvPr>
          <p:cNvSpPr txBox="1">
            <a:spLocks/>
          </p:cNvSpPr>
          <p:nvPr/>
        </p:nvSpPr>
        <p:spPr>
          <a:xfrm>
            <a:off x="580293" y="1938891"/>
            <a:ext cx="10515600" cy="119534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600" b="1" dirty="0">
                <a:solidFill>
                  <a:srgbClr val="05547F"/>
                </a:solidFill>
                <a:latin typeface="+mn-lt"/>
              </a:rPr>
              <a:t>Gerir o orçamento familiar</a:t>
            </a:r>
            <a:endParaRPr lang="pt-PT" sz="3600" dirty="0">
              <a:solidFill>
                <a:srgbClr val="05547F"/>
              </a:solidFill>
              <a:latin typeface="+mn-lt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7D10FA8-C426-4FE9-851A-98C1AEE45B2D}"/>
              </a:ext>
            </a:extLst>
          </p:cNvPr>
          <p:cNvSpPr txBox="1">
            <a:spLocks/>
          </p:cNvSpPr>
          <p:nvPr/>
        </p:nvSpPr>
        <p:spPr>
          <a:xfrm>
            <a:off x="580294" y="2536562"/>
            <a:ext cx="10540040" cy="374383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1800" dirty="0"/>
              <a:t>É fundamental </a:t>
            </a:r>
            <a:r>
              <a:rPr lang="pt-PT" sz="1800" b="1" dirty="0">
                <a:solidFill>
                  <a:srgbClr val="E18346"/>
                </a:solidFill>
              </a:rPr>
              <a:t>acompanhar a execução do orçamento</a:t>
            </a:r>
            <a:r>
              <a:rPr lang="pt-PT" sz="1800" dirty="0">
                <a:solidFill>
                  <a:schemeClr val="tx2"/>
                </a:solidFill>
              </a:rPr>
              <a:t>, </a:t>
            </a:r>
            <a:r>
              <a:rPr lang="pt-PT" sz="1800" dirty="0"/>
              <a:t>para garantir que as despesas, o rendimento </a:t>
            </a:r>
            <a:br>
              <a:rPr lang="pt-PT" sz="1800" dirty="0"/>
            </a:br>
            <a:r>
              <a:rPr lang="pt-PT" sz="1800" dirty="0"/>
              <a:t>e a acumulação de poupança estão a evoluir de acordo com o planeado</a:t>
            </a:r>
          </a:p>
          <a:p>
            <a:pPr marL="0" indent="0">
              <a:buNone/>
            </a:pPr>
            <a:endParaRPr lang="pt-PT" sz="1000" dirty="0"/>
          </a:p>
          <a:p>
            <a:pPr marL="0" indent="0">
              <a:buNone/>
            </a:pPr>
            <a:r>
              <a:rPr lang="pt-PT" sz="1800" dirty="0"/>
              <a:t>Um </a:t>
            </a:r>
            <a:r>
              <a:rPr lang="pt-PT" sz="1800" b="1" dirty="0">
                <a:solidFill>
                  <a:srgbClr val="E18346"/>
                </a:solidFill>
              </a:rPr>
              <a:t>orçamento com um elevado peso de despesas fixas </a:t>
            </a:r>
            <a:br>
              <a:rPr lang="pt-PT" sz="1800" b="1" dirty="0">
                <a:solidFill>
                  <a:srgbClr val="E18346"/>
                </a:solidFill>
              </a:rPr>
            </a:br>
            <a:r>
              <a:rPr lang="pt-PT" sz="1800" dirty="0"/>
              <a:t>(que não dependem das nossas decisões de consumo) tem uma estrutura mais </a:t>
            </a:r>
            <a:br>
              <a:rPr lang="pt-PT" sz="1800" dirty="0"/>
            </a:br>
            <a:r>
              <a:rPr lang="pt-PT" sz="1800" dirty="0"/>
              <a:t>rígida e, portanto, é </a:t>
            </a:r>
            <a:r>
              <a:rPr lang="pt-PT" sz="1800" b="1" dirty="0">
                <a:solidFill>
                  <a:srgbClr val="E18346"/>
                </a:solidFill>
              </a:rPr>
              <a:t>mais difícil de ajustar</a:t>
            </a:r>
            <a:r>
              <a:rPr lang="pt-PT" sz="1800" dirty="0">
                <a:solidFill>
                  <a:srgbClr val="E18346"/>
                </a:solidFill>
              </a:rPr>
              <a:t>. </a:t>
            </a:r>
            <a:r>
              <a:rPr lang="pt-PT" sz="1800" b="1" dirty="0">
                <a:solidFill>
                  <a:srgbClr val="E18346"/>
                </a:solidFill>
              </a:rPr>
              <a:t>Se as despesas variáveis representarem </a:t>
            </a:r>
            <a:br>
              <a:rPr lang="pt-PT" sz="1800" b="1" dirty="0">
                <a:solidFill>
                  <a:srgbClr val="E18346"/>
                </a:solidFill>
              </a:rPr>
            </a:br>
            <a:r>
              <a:rPr lang="pt-PT" sz="1800" b="1" dirty="0">
                <a:solidFill>
                  <a:srgbClr val="E18346"/>
                </a:solidFill>
              </a:rPr>
              <a:t>o grosso dos encargos</a:t>
            </a:r>
            <a:r>
              <a:rPr lang="pt-PT" sz="1800" dirty="0">
                <a:solidFill>
                  <a:schemeClr val="tx2"/>
                </a:solidFill>
              </a:rPr>
              <a:t>, </a:t>
            </a:r>
            <a:r>
              <a:rPr lang="pt-PT" sz="1800" dirty="0"/>
              <a:t>então, o nosso orçamento tem uma estrutura mais flexível, </a:t>
            </a:r>
            <a:br>
              <a:rPr lang="pt-PT" sz="1800" dirty="0"/>
            </a:br>
            <a:r>
              <a:rPr lang="pt-PT" sz="1800" dirty="0"/>
              <a:t>sendo </a:t>
            </a:r>
            <a:r>
              <a:rPr lang="pt-PT" sz="1800" b="1" dirty="0">
                <a:solidFill>
                  <a:srgbClr val="E18346"/>
                </a:solidFill>
              </a:rPr>
              <a:t>mais fácil equilibrar o orçamento</a:t>
            </a:r>
            <a:endParaRPr lang="pt-PT" sz="1800" dirty="0">
              <a:solidFill>
                <a:srgbClr val="E18346"/>
              </a:solidFill>
            </a:endParaRPr>
          </a:p>
          <a:p>
            <a:pPr marL="0" indent="0">
              <a:buNone/>
            </a:pPr>
            <a:endParaRPr lang="pt-PT" sz="1000" dirty="0"/>
          </a:p>
          <a:p>
            <a:pPr marL="0" indent="0">
              <a:buNone/>
            </a:pPr>
            <a:r>
              <a:rPr lang="pt-PT" sz="1800" dirty="0"/>
              <a:t>Em suma, quando surgem </a:t>
            </a:r>
            <a:r>
              <a:rPr lang="pt-PT" sz="1800" b="1" dirty="0">
                <a:solidFill>
                  <a:srgbClr val="E18346"/>
                </a:solidFill>
              </a:rPr>
              <a:t>despesas não previstas </a:t>
            </a:r>
            <a:r>
              <a:rPr lang="pt-PT" sz="1800" dirty="0"/>
              <a:t>(devido a doença, por exemplo) </a:t>
            </a:r>
            <a:br>
              <a:rPr lang="pt-PT" sz="1800" dirty="0"/>
            </a:br>
            <a:r>
              <a:rPr lang="pt-PT" sz="1800" dirty="0"/>
              <a:t>ou uma quebra inesperada nos rendimentos (uma situação de desemprego, por </a:t>
            </a:r>
            <a:br>
              <a:rPr lang="pt-PT" sz="1800" dirty="0"/>
            </a:br>
            <a:r>
              <a:rPr lang="pt-PT" sz="1800" dirty="0"/>
              <a:t>exemplo), vamos precisar de reduzir as despesas para equilibrar o orçamento. </a:t>
            </a:r>
            <a:br>
              <a:rPr lang="pt-PT" sz="1800" dirty="0"/>
            </a:br>
            <a:r>
              <a:rPr lang="pt-PT" sz="1800" dirty="0"/>
              <a:t>Teremos alguma dificuldade em fazê-lo se grande parte delas for fixa </a:t>
            </a:r>
            <a:endParaRPr lang="pt-PT" sz="1800" dirty="0">
              <a:ea typeface="Calibri"/>
              <a:cs typeface="Calibri"/>
            </a:endParaRPr>
          </a:p>
          <a:p>
            <a:endParaRPr lang="pt-PT" sz="1400" dirty="0"/>
          </a:p>
        </p:txBody>
      </p:sp>
    </p:spTree>
    <p:extLst>
      <p:ext uri="{BB962C8B-B14F-4D97-AF65-F5344CB8AC3E}">
        <p14:creationId xmlns:p14="http://schemas.microsoft.com/office/powerpoint/2010/main" val="15060886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2CC29A8-F70C-9576-7A6C-F7F96EC648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6745" y="4061179"/>
            <a:ext cx="10016347" cy="1254125"/>
          </a:xfrm>
        </p:spPr>
        <p:txBody>
          <a:bodyPr>
            <a:noAutofit/>
          </a:bodyPr>
          <a:lstStyle/>
          <a:p>
            <a:r>
              <a:rPr lang="pt-PT" b="1" cap="all" dirty="0"/>
              <a:t>Os impostos devem ser incluídos</a:t>
            </a:r>
            <a:br>
              <a:rPr lang="pt-PT" b="1" cap="all" dirty="0"/>
            </a:br>
            <a:r>
              <a:rPr lang="pt-PT" b="1" cap="all" dirty="0"/>
              <a:t>no orçamento familiar?</a:t>
            </a:r>
            <a:endParaRPr lang="en-GB" b="1" cap="all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B824002-DC23-2A21-6C5F-5D5FDAA784A1}"/>
              </a:ext>
            </a:extLst>
          </p:cNvPr>
          <p:cNvGrpSpPr/>
          <p:nvPr/>
        </p:nvGrpSpPr>
        <p:grpSpPr>
          <a:xfrm>
            <a:off x="1229721" y="1282937"/>
            <a:ext cx="1555531" cy="2862322"/>
            <a:chOff x="2606567" y="1282937"/>
            <a:chExt cx="1555531" cy="286232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A882009-0EE5-1A32-9270-C9C97A3ACA99}"/>
                </a:ext>
              </a:extLst>
            </p:cNvPr>
            <p:cNvSpPr/>
            <p:nvPr/>
          </p:nvSpPr>
          <p:spPr>
            <a:xfrm>
              <a:off x="2701147" y="1650666"/>
              <a:ext cx="1408386" cy="18064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9A1E214-0245-B721-EEEB-4E407B16FFB8}"/>
                </a:ext>
              </a:extLst>
            </p:cNvPr>
            <p:cNvSpPr txBox="1"/>
            <p:nvPr/>
          </p:nvSpPr>
          <p:spPr>
            <a:xfrm>
              <a:off x="2606567" y="1282937"/>
              <a:ext cx="1555531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8000" b="1" dirty="0">
                  <a:solidFill>
                    <a:srgbClr val="49818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503827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565774-597E-863A-117C-5DB817EE2E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F323C49-58A3-9177-03F1-FE3D931493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err="1"/>
              <a:t>Educar</a:t>
            </a:r>
            <a:r>
              <a:rPr lang="en-GB" dirty="0"/>
              <a:t> para a </a:t>
            </a:r>
            <a:r>
              <a:rPr lang="en-GB" dirty="0" err="1"/>
              <a:t>Cidadania</a:t>
            </a:r>
            <a:r>
              <a:rPr lang="en-GB" dirty="0"/>
              <a:t>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829ABB-DB46-A48D-96B3-D4F88EA3F97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t-PT" dirty="0"/>
              <a:t>Orçamento Familiar e Fiscalidade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7885DF-1AF8-C9A8-D006-21C005BC4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35294" y="6333173"/>
            <a:ext cx="618506" cy="365125"/>
          </a:xfrm>
          <a:prstGeom prst="rect">
            <a:avLst/>
          </a:prstGeom>
        </p:spPr>
        <p:txBody>
          <a:bodyPr/>
          <a:lstStyle/>
          <a:p>
            <a:fld id="{0FC76E96-B79D-4F2B-9241-53214DAD9253}" type="slidenum">
              <a:rPr lang="en-GB" smtClean="0"/>
              <a:pPr/>
              <a:t>29</a:t>
            </a:fld>
            <a:endParaRPr lang="en-GB" dirty="0"/>
          </a:p>
        </p:txBody>
      </p:sp>
      <p:sp>
        <p:nvSpPr>
          <p:cNvPr id="5" name="Título 12">
            <a:extLst>
              <a:ext uri="{FF2B5EF4-FFF2-40B4-BE49-F238E27FC236}">
                <a16:creationId xmlns:a16="http://schemas.microsoft.com/office/drawing/2014/main" id="{56590019-8707-7006-B507-67B8D188B876}"/>
              </a:ext>
            </a:extLst>
          </p:cNvPr>
          <p:cNvSpPr txBox="1">
            <a:spLocks/>
          </p:cNvSpPr>
          <p:nvPr/>
        </p:nvSpPr>
        <p:spPr>
          <a:xfrm>
            <a:off x="580293" y="1938891"/>
            <a:ext cx="10515600" cy="119534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600" b="1" dirty="0">
                <a:solidFill>
                  <a:srgbClr val="05547F"/>
                </a:solidFill>
                <a:latin typeface="+mn-lt"/>
              </a:rPr>
              <a:t>Para que servem os impostos</a:t>
            </a:r>
            <a:endParaRPr lang="pt-PT" sz="3600" dirty="0">
              <a:solidFill>
                <a:srgbClr val="05547F"/>
              </a:solidFill>
              <a:latin typeface="+mn-lt"/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00548CD9-79C6-2906-EA41-B74712A3CAEF}"/>
              </a:ext>
            </a:extLst>
          </p:cNvPr>
          <p:cNvSpPr txBox="1">
            <a:spLocks/>
          </p:cNvSpPr>
          <p:nvPr/>
        </p:nvSpPr>
        <p:spPr>
          <a:xfrm>
            <a:off x="580293" y="2536562"/>
            <a:ext cx="10403017" cy="2442193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spcAft>
                <a:spcPts val="1000"/>
              </a:spcAft>
              <a:buNone/>
            </a:pPr>
            <a:r>
              <a:rPr lang="pt-PT" sz="1800" dirty="0"/>
              <a:t>É com o dinheiro dos impostos pagos pelos cidadãos e empresas que o Estado assegura serviços públicos essenciais que permitem a satisfação das necessidades coletivas em diferentes áreas como Educação, Saúde, Segurança e Defesa e Apoios Sociais às famílias </a:t>
            </a:r>
          </a:p>
          <a:p>
            <a:pPr marL="0" indent="0">
              <a:lnSpc>
                <a:spcPct val="114000"/>
              </a:lnSpc>
              <a:spcAft>
                <a:spcPts val="1000"/>
              </a:spcAft>
              <a:buNone/>
            </a:pPr>
            <a:r>
              <a:rPr lang="pt-PT" sz="1800" dirty="0"/>
              <a:t>Os impostos representam encargos para as famílias, por isso, ao elaborarem o orçamento mensal é importante não esquecê-los</a:t>
            </a:r>
            <a:endParaRPr lang="pt-PT" sz="1800" dirty="0">
              <a:ea typeface="Calibri"/>
              <a:cs typeface="Calibri"/>
            </a:endParaRPr>
          </a:p>
          <a:p>
            <a:pPr marL="0" indent="0">
              <a:lnSpc>
                <a:spcPct val="114000"/>
              </a:lnSpc>
              <a:spcAft>
                <a:spcPts val="1000"/>
              </a:spcAft>
              <a:buNone/>
            </a:pPr>
            <a:endParaRPr lang="pt-PT" sz="1800" dirty="0"/>
          </a:p>
        </p:txBody>
      </p:sp>
      <p:pic>
        <p:nvPicPr>
          <p:cNvPr id="10" name="Graphic 9" descr="Tax with solid fill">
            <a:extLst>
              <a:ext uri="{FF2B5EF4-FFF2-40B4-BE49-F238E27FC236}">
                <a16:creationId xmlns:a16="http://schemas.microsoft.com/office/drawing/2014/main" id="{1204205B-04F5-A6CE-D17E-C758A5C3BD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79724" y="4672460"/>
            <a:ext cx="1428383" cy="142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499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79C89B-9CBE-687D-ADF6-A8D65869DB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828BFFC-37EA-CCFE-F6DD-6288176E8D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Educar para a Cidadania: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020D47-CADF-3FA8-3A02-023004E5E3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t-PT" dirty="0"/>
              <a:t>Orçamento Familiar e Fiscalidade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6F8121-5BBF-80BC-8F46-8D1C04A68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35294" y="6333173"/>
            <a:ext cx="618506" cy="365125"/>
          </a:xfrm>
          <a:prstGeom prst="rect">
            <a:avLst/>
          </a:prstGeom>
        </p:spPr>
        <p:txBody>
          <a:bodyPr/>
          <a:lstStyle/>
          <a:p>
            <a:fld id="{0FC76E96-B79D-4F2B-9241-53214DAD9253}" type="slidenum">
              <a:rPr lang="en-GB" smtClean="0"/>
              <a:pPr/>
              <a:t>3</a:t>
            </a:fld>
            <a:endParaRPr lang="en-GB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55C51AA-04CD-A079-9386-754F3A42C766}"/>
              </a:ext>
            </a:extLst>
          </p:cNvPr>
          <p:cNvCxnSpPr>
            <a:cxnSpLocks/>
          </p:cNvCxnSpPr>
          <p:nvPr/>
        </p:nvCxnSpPr>
        <p:spPr>
          <a:xfrm>
            <a:off x="1220947" y="3638383"/>
            <a:ext cx="2160000" cy="501"/>
          </a:xfrm>
          <a:prstGeom prst="line">
            <a:avLst/>
          </a:prstGeom>
          <a:ln w="50800">
            <a:solidFill>
              <a:srgbClr val="FFD300"/>
            </a:solidFill>
            <a:headEnd type="none" w="med" len="med"/>
            <a:tailEnd type="oval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3FA3540-4F9B-C28D-6B8B-FE0B482EC675}"/>
              </a:ext>
            </a:extLst>
          </p:cNvPr>
          <p:cNvCxnSpPr>
            <a:cxnSpLocks/>
          </p:cNvCxnSpPr>
          <p:nvPr/>
        </p:nvCxnSpPr>
        <p:spPr>
          <a:xfrm flipV="1">
            <a:off x="1168226" y="2151529"/>
            <a:ext cx="2360282" cy="1360076"/>
          </a:xfrm>
          <a:prstGeom prst="line">
            <a:avLst/>
          </a:prstGeom>
          <a:ln w="50800">
            <a:solidFill>
              <a:srgbClr val="FFD300"/>
            </a:solidFill>
            <a:headEnd type="none" w="med" len="med"/>
            <a:tailEnd type="oval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879AA7D8-F05A-05FC-E48D-14BE5DF336E8}"/>
              </a:ext>
            </a:extLst>
          </p:cNvPr>
          <p:cNvSpPr/>
          <p:nvPr/>
        </p:nvSpPr>
        <p:spPr>
          <a:xfrm>
            <a:off x="105416" y="2005013"/>
            <a:ext cx="3402580" cy="3267742"/>
          </a:xfrm>
          <a:prstGeom prst="ellipse">
            <a:avLst/>
          </a:prstGeom>
          <a:solidFill>
            <a:schemeClr val="bg1"/>
          </a:solidFill>
          <a:ln w="165100">
            <a:solidFill>
              <a:srgbClr val="FFD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Marcador de Posição de Conteúdo 2">
            <a:extLst>
              <a:ext uri="{FF2B5EF4-FFF2-40B4-BE49-F238E27FC236}">
                <a16:creationId xmlns:a16="http://schemas.microsoft.com/office/drawing/2014/main" id="{DE847E57-A62B-F1EA-A77A-6D0E0B3FAA39}"/>
              </a:ext>
            </a:extLst>
          </p:cNvPr>
          <p:cNvSpPr txBox="1">
            <a:spLocks/>
          </p:cNvSpPr>
          <p:nvPr/>
        </p:nvSpPr>
        <p:spPr>
          <a:xfrm>
            <a:off x="4044083" y="2866389"/>
            <a:ext cx="8081985" cy="1577531"/>
          </a:xfrm>
          <a:prstGeom prst="rect">
            <a:avLst/>
          </a:prstGeom>
          <a:ln w="12700">
            <a:noFill/>
          </a:ln>
        </p:spPr>
        <p:txBody>
          <a:bodyPr vert="horz" lIns="91440" tIns="144000" rIns="91440" bIns="45720" rtlCol="0" anchor="t" anchorCtr="0">
            <a:noAutofit/>
          </a:bodyPr>
          <a:lstStyle>
            <a:lvl1pPr marL="228589" indent="-228589" algn="l" defTabSz="91435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>
                    <a:lumMod val="50000"/>
                  </a:schemeClr>
                </a:solidFill>
                <a:latin typeface="Portuguesa Sans" pitchFamily="2" charset="77"/>
                <a:ea typeface="+mn-ea"/>
                <a:cs typeface="Portuguesa Sans" pitchFamily="2" charset="77"/>
              </a:defRPr>
            </a:lvl1pPr>
            <a:lvl2pPr marL="685766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>
                    <a:lumMod val="50000"/>
                  </a:schemeClr>
                </a:solidFill>
                <a:latin typeface="Portuguesa Sans" pitchFamily="2" charset="77"/>
                <a:ea typeface="+mn-ea"/>
                <a:cs typeface="Portuguesa Sans" pitchFamily="2" charset="77"/>
              </a:defRPr>
            </a:lvl2pPr>
            <a:lvl3pPr marL="1142943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>
                    <a:lumMod val="50000"/>
                  </a:schemeClr>
                </a:solidFill>
                <a:latin typeface="Portuguesa Sans" pitchFamily="2" charset="77"/>
                <a:ea typeface="+mn-ea"/>
                <a:cs typeface="Portuguesa Sans" pitchFamily="2" charset="77"/>
              </a:defRPr>
            </a:lvl3pPr>
            <a:lvl4pPr marL="1600120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50000"/>
                  </a:schemeClr>
                </a:solidFill>
                <a:latin typeface="Portuguesa Sans" pitchFamily="2" charset="77"/>
                <a:ea typeface="+mn-ea"/>
                <a:cs typeface="Portuguesa Sans" pitchFamily="2" charset="77"/>
              </a:defRPr>
            </a:lvl4pPr>
            <a:lvl5pPr marL="2057297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50000"/>
                  </a:schemeClr>
                </a:solidFill>
                <a:latin typeface="Portuguesa Sans" pitchFamily="2" charset="77"/>
                <a:ea typeface="+mn-ea"/>
                <a:cs typeface="Portuguesa Sans" pitchFamily="2" charset="77"/>
              </a:defRPr>
            </a:lvl5pPr>
            <a:lvl6pPr marL="2514475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P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</a:rPr>
              <a:t>Estabelecer as bases para uma colaboração estruturada </a:t>
            </a: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</a:rPr>
              <a:t>e</a:t>
            </a:r>
            <a:r>
              <a:rPr kumimoji="0" lang="pt-P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</a:rPr>
              <a:t> contínua </a:t>
            </a: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</a:rPr>
              <a:t>entre </a:t>
            </a:r>
            <a:r>
              <a:rPr kumimoji="0" lang="pt-P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</a:rPr>
              <a:t>Instituições do Ensino Superior </a:t>
            </a: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</a:rPr>
              <a:t>(IES), </a:t>
            </a:r>
            <a:r>
              <a:rPr kumimoji="0" lang="pt-P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</a:rPr>
              <a:t>Escolas </a:t>
            </a: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</a:rPr>
              <a:t>e </a:t>
            </a:r>
            <a:r>
              <a:rPr kumimoji="0" lang="pt-P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</a:rPr>
              <a:t>Autoridades de Supervisão </a:t>
            </a:r>
            <a:br>
              <a:rPr kumimoji="0" lang="pt-P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</a:rPr>
            </a:b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</a:rPr>
              <a:t>(Banco de Portugal, Autoridade de Supervisão de Seguros e de Fundos de Pensões </a:t>
            </a:r>
            <a:b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</a:rPr>
            </a:b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</a:rPr>
              <a:t>e Comissão de Mercado de Valores Mobiliários)</a:t>
            </a:r>
          </a:p>
        </p:txBody>
      </p:sp>
      <p:sp>
        <p:nvSpPr>
          <p:cNvPr id="14" name="Marcador de Posição de Conteúdo 2">
            <a:extLst>
              <a:ext uri="{FF2B5EF4-FFF2-40B4-BE49-F238E27FC236}">
                <a16:creationId xmlns:a16="http://schemas.microsoft.com/office/drawing/2014/main" id="{29D853DB-A081-503E-24E4-B9B9CCEEB6F5}"/>
              </a:ext>
            </a:extLst>
          </p:cNvPr>
          <p:cNvSpPr txBox="1">
            <a:spLocks/>
          </p:cNvSpPr>
          <p:nvPr/>
        </p:nvSpPr>
        <p:spPr>
          <a:xfrm>
            <a:off x="3759397" y="1814516"/>
            <a:ext cx="6509389" cy="831194"/>
          </a:xfrm>
          <a:prstGeom prst="rect">
            <a:avLst/>
          </a:prstGeom>
          <a:ln w="12700">
            <a:noFill/>
          </a:ln>
        </p:spPr>
        <p:txBody>
          <a:bodyPr vert="horz" lIns="91440" tIns="144000" rIns="91440" bIns="45720" rtlCol="0" anchor="t" anchorCtr="0">
            <a:noAutofit/>
          </a:bodyPr>
          <a:lstStyle>
            <a:lvl1pPr marL="228589" indent="-228589" algn="l" defTabSz="91435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>
                    <a:lumMod val="50000"/>
                  </a:schemeClr>
                </a:solidFill>
                <a:latin typeface="Portuguesa Sans" pitchFamily="2" charset="77"/>
                <a:ea typeface="+mn-ea"/>
                <a:cs typeface="Portuguesa Sans" pitchFamily="2" charset="77"/>
              </a:defRPr>
            </a:lvl1pPr>
            <a:lvl2pPr marL="685766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>
                    <a:lumMod val="50000"/>
                  </a:schemeClr>
                </a:solidFill>
                <a:latin typeface="Portuguesa Sans" pitchFamily="2" charset="77"/>
                <a:ea typeface="+mn-ea"/>
                <a:cs typeface="Portuguesa Sans" pitchFamily="2" charset="77"/>
              </a:defRPr>
            </a:lvl2pPr>
            <a:lvl3pPr marL="1142943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>
                    <a:lumMod val="50000"/>
                  </a:schemeClr>
                </a:solidFill>
                <a:latin typeface="Portuguesa Sans" pitchFamily="2" charset="77"/>
                <a:ea typeface="+mn-ea"/>
                <a:cs typeface="Portuguesa Sans" pitchFamily="2" charset="77"/>
              </a:defRPr>
            </a:lvl3pPr>
            <a:lvl4pPr marL="1600120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50000"/>
                  </a:schemeClr>
                </a:solidFill>
                <a:latin typeface="Portuguesa Sans" pitchFamily="2" charset="77"/>
                <a:ea typeface="+mn-ea"/>
                <a:cs typeface="Portuguesa Sans" pitchFamily="2" charset="77"/>
              </a:defRPr>
            </a:lvl4pPr>
            <a:lvl5pPr marL="2057297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50000"/>
                  </a:schemeClr>
                </a:solidFill>
                <a:latin typeface="Portuguesa Sans" pitchFamily="2" charset="77"/>
                <a:ea typeface="+mn-ea"/>
                <a:cs typeface="Portuguesa Sans" pitchFamily="2" charset="77"/>
              </a:defRPr>
            </a:lvl5pPr>
            <a:lvl6pPr marL="2514475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P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</a:rPr>
              <a:t>Consolidar o ensino </a:t>
            </a: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</a:rPr>
              <a:t>da Literacia Financeira e Empreendedorismo na componente curricular de Cidadania e Desenvolvimento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BD852D5-4D83-DC4C-9C01-0B103BA09F80}"/>
              </a:ext>
            </a:extLst>
          </p:cNvPr>
          <p:cNvGrpSpPr/>
          <p:nvPr/>
        </p:nvGrpSpPr>
        <p:grpSpPr>
          <a:xfrm>
            <a:off x="401250" y="3241779"/>
            <a:ext cx="2670236" cy="794211"/>
            <a:chOff x="-9055" y="3204673"/>
            <a:chExt cx="2670236" cy="794211"/>
          </a:xfrm>
        </p:grpSpPr>
        <p:sp>
          <p:nvSpPr>
            <p:cNvPr id="16" name="Marcador de Posição de Conteúdo 2">
              <a:extLst>
                <a:ext uri="{FF2B5EF4-FFF2-40B4-BE49-F238E27FC236}">
                  <a16:creationId xmlns:a16="http://schemas.microsoft.com/office/drawing/2014/main" id="{8582507F-5B8E-952F-67CB-7EB345C2CEB9}"/>
                </a:ext>
              </a:extLst>
            </p:cNvPr>
            <p:cNvSpPr txBox="1">
              <a:spLocks/>
            </p:cNvSpPr>
            <p:nvPr/>
          </p:nvSpPr>
          <p:spPr>
            <a:xfrm>
              <a:off x="-9055" y="3311256"/>
              <a:ext cx="2670236" cy="581045"/>
            </a:xfrm>
            <a:prstGeom prst="rect">
              <a:avLst/>
            </a:prstGeom>
            <a:ln w="12700">
              <a:noFill/>
            </a:ln>
          </p:spPr>
          <p:txBody>
            <a:bodyPr vert="horz" lIns="91440" tIns="0" rIns="91440" bIns="0" rtlCol="0" anchor="ctr" anchorCtr="0">
              <a:noAutofit/>
            </a:bodyPr>
            <a:lstStyle>
              <a:lvl1pPr marL="228589" indent="-228589" algn="l" defTabSz="914355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bg2">
                      <a:lumMod val="50000"/>
                    </a:schemeClr>
                  </a:solidFill>
                  <a:latin typeface="Portuguesa Sans" pitchFamily="2" charset="77"/>
                  <a:ea typeface="+mn-ea"/>
                  <a:cs typeface="Portuguesa Sans" pitchFamily="2" charset="77"/>
                </a:defRPr>
              </a:lvl1pPr>
              <a:lvl2pPr marL="685766" indent="-228589" algn="l" defTabSz="914355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bg2">
                      <a:lumMod val="50000"/>
                    </a:schemeClr>
                  </a:solidFill>
                  <a:latin typeface="Portuguesa Sans" pitchFamily="2" charset="77"/>
                  <a:ea typeface="+mn-ea"/>
                  <a:cs typeface="Portuguesa Sans" pitchFamily="2" charset="77"/>
                </a:defRPr>
              </a:lvl2pPr>
              <a:lvl3pPr marL="1142943" indent="-228589" algn="l" defTabSz="914355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bg2">
                      <a:lumMod val="50000"/>
                    </a:schemeClr>
                  </a:solidFill>
                  <a:latin typeface="Portuguesa Sans" pitchFamily="2" charset="77"/>
                  <a:ea typeface="+mn-ea"/>
                  <a:cs typeface="Portuguesa Sans" pitchFamily="2" charset="77"/>
                </a:defRPr>
              </a:lvl3pPr>
              <a:lvl4pPr marL="1600120" indent="-228589" algn="l" defTabSz="914355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bg2">
                      <a:lumMod val="50000"/>
                    </a:schemeClr>
                  </a:solidFill>
                  <a:latin typeface="Portuguesa Sans" pitchFamily="2" charset="77"/>
                  <a:ea typeface="+mn-ea"/>
                  <a:cs typeface="Portuguesa Sans" pitchFamily="2" charset="77"/>
                </a:defRPr>
              </a:lvl4pPr>
              <a:lvl5pPr marL="2057297" indent="-228589" algn="l" defTabSz="914355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bg2">
                      <a:lumMod val="50000"/>
                    </a:schemeClr>
                  </a:solidFill>
                  <a:latin typeface="Portuguesa Sans" pitchFamily="2" charset="77"/>
                  <a:ea typeface="+mn-ea"/>
                  <a:cs typeface="Portuguesa Sans" pitchFamily="2" charset="77"/>
                </a:defRPr>
              </a:lvl5pPr>
              <a:lvl6pPr marL="2514475" indent="-228589" algn="l" defTabSz="914355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652" indent="-228589" algn="l" defTabSz="914355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829" indent="-228589" algn="l" defTabSz="914355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006" indent="-228589" algn="l" defTabSz="914355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55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pt-PT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5547F"/>
                  </a:solidFill>
                  <a:effectLst/>
                  <a:uLnTx/>
                  <a:uFillTx/>
                  <a:latin typeface="+mn-lt"/>
                  <a:ea typeface="+mn-ea"/>
                </a:rPr>
                <a:t>OBJETIVOS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4A32D01-A5B0-55B3-44A7-60CDC71C477F}"/>
                </a:ext>
              </a:extLst>
            </p:cNvPr>
            <p:cNvCxnSpPr>
              <a:cxnSpLocks/>
            </p:cNvCxnSpPr>
            <p:nvPr/>
          </p:nvCxnSpPr>
          <p:spPr>
            <a:xfrm>
              <a:off x="527032" y="3204673"/>
              <a:ext cx="1598063" cy="0"/>
            </a:xfrm>
            <a:prstGeom prst="line">
              <a:avLst/>
            </a:prstGeom>
            <a:ln w="57150">
              <a:solidFill>
                <a:srgbClr val="FFD3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86DFDE6-C4E9-72A5-0000-F73BAFBCF473}"/>
                </a:ext>
              </a:extLst>
            </p:cNvPr>
            <p:cNvCxnSpPr>
              <a:cxnSpLocks/>
            </p:cNvCxnSpPr>
            <p:nvPr/>
          </p:nvCxnSpPr>
          <p:spPr>
            <a:xfrm>
              <a:off x="527032" y="3998884"/>
              <a:ext cx="1598063" cy="0"/>
            </a:xfrm>
            <a:prstGeom prst="line">
              <a:avLst/>
            </a:prstGeom>
            <a:ln w="57150">
              <a:solidFill>
                <a:srgbClr val="FFD3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: Rounded Corners 4">
            <a:extLst>
              <a:ext uri="{FF2B5EF4-FFF2-40B4-BE49-F238E27FC236}">
                <a16:creationId xmlns:a16="http://schemas.microsoft.com/office/drawing/2014/main" id="{42EAD5C0-C917-9BF0-8B21-B963D9B72E99}"/>
              </a:ext>
            </a:extLst>
          </p:cNvPr>
          <p:cNvSpPr/>
          <p:nvPr/>
        </p:nvSpPr>
        <p:spPr>
          <a:xfrm rot="5400000">
            <a:off x="9522844" y="4202245"/>
            <a:ext cx="1614335" cy="2444417"/>
          </a:xfrm>
          <a:prstGeom prst="foldedCorner">
            <a:avLst>
              <a:gd name="adj" fmla="val 26688"/>
            </a:avLst>
          </a:prstGeom>
          <a:solidFill>
            <a:srgbClr val="FFD300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0" name="Graphic 5" descr="Pin with solid fill">
            <a:extLst>
              <a:ext uri="{FF2B5EF4-FFF2-40B4-BE49-F238E27FC236}">
                <a16:creationId xmlns:a16="http://schemas.microsoft.com/office/drawing/2014/main" id="{3B918D28-CC30-C4E5-F714-C0E85535C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9960100" flipH="1">
            <a:off x="10865439" y="4166965"/>
            <a:ext cx="624548" cy="6245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1" name="Marcador de Posição de Conteúdo 2">
            <a:extLst>
              <a:ext uri="{FF2B5EF4-FFF2-40B4-BE49-F238E27FC236}">
                <a16:creationId xmlns:a16="http://schemas.microsoft.com/office/drawing/2014/main" id="{567844F9-9670-422B-AD52-B1BBC03BE5E0}"/>
              </a:ext>
            </a:extLst>
          </p:cNvPr>
          <p:cNvSpPr txBox="1">
            <a:spLocks/>
          </p:cNvSpPr>
          <p:nvPr/>
        </p:nvSpPr>
        <p:spPr>
          <a:xfrm>
            <a:off x="9201008" y="4813059"/>
            <a:ext cx="2444417" cy="995534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144000" rIns="91440" bIns="45720" rtlCol="0" anchor="t" anchorCtr="0">
            <a:noAutofit/>
          </a:bodyPr>
          <a:lstStyle>
            <a:lvl1pPr marL="228589" indent="-228589" algn="l" defTabSz="91435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>
                    <a:lumMod val="50000"/>
                  </a:schemeClr>
                </a:solidFill>
                <a:latin typeface="Portuguesa Sans" pitchFamily="2" charset="77"/>
                <a:ea typeface="+mn-ea"/>
                <a:cs typeface="Portuguesa Sans" pitchFamily="2" charset="77"/>
              </a:defRPr>
            </a:lvl1pPr>
            <a:lvl2pPr marL="685766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>
                    <a:lumMod val="50000"/>
                  </a:schemeClr>
                </a:solidFill>
                <a:latin typeface="Portuguesa Sans" pitchFamily="2" charset="77"/>
                <a:ea typeface="+mn-ea"/>
                <a:cs typeface="Portuguesa Sans" pitchFamily="2" charset="77"/>
              </a:defRPr>
            </a:lvl2pPr>
            <a:lvl3pPr marL="1142943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>
                    <a:lumMod val="50000"/>
                  </a:schemeClr>
                </a:solidFill>
                <a:latin typeface="Portuguesa Sans" pitchFamily="2" charset="77"/>
                <a:ea typeface="+mn-ea"/>
                <a:cs typeface="Portuguesa Sans" pitchFamily="2" charset="77"/>
              </a:defRPr>
            </a:lvl3pPr>
            <a:lvl4pPr marL="1600120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50000"/>
                  </a:schemeClr>
                </a:solidFill>
                <a:latin typeface="Portuguesa Sans" pitchFamily="2" charset="77"/>
                <a:ea typeface="+mn-ea"/>
                <a:cs typeface="Portuguesa Sans" pitchFamily="2" charset="77"/>
              </a:defRPr>
            </a:lvl4pPr>
            <a:lvl5pPr marL="2057297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50000"/>
                  </a:schemeClr>
                </a:solidFill>
                <a:latin typeface="Portuguesa Sans" pitchFamily="2" charset="77"/>
                <a:ea typeface="+mn-ea"/>
                <a:cs typeface="Portuguesa Sans" pitchFamily="2" charset="77"/>
              </a:defRPr>
            </a:lvl5pPr>
            <a:lvl6pPr marL="2514475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Nova Estratégia Nacional para a Cidadania (ENEC)</a:t>
            </a:r>
            <a:endParaRPr kumimoji="0" lang="pt-P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Aprendizagens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Essenciais</a:t>
            </a:r>
            <a:endParaRPr kumimoji="0" lang="pt-P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</a:endParaRPr>
          </a:p>
        </p:txBody>
      </p:sp>
      <p:cxnSp>
        <p:nvCxnSpPr>
          <p:cNvPr id="22" name="Straight Connector 38">
            <a:extLst>
              <a:ext uri="{FF2B5EF4-FFF2-40B4-BE49-F238E27FC236}">
                <a16:creationId xmlns:a16="http://schemas.microsoft.com/office/drawing/2014/main" id="{051912CC-C1C2-79E5-34E6-D3DBFEC4F7C4}"/>
              </a:ext>
            </a:extLst>
          </p:cNvPr>
          <p:cNvCxnSpPr>
            <a:cxnSpLocks/>
            <a:stCxn id="12" idx="6"/>
          </p:cNvCxnSpPr>
          <p:nvPr/>
        </p:nvCxnSpPr>
        <p:spPr>
          <a:xfrm flipV="1">
            <a:off x="3507996" y="3511605"/>
            <a:ext cx="402523" cy="127279"/>
          </a:xfrm>
          <a:prstGeom prst="line">
            <a:avLst/>
          </a:prstGeom>
          <a:ln w="50800">
            <a:solidFill>
              <a:srgbClr val="FFD300"/>
            </a:solidFill>
            <a:headEnd type="none" w="med" len="med"/>
            <a:tailEnd type="oval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35941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BC6270-6051-D073-E0FD-5ABA1670F1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F964098-1F0E-A0B6-4CF0-AA2AC8AFEA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err="1"/>
              <a:t>Educar</a:t>
            </a:r>
            <a:r>
              <a:rPr lang="en-GB" dirty="0"/>
              <a:t> para a </a:t>
            </a:r>
            <a:r>
              <a:rPr lang="en-GB" dirty="0" err="1"/>
              <a:t>Cidadania</a:t>
            </a:r>
            <a:r>
              <a:rPr lang="en-GB" dirty="0"/>
              <a:t>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72C797-14C4-5BE7-5B50-456133AA8D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t-PT" dirty="0"/>
              <a:t>Orçamento Familiar e Fiscalidade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9A7615-CCDB-2544-65C7-82A2504C9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35294" y="6333173"/>
            <a:ext cx="618506" cy="365125"/>
          </a:xfrm>
          <a:prstGeom prst="rect">
            <a:avLst/>
          </a:prstGeom>
        </p:spPr>
        <p:txBody>
          <a:bodyPr/>
          <a:lstStyle/>
          <a:p>
            <a:fld id="{0FC76E96-B79D-4F2B-9241-53214DAD9253}" type="slidenum">
              <a:rPr lang="en-GB" smtClean="0"/>
              <a:pPr/>
              <a:t>30</a:t>
            </a:fld>
            <a:endParaRPr lang="en-GB" dirty="0"/>
          </a:p>
        </p:txBody>
      </p:sp>
      <p:sp>
        <p:nvSpPr>
          <p:cNvPr id="5" name="Título 12">
            <a:extLst>
              <a:ext uri="{FF2B5EF4-FFF2-40B4-BE49-F238E27FC236}">
                <a16:creationId xmlns:a16="http://schemas.microsoft.com/office/drawing/2014/main" id="{7D899EEE-8EF3-BBC0-93AA-2F26D3EAE216}"/>
              </a:ext>
            </a:extLst>
          </p:cNvPr>
          <p:cNvSpPr txBox="1">
            <a:spLocks/>
          </p:cNvSpPr>
          <p:nvPr/>
        </p:nvSpPr>
        <p:spPr>
          <a:xfrm>
            <a:off x="580293" y="1938891"/>
            <a:ext cx="10515600" cy="119534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600" b="1" dirty="0">
                <a:solidFill>
                  <a:srgbClr val="05547F"/>
                </a:solidFill>
                <a:latin typeface="+mn-lt"/>
              </a:rPr>
              <a:t>Aspetos a ter em conta no orçamento familiar</a:t>
            </a:r>
            <a:endParaRPr lang="pt-PT" sz="3600" dirty="0">
              <a:solidFill>
                <a:srgbClr val="05547F"/>
              </a:solidFill>
              <a:latin typeface="+mn-lt"/>
            </a:endParaRP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A07BFA6F-BBB2-1B22-B0D0-BD82C863B314}"/>
              </a:ext>
            </a:extLst>
          </p:cNvPr>
          <p:cNvSpPr txBox="1">
            <a:spLocks/>
          </p:cNvSpPr>
          <p:nvPr/>
        </p:nvSpPr>
        <p:spPr>
          <a:xfrm>
            <a:off x="684425" y="2778929"/>
            <a:ext cx="8153075" cy="225027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spcAft>
                <a:spcPts val="1000"/>
              </a:spcAft>
              <a:buNone/>
            </a:pPr>
            <a:r>
              <a:rPr lang="pt-PT" sz="1800" dirty="0"/>
              <a:t>Há </a:t>
            </a:r>
            <a:r>
              <a:rPr lang="pt-PT" sz="1800" b="1" dirty="0">
                <a:solidFill>
                  <a:srgbClr val="498184"/>
                </a:solidFill>
              </a:rPr>
              <a:t>vários tipos de impostos</a:t>
            </a:r>
            <a:r>
              <a:rPr lang="pt-PT" sz="1800" dirty="0"/>
              <a:t>, cada um com </a:t>
            </a:r>
            <a:r>
              <a:rPr lang="pt-PT" sz="1800" b="1" dirty="0">
                <a:solidFill>
                  <a:srgbClr val="498184"/>
                </a:solidFill>
              </a:rPr>
              <a:t>diferentes prazos </a:t>
            </a:r>
            <a:r>
              <a:rPr lang="pt-PT" sz="1800" dirty="0"/>
              <a:t>de pagamento</a:t>
            </a:r>
            <a:endParaRPr lang="en-US" dirty="0"/>
          </a:p>
          <a:p>
            <a:pPr marL="0" indent="0">
              <a:lnSpc>
                <a:spcPct val="113999"/>
              </a:lnSpc>
              <a:spcAft>
                <a:spcPts val="1000"/>
              </a:spcAft>
              <a:buNone/>
            </a:pPr>
            <a:r>
              <a:rPr lang="pt-PT" sz="1800" dirty="0"/>
              <a:t>Ao elaborar o orçamento, as famílias devem ter em conta dois pontos essenciais</a:t>
            </a:r>
            <a:r>
              <a:rPr lang="pt-PT" sz="1800" baseline="30000" dirty="0"/>
              <a:t>1</a:t>
            </a:r>
            <a:r>
              <a:rPr lang="pt-PT" sz="1800" dirty="0"/>
              <a:t>: </a:t>
            </a:r>
            <a:endParaRPr lang="en-US"/>
          </a:p>
          <a:p>
            <a:pPr marL="536575" indent="-356870">
              <a:lnSpc>
                <a:spcPct val="114000"/>
              </a:lnSpc>
              <a:spcAft>
                <a:spcPts val="1000"/>
              </a:spcAft>
              <a:buClr>
                <a:schemeClr val="tx1"/>
              </a:buClr>
            </a:pPr>
            <a:r>
              <a:rPr lang="pt-PT" sz="1800" b="1" dirty="0">
                <a:solidFill>
                  <a:srgbClr val="498184"/>
                </a:solidFill>
              </a:rPr>
              <a:t>que impostos </a:t>
            </a:r>
            <a:r>
              <a:rPr lang="pt-PT" sz="1800" dirty="0"/>
              <a:t>vão ter de pagar ao longo do ano</a:t>
            </a:r>
            <a:endParaRPr lang="pt-PT" sz="1800" dirty="0">
              <a:ea typeface="Calibri" panose="020F0502020204030204"/>
              <a:cs typeface="Calibri" panose="020F0502020204030204"/>
            </a:endParaRPr>
          </a:p>
          <a:p>
            <a:pPr marL="536575" indent="-356870">
              <a:lnSpc>
                <a:spcPct val="114000"/>
              </a:lnSpc>
              <a:spcAft>
                <a:spcPts val="1000"/>
              </a:spcAft>
              <a:buClr>
                <a:schemeClr val="tx1"/>
              </a:buClr>
            </a:pPr>
            <a:r>
              <a:rPr lang="pt-PT" sz="1800" b="1" dirty="0">
                <a:solidFill>
                  <a:srgbClr val="498184"/>
                </a:solidFill>
              </a:rPr>
              <a:t>em que momento </a:t>
            </a:r>
            <a:r>
              <a:rPr lang="pt-PT" sz="1800" dirty="0"/>
              <a:t>terão de os declarar ou pagar</a:t>
            </a:r>
            <a:endParaRPr lang="pt-PT" sz="1800" dirty="0">
              <a:ea typeface="Calibri" panose="020F0502020204030204"/>
              <a:cs typeface="Calibri" panose="020F0502020204030204"/>
            </a:endParaRPr>
          </a:p>
          <a:p>
            <a:pPr marL="0" indent="0">
              <a:lnSpc>
                <a:spcPct val="114000"/>
              </a:lnSpc>
              <a:spcAft>
                <a:spcPts val="1000"/>
              </a:spcAft>
              <a:buNone/>
            </a:pPr>
            <a:endParaRPr lang="pt-PT" sz="1800" dirty="0"/>
          </a:p>
        </p:txBody>
      </p:sp>
      <p:pic>
        <p:nvPicPr>
          <p:cNvPr id="6" name="Graphic 5" descr="Tax with solid fill">
            <a:extLst>
              <a:ext uri="{FF2B5EF4-FFF2-40B4-BE49-F238E27FC236}">
                <a16:creationId xmlns:a16="http://schemas.microsoft.com/office/drawing/2014/main" id="{E69728DB-E0A0-716C-99EC-B600EA1343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79724" y="4672460"/>
            <a:ext cx="1428383" cy="142838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FD49F18-2F6C-7BE1-6BDB-2FF11EDEF716}"/>
              </a:ext>
            </a:extLst>
          </p:cNvPr>
          <p:cNvSpPr txBox="1"/>
          <p:nvPr/>
        </p:nvSpPr>
        <p:spPr>
          <a:xfrm>
            <a:off x="861231" y="5752219"/>
            <a:ext cx="52099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baseline="30000" dirty="0"/>
              <a:t>1 </a:t>
            </a:r>
            <a:r>
              <a:rPr lang="pt-PT" sz="1200" dirty="0"/>
              <a:t>Deve ser consultada a </a:t>
            </a:r>
            <a:r>
              <a:rPr lang="pt-PT" sz="1200" dirty="0">
                <a:hlinkClick r:id="rId4"/>
              </a:rPr>
              <a:t>agenda fiscal anual</a:t>
            </a:r>
            <a:r>
              <a:rPr lang="pt-PT" sz="1200" dirty="0"/>
              <a:t> antes de elaborar o orçamento</a:t>
            </a:r>
          </a:p>
        </p:txBody>
      </p:sp>
    </p:spTree>
    <p:extLst>
      <p:ext uri="{BB962C8B-B14F-4D97-AF65-F5344CB8AC3E}">
        <p14:creationId xmlns:p14="http://schemas.microsoft.com/office/powerpoint/2010/main" val="38231462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61AC8C-27C5-727A-D9BC-65FB64A394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A538332-E9AE-7A9A-EC70-35E4C7ACD9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err="1"/>
              <a:t>Educar</a:t>
            </a:r>
            <a:r>
              <a:rPr lang="en-GB" dirty="0"/>
              <a:t> para a </a:t>
            </a:r>
            <a:r>
              <a:rPr lang="en-GB" dirty="0" err="1"/>
              <a:t>Cidadania</a:t>
            </a:r>
            <a:r>
              <a:rPr lang="en-GB" dirty="0"/>
              <a:t>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1920-2C0D-513F-3F89-B99E058CA69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t-PT" dirty="0"/>
              <a:t>Orçamento Familiar e Fiscalidade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AE61D9-20CA-D7CF-EB6E-7392F804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35294" y="6333173"/>
            <a:ext cx="618506" cy="365125"/>
          </a:xfrm>
          <a:prstGeom prst="rect">
            <a:avLst/>
          </a:prstGeom>
        </p:spPr>
        <p:txBody>
          <a:bodyPr/>
          <a:lstStyle/>
          <a:p>
            <a:fld id="{0FC76E96-B79D-4F2B-9241-53214DAD9253}" type="slidenum">
              <a:rPr lang="en-GB" smtClean="0"/>
              <a:pPr/>
              <a:t>31</a:t>
            </a:fld>
            <a:endParaRPr lang="en-GB" dirty="0"/>
          </a:p>
        </p:txBody>
      </p:sp>
      <p:sp>
        <p:nvSpPr>
          <p:cNvPr id="5" name="Título 12">
            <a:extLst>
              <a:ext uri="{FF2B5EF4-FFF2-40B4-BE49-F238E27FC236}">
                <a16:creationId xmlns:a16="http://schemas.microsoft.com/office/drawing/2014/main" id="{B1B8AAD0-8B2E-697C-9FC7-CD7E5542D6FB}"/>
              </a:ext>
            </a:extLst>
          </p:cNvPr>
          <p:cNvSpPr txBox="1">
            <a:spLocks/>
          </p:cNvSpPr>
          <p:nvPr/>
        </p:nvSpPr>
        <p:spPr>
          <a:xfrm>
            <a:off x="580293" y="1938891"/>
            <a:ext cx="10515600" cy="119534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600" b="1" dirty="0">
                <a:solidFill>
                  <a:srgbClr val="05547F"/>
                </a:solidFill>
                <a:latin typeface="+mn-lt"/>
              </a:rPr>
              <a:t>Tipos de impostos</a:t>
            </a:r>
            <a:endParaRPr lang="pt-PT" sz="3600" dirty="0">
              <a:solidFill>
                <a:srgbClr val="05547F"/>
              </a:solidFill>
              <a:latin typeface="+mn-lt"/>
            </a:endParaRPr>
          </a:p>
        </p:txBody>
      </p:sp>
      <p:pic>
        <p:nvPicPr>
          <p:cNvPr id="6" name="Graphic 5" descr="Tax with solid fill">
            <a:extLst>
              <a:ext uri="{FF2B5EF4-FFF2-40B4-BE49-F238E27FC236}">
                <a16:creationId xmlns:a16="http://schemas.microsoft.com/office/drawing/2014/main" id="{A7690107-F7DE-1274-E864-FEAEAC2DE8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79724" y="4672460"/>
            <a:ext cx="1428383" cy="1428383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08850BEB-DF73-2254-8A34-629A890DA620}"/>
              </a:ext>
            </a:extLst>
          </p:cNvPr>
          <p:cNvSpPr txBox="1">
            <a:spLocks/>
          </p:cNvSpPr>
          <p:nvPr/>
        </p:nvSpPr>
        <p:spPr>
          <a:xfrm>
            <a:off x="580293" y="2618995"/>
            <a:ext cx="9047183" cy="329833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spcAft>
                <a:spcPts val="1000"/>
              </a:spcAft>
              <a:buNone/>
            </a:pPr>
            <a:r>
              <a:rPr lang="pt-PT" sz="1800" b="1" dirty="0"/>
              <a:t>Tipos de impostos mais comuns, a que as famílias podem estar sujeitas:</a:t>
            </a:r>
          </a:p>
          <a:p>
            <a:pPr marL="536575" indent="-357188">
              <a:lnSpc>
                <a:spcPct val="114000"/>
              </a:lnSpc>
              <a:spcAft>
                <a:spcPts val="1000"/>
              </a:spcAft>
            </a:pPr>
            <a:r>
              <a:rPr lang="pt-PT" sz="1800" dirty="0"/>
              <a:t>Imposto sobre o Rendimento de Pessoas Singulares (IRS) </a:t>
            </a:r>
          </a:p>
          <a:p>
            <a:pPr marL="536575" indent="-357188">
              <a:lnSpc>
                <a:spcPct val="114000"/>
              </a:lnSpc>
              <a:spcAft>
                <a:spcPts val="1000"/>
              </a:spcAft>
            </a:pPr>
            <a:r>
              <a:rPr lang="pt-PT" sz="1800" dirty="0"/>
              <a:t>Imposto sobre o Valor Acrescentado (IVA)</a:t>
            </a:r>
          </a:p>
          <a:p>
            <a:pPr marL="536575" indent="-357188">
              <a:lnSpc>
                <a:spcPct val="114000"/>
              </a:lnSpc>
              <a:spcAft>
                <a:spcPts val="1000"/>
              </a:spcAft>
            </a:pPr>
            <a:r>
              <a:rPr lang="pt-PT" sz="1800" dirty="0"/>
              <a:t>Imposto Único de Circulação (IUC) </a:t>
            </a:r>
          </a:p>
          <a:p>
            <a:pPr marL="536575" indent="-357188">
              <a:lnSpc>
                <a:spcPct val="114000"/>
              </a:lnSpc>
              <a:spcAft>
                <a:spcPts val="1000"/>
              </a:spcAft>
            </a:pPr>
            <a:r>
              <a:rPr lang="pt-PT" sz="1800" dirty="0"/>
              <a:t>Imposto sobre Transmissão de Imóveis (IMT)</a:t>
            </a:r>
          </a:p>
          <a:p>
            <a:pPr marL="536575" indent="-357188">
              <a:lnSpc>
                <a:spcPct val="114000"/>
              </a:lnSpc>
              <a:spcAft>
                <a:spcPts val="1000"/>
              </a:spcAft>
            </a:pPr>
            <a:r>
              <a:rPr lang="pt-PT" sz="1800" dirty="0"/>
              <a:t>Imposto Municipal sobre Imóveis (IMI)</a:t>
            </a:r>
          </a:p>
        </p:txBody>
      </p:sp>
    </p:spTree>
    <p:extLst>
      <p:ext uri="{BB962C8B-B14F-4D97-AF65-F5344CB8AC3E}">
        <p14:creationId xmlns:p14="http://schemas.microsoft.com/office/powerpoint/2010/main" val="5203996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259EC92-EF87-D8FE-2697-0443A4A6DE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b="1" dirty="0"/>
              <a:t>EXERCÍCIOS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3ACE032-99E6-4A66-FE17-7C283246C48C}"/>
              </a:ext>
            </a:extLst>
          </p:cNvPr>
          <p:cNvSpPr/>
          <p:nvPr/>
        </p:nvSpPr>
        <p:spPr>
          <a:xfrm>
            <a:off x="1334814" y="1650666"/>
            <a:ext cx="1408386" cy="18064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289547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0D23DF-0917-EDB2-E82C-19EAB8414F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640ACC2-42C8-0E50-0DF3-8D67975AFE1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err="1"/>
              <a:t>Educar</a:t>
            </a:r>
            <a:r>
              <a:rPr lang="en-GB" dirty="0"/>
              <a:t> para a </a:t>
            </a:r>
            <a:r>
              <a:rPr lang="en-GB" dirty="0" err="1"/>
              <a:t>Cidadania</a:t>
            </a:r>
            <a:r>
              <a:rPr lang="en-GB" dirty="0"/>
              <a:t>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D7E26D-BEF6-FAB3-A241-A8DD9B812E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t-PT" dirty="0"/>
              <a:t>Orçamento Familiar e Fiscalidade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08EB2C-EB70-3B29-A1FA-E0A260654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35294" y="6333173"/>
            <a:ext cx="618506" cy="365125"/>
          </a:xfrm>
          <a:prstGeom prst="rect">
            <a:avLst/>
          </a:prstGeom>
        </p:spPr>
        <p:txBody>
          <a:bodyPr/>
          <a:lstStyle/>
          <a:p>
            <a:fld id="{0FC76E96-B79D-4F2B-9241-53214DAD9253}" type="slidenum">
              <a:rPr lang="en-GB" smtClean="0"/>
              <a:pPr/>
              <a:t>33</a:t>
            </a:fld>
            <a:endParaRPr lang="en-GB" dirty="0"/>
          </a:p>
        </p:txBody>
      </p:sp>
      <p:sp>
        <p:nvSpPr>
          <p:cNvPr id="5" name="Título 12">
            <a:extLst>
              <a:ext uri="{FF2B5EF4-FFF2-40B4-BE49-F238E27FC236}">
                <a16:creationId xmlns:a16="http://schemas.microsoft.com/office/drawing/2014/main" id="{DB1F0BFE-A9E1-765F-170A-86843D2C57EA}"/>
              </a:ext>
            </a:extLst>
          </p:cNvPr>
          <p:cNvSpPr txBox="1">
            <a:spLocks/>
          </p:cNvSpPr>
          <p:nvPr/>
        </p:nvSpPr>
        <p:spPr>
          <a:xfrm>
            <a:off x="580293" y="1938891"/>
            <a:ext cx="10515600" cy="119534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600" b="1" dirty="0">
                <a:solidFill>
                  <a:srgbClr val="05547F"/>
                </a:solidFill>
                <a:latin typeface="+mn-lt"/>
              </a:rPr>
              <a:t>Classifica cada uma das despesas da lista, indicando se são necessárias ou supérfluas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E5AF5C-53E9-3A54-8270-D88594E8242B}"/>
              </a:ext>
            </a:extLst>
          </p:cNvPr>
          <p:cNvSpPr txBox="1"/>
          <p:nvPr/>
        </p:nvSpPr>
        <p:spPr>
          <a:xfrm>
            <a:off x="968079" y="3017763"/>
            <a:ext cx="4998476" cy="3182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25000"/>
              </a:lnSpc>
              <a:buFont typeface="+mj-lt"/>
              <a:buAutoNum type="arabicPeriod"/>
            </a:pPr>
            <a:r>
              <a:rPr lang="pt-PT" dirty="0"/>
              <a:t>almoço na escola</a:t>
            </a:r>
          </a:p>
          <a:p>
            <a:pPr marL="342900" indent="-342900">
              <a:lnSpc>
                <a:spcPct val="125000"/>
              </a:lnSpc>
              <a:buFont typeface="+mj-lt"/>
              <a:buAutoNum type="arabicPeriod"/>
            </a:pPr>
            <a:r>
              <a:rPr lang="pt-PT" dirty="0"/>
              <a:t>transporte</a:t>
            </a:r>
          </a:p>
          <a:p>
            <a:pPr marL="342900" indent="-342900">
              <a:lnSpc>
                <a:spcPct val="125000"/>
              </a:lnSpc>
              <a:buFont typeface="+mj-lt"/>
              <a:buAutoNum type="arabicPeriod"/>
            </a:pPr>
            <a:r>
              <a:rPr lang="pt-PT" dirty="0"/>
              <a:t>roupa nova para festa de aniversário </a:t>
            </a:r>
          </a:p>
          <a:p>
            <a:pPr marL="342900" indent="-342900">
              <a:lnSpc>
                <a:spcPct val="125000"/>
              </a:lnSpc>
              <a:buFont typeface="+mj-lt"/>
              <a:buAutoNum type="arabicPeriod"/>
            </a:pPr>
            <a:r>
              <a:rPr lang="pt-PT" dirty="0"/>
              <a:t>material escolar</a:t>
            </a:r>
          </a:p>
          <a:p>
            <a:pPr marL="342900" indent="-342900">
              <a:lnSpc>
                <a:spcPct val="125000"/>
              </a:lnSpc>
              <a:buFont typeface="+mj-lt"/>
              <a:buAutoNum type="arabicPeriod"/>
            </a:pPr>
            <a:r>
              <a:rPr lang="pt-PT" dirty="0"/>
              <a:t>capa de marca para o telemóvel </a:t>
            </a:r>
          </a:p>
          <a:p>
            <a:pPr marL="342900" indent="-342900">
              <a:lnSpc>
                <a:spcPct val="125000"/>
              </a:lnSpc>
              <a:buFont typeface="+mj-lt"/>
              <a:buAutoNum type="arabicPeriod"/>
            </a:pPr>
            <a:r>
              <a:rPr lang="pt-PT" dirty="0"/>
              <a:t>equipamento para as aulas de Educação Física </a:t>
            </a:r>
          </a:p>
          <a:p>
            <a:pPr marL="342900" indent="-342900">
              <a:lnSpc>
                <a:spcPct val="125000"/>
              </a:lnSpc>
              <a:buFont typeface="+mj-lt"/>
              <a:buAutoNum type="arabicPeriod"/>
            </a:pPr>
            <a:r>
              <a:rPr lang="pt-PT" dirty="0"/>
              <a:t>lanche no café</a:t>
            </a:r>
          </a:p>
          <a:p>
            <a:pPr marL="342900" indent="-342900">
              <a:lnSpc>
                <a:spcPct val="125000"/>
              </a:lnSpc>
              <a:buFont typeface="+mj-lt"/>
              <a:buAutoNum type="arabicPeriod"/>
            </a:pPr>
            <a:r>
              <a:rPr lang="pt-PT" dirty="0"/>
              <a:t>bilhetes para o cinema</a:t>
            </a:r>
          </a:p>
          <a:p>
            <a:pPr marL="342900" indent="-342900">
              <a:lnSpc>
                <a:spcPct val="125000"/>
              </a:lnSpc>
              <a:buFont typeface="+mj-lt"/>
              <a:buAutoNum type="arabicPeriod"/>
            </a:pPr>
            <a:r>
              <a:rPr lang="pt-PT" dirty="0"/>
              <a:t>mochila para substituir a que se rasgou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8552D37-7975-A964-4E26-A314F1FC11E5}"/>
              </a:ext>
            </a:extLst>
          </p:cNvPr>
          <p:cNvSpPr/>
          <p:nvPr/>
        </p:nvSpPr>
        <p:spPr>
          <a:xfrm>
            <a:off x="6789585" y="3185931"/>
            <a:ext cx="4150557" cy="888357"/>
          </a:xfrm>
          <a:prstGeom prst="roundRect">
            <a:avLst/>
          </a:prstGeom>
          <a:solidFill>
            <a:srgbClr val="1C97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/>
              <a:t>Despesas necessárias </a:t>
            </a:r>
            <a:br>
              <a:rPr lang="pt-PT" b="1" dirty="0"/>
            </a:br>
            <a:r>
              <a:rPr lang="pt-PT" dirty="0"/>
              <a:t>(indispensáveis)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DE80C97-4F28-844D-DF01-478B056AA4BC}"/>
              </a:ext>
            </a:extLst>
          </p:cNvPr>
          <p:cNvSpPr/>
          <p:nvPr/>
        </p:nvSpPr>
        <p:spPr>
          <a:xfrm>
            <a:off x="6789585" y="4633933"/>
            <a:ext cx="4150557" cy="888357"/>
          </a:xfrm>
          <a:prstGeom prst="roundRect">
            <a:avLst/>
          </a:prstGeom>
          <a:solidFill>
            <a:srgbClr val="E1834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/>
              <a:t>Despesas supérfluas </a:t>
            </a:r>
            <a:br>
              <a:rPr lang="pt-PT" dirty="0"/>
            </a:br>
            <a:r>
              <a:rPr lang="pt-PT" dirty="0"/>
              <a:t>(dispensáveis)</a:t>
            </a:r>
          </a:p>
        </p:txBody>
      </p:sp>
    </p:spTree>
    <p:extLst>
      <p:ext uri="{BB962C8B-B14F-4D97-AF65-F5344CB8AC3E}">
        <p14:creationId xmlns:p14="http://schemas.microsoft.com/office/powerpoint/2010/main" val="32274134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893B18-6390-EF4C-4CC8-3A019357FF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98B7032-78E5-646D-E677-5C0C88F9A0B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err="1"/>
              <a:t>Educar</a:t>
            </a:r>
            <a:r>
              <a:rPr lang="en-GB" dirty="0"/>
              <a:t> para a </a:t>
            </a:r>
            <a:r>
              <a:rPr lang="en-GB" dirty="0" err="1"/>
              <a:t>Cidadania</a:t>
            </a:r>
            <a:r>
              <a:rPr lang="en-GB" dirty="0"/>
              <a:t>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F292CB-4060-6697-BCB0-B88DFB687C8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t-PT" dirty="0"/>
              <a:t>Orçamento Familiar e Fiscalidade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AC6206-D9E8-42AF-8F3B-81DEFA0DD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35294" y="6333173"/>
            <a:ext cx="618506" cy="365125"/>
          </a:xfrm>
          <a:prstGeom prst="rect">
            <a:avLst/>
          </a:prstGeom>
        </p:spPr>
        <p:txBody>
          <a:bodyPr/>
          <a:lstStyle/>
          <a:p>
            <a:fld id="{0FC76E96-B79D-4F2B-9241-53214DAD9253}" type="slidenum">
              <a:rPr lang="en-GB" smtClean="0"/>
              <a:pPr/>
              <a:t>34</a:t>
            </a:fld>
            <a:endParaRPr lang="en-GB" dirty="0"/>
          </a:p>
        </p:txBody>
      </p:sp>
      <p:sp>
        <p:nvSpPr>
          <p:cNvPr id="5" name="Título 12">
            <a:extLst>
              <a:ext uri="{FF2B5EF4-FFF2-40B4-BE49-F238E27FC236}">
                <a16:creationId xmlns:a16="http://schemas.microsoft.com/office/drawing/2014/main" id="{30DDBE9B-0108-2AD5-CA55-FC1B99D1B1D6}"/>
              </a:ext>
            </a:extLst>
          </p:cNvPr>
          <p:cNvSpPr txBox="1">
            <a:spLocks/>
          </p:cNvSpPr>
          <p:nvPr/>
        </p:nvSpPr>
        <p:spPr>
          <a:xfrm>
            <a:off x="580293" y="1938891"/>
            <a:ext cx="10515600" cy="119534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600" b="1" dirty="0">
                <a:solidFill>
                  <a:srgbClr val="05547F"/>
                </a:solidFill>
                <a:latin typeface="+mn-lt"/>
              </a:rPr>
              <a:t>Da seguinte lista quais são as despesas fixas e quais são as despesas variáveis?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AC53A22C-E629-2EC3-B593-FEDD4F009D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31" y="2984816"/>
            <a:ext cx="6400801" cy="294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PT" altLang="pt-P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☐ Prestação do empréstimo da casa.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PT" altLang="pt-P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☐ Prestação do empréstimo do carro.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PT" altLang="pt-P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☐ Seguros.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PT" altLang="pt-P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☐ Alimentação / supermercado.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PT" altLang="pt-P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☐ Vestuário / calçado.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PT" altLang="pt-P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☐ Transportes.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PT" altLang="pt-P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☐ Telecomunicações.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A399AD5E-FE2C-E452-76C0-E463FB0924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8261" y="2984816"/>
            <a:ext cx="4965539" cy="253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PT" altLang="pt-P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☐ Água, gás, eletricidade.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PT" altLang="pt-P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☐ Atividades extracurriculares.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PT" altLang="pt-P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☐ Lazer (viagens, livros, cinema...).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PT" altLang="pt-P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☐ Ginásio.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PT" altLang="pt-P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☐ Condomínio.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PT" altLang="pt-P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☐ Imposto Único de Circulação (mota e carro).</a:t>
            </a:r>
          </a:p>
        </p:txBody>
      </p:sp>
      <p:sp>
        <p:nvSpPr>
          <p:cNvPr id="11" name="Multiplication Sign 10">
            <a:extLst>
              <a:ext uri="{FF2B5EF4-FFF2-40B4-BE49-F238E27FC236}">
                <a16:creationId xmlns:a16="http://schemas.microsoft.com/office/drawing/2014/main" id="{424E92DC-AA5A-8F5D-F113-897B4F3104E6}"/>
              </a:ext>
            </a:extLst>
          </p:cNvPr>
          <p:cNvSpPr/>
          <p:nvPr/>
        </p:nvSpPr>
        <p:spPr>
          <a:xfrm>
            <a:off x="3989297" y="5852593"/>
            <a:ext cx="300942" cy="300941"/>
          </a:xfrm>
          <a:prstGeom prst="mathMultiply">
            <a:avLst/>
          </a:prstGeom>
          <a:solidFill>
            <a:srgbClr val="49818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498184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FBA8487-121E-0D67-F5FB-9B72D26DC5B2}"/>
              </a:ext>
            </a:extLst>
          </p:cNvPr>
          <p:cNvSpPr/>
          <p:nvPr/>
        </p:nvSpPr>
        <p:spPr>
          <a:xfrm>
            <a:off x="6010730" y="5902213"/>
            <a:ext cx="208346" cy="201700"/>
          </a:xfrm>
          <a:prstGeom prst="ellipse">
            <a:avLst/>
          </a:prstGeom>
          <a:solidFill>
            <a:srgbClr val="49818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F10B372-3A58-4448-97C3-6F71C07CF4DC}"/>
              </a:ext>
            </a:extLst>
          </p:cNvPr>
          <p:cNvSpPr txBox="1"/>
          <p:nvPr/>
        </p:nvSpPr>
        <p:spPr>
          <a:xfrm>
            <a:off x="4290239" y="5854445"/>
            <a:ext cx="131537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pt-PT" altLang="pt-PT" sz="1400" b="1" i="0" u="none" strike="noStrike" cap="none" normalizeH="0" baseline="0" dirty="0">
                <a:ln>
                  <a:noFill/>
                </a:ln>
                <a:solidFill>
                  <a:srgbClr val="498184"/>
                </a:solidFill>
                <a:effectLst/>
                <a:latin typeface="Arial" panose="020B0604020202020204" pitchFamily="34" charset="0"/>
              </a:rPr>
              <a:t>Despesa fixa</a:t>
            </a:r>
            <a:endParaRPr lang="pt-PT" sz="1400" b="1" dirty="0">
              <a:solidFill>
                <a:srgbClr val="498184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A4D0B6B-F12E-086F-CE40-EF4C615BB7C3}"/>
              </a:ext>
            </a:extLst>
          </p:cNvPr>
          <p:cNvSpPr txBox="1"/>
          <p:nvPr/>
        </p:nvSpPr>
        <p:spPr>
          <a:xfrm>
            <a:off x="6275159" y="5845757"/>
            <a:ext cx="166854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pt-PT" altLang="pt-PT" sz="1400" b="1" i="0" u="none" strike="noStrike" cap="none" normalizeH="0" baseline="0" dirty="0">
                <a:ln>
                  <a:noFill/>
                </a:ln>
                <a:solidFill>
                  <a:srgbClr val="498184"/>
                </a:solidFill>
                <a:effectLst/>
                <a:latin typeface="Arial" panose="020B0604020202020204" pitchFamily="34" charset="0"/>
              </a:rPr>
              <a:t>Despesa variável</a:t>
            </a:r>
            <a:endParaRPr lang="pt-PT" sz="1400" b="1" dirty="0">
              <a:solidFill>
                <a:srgbClr val="4981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8952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43D39B-187D-41E1-8E8C-62D3F66231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CC4D014-A68C-8325-1C97-E93499C426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err="1"/>
              <a:t>Educar</a:t>
            </a:r>
            <a:r>
              <a:rPr lang="en-GB" dirty="0"/>
              <a:t> para a </a:t>
            </a:r>
            <a:r>
              <a:rPr lang="en-GB" dirty="0" err="1"/>
              <a:t>Cidadania</a:t>
            </a:r>
            <a:r>
              <a:rPr lang="en-GB" dirty="0"/>
              <a:t>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409D28-82B7-E092-ABD1-F3614C78E7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t-PT" dirty="0"/>
              <a:t>Orçamento Familiar e Fiscalidade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A166AA-3BD5-AD01-CE97-0EE906047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35294" y="6333173"/>
            <a:ext cx="618506" cy="365125"/>
          </a:xfrm>
          <a:prstGeom prst="rect">
            <a:avLst/>
          </a:prstGeom>
        </p:spPr>
        <p:txBody>
          <a:bodyPr/>
          <a:lstStyle/>
          <a:p>
            <a:fld id="{0FC76E96-B79D-4F2B-9241-53214DAD9253}" type="slidenum">
              <a:rPr lang="en-GB" smtClean="0"/>
              <a:pPr/>
              <a:t>35</a:t>
            </a:fld>
            <a:endParaRPr lang="en-GB" dirty="0"/>
          </a:p>
        </p:txBody>
      </p:sp>
      <p:sp>
        <p:nvSpPr>
          <p:cNvPr id="5" name="Título 12">
            <a:extLst>
              <a:ext uri="{FF2B5EF4-FFF2-40B4-BE49-F238E27FC236}">
                <a16:creationId xmlns:a16="http://schemas.microsoft.com/office/drawing/2014/main" id="{08D49663-25EE-29DE-B2F9-5D3C586128DA}"/>
              </a:ext>
            </a:extLst>
          </p:cNvPr>
          <p:cNvSpPr txBox="1">
            <a:spLocks/>
          </p:cNvSpPr>
          <p:nvPr/>
        </p:nvSpPr>
        <p:spPr>
          <a:xfrm>
            <a:off x="580293" y="1938891"/>
            <a:ext cx="10515600" cy="119534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600" b="1" dirty="0">
                <a:solidFill>
                  <a:srgbClr val="05547F"/>
                </a:solidFill>
                <a:latin typeface="+mn-lt"/>
              </a:rPr>
              <a:t>Da seguinte lista quais são as despesas fixas e quais são as despesas variáveis?</a:t>
            </a:r>
          </a:p>
        </p:txBody>
      </p:sp>
      <p:sp>
        <p:nvSpPr>
          <p:cNvPr id="11" name="Multiplication Sign 10">
            <a:extLst>
              <a:ext uri="{FF2B5EF4-FFF2-40B4-BE49-F238E27FC236}">
                <a16:creationId xmlns:a16="http://schemas.microsoft.com/office/drawing/2014/main" id="{6BB950B1-6C63-D6C6-E9EF-41B774075128}"/>
              </a:ext>
            </a:extLst>
          </p:cNvPr>
          <p:cNvSpPr/>
          <p:nvPr/>
        </p:nvSpPr>
        <p:spPr>
          <a:xfrm>
            <a:off x="3989297" y="5852593"/>
            <a:ext cx="300942" cy="300941"/>
          </a:xfrm>
          <a:prstGeom prst="mathMultiply">
            <a:avLst/>
          </a:prstGeom>
          <a:solidFill>
            <a:srgbClr val="49818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498184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36CEE35-B2EE-E145-516F-C65A3209EB09}"/>
              </a:ext>
            </a:extLst>
          </p:cNvPr>
          <p:cNvSpPr/>
          <p:nvPr/>
        </p:nvSpPr>
        <p:spPr>
          <a:xfrm>
            <a:off x="6010730" y="5902213"/>
            <a:ext cx="208346" cy="201700"/>
          </a:xfrm>
          <a:prstGeom prst="ellipse">
            <a:avLst/>
          </a:prstGeom>
          <a:solidFill>
            <a:srgbClr val="49818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729B973-1CE3-9317-8722-DB5F6BA7F7A3}"/>
              </a:ext>
            </a:extLst>
          </p:cNvPr>
          <p:cNvSpPr txBox="1"/>
          <p:nvPr/>
        </p:nvSpPr>
        <p:spPr>
          <a:xfrm>
            <a:off x="4290239" y="5854445"/>
            <a:ext cx="131537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pt-PT" altLang="pt-PT" sz="1400" b="1" i="0" u="none" strike="noStrike" cap="none" normalizeH="0" baseline="0" dirty="0">
                <a:ln>
                  <a:noFill/>
                </a:ln>
                <a:solidFill>
                  <a:srgbClr val="498184"/>
                </a:solidFill>
                <a:effectLst/>
                <a:latin typeface="Arial" panose="020B0604020202020204" pitchFamily="34" charset="0"/>
              </a:rPr>
              <a:t>Despesa fixa</a:t>
            </a:r>
            <a:endParaRPr lang="pt-PT" sz="1400" b="1" dirty="0">
              <a:solidFill>
                <a:srgbClr val="498184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52B171-F08A-A8F2-BDA9-8E85B14ED71D}"/>
              </a:ext>
            </a:extLst>
          </p:cNvPr>
          <p:cNvSpPr txBox="1"/>
          <p:nvPr/>
        </p:nvSpPr>
        <p:spPr>
          <a:xfrm>
            <a:off x="6275159" y="5845757"/>
            <a:ext cx="166854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pt-PT" altLang="pt-PT" sz="1400" b="1" i="0" u="none" strike="noStrike" cap="none" normalizeH="0" baseline="0" dirty="0">
                <a:ln>
                  <a:noFill/>
                </a:ln>
                <a:solidFill>
                  <a:srgbClr val="498184"/>
                </a:solidFill>
                <a:effectLst/>
                <a:latin typeface="Arial" panose="020B0604020202020204" pitchFamily="34" charset="0"/>
              </a:rPr>
              <a:t>Despesa variável</a:t>
            </a:r>
            <a:endParaRPr lang="pt-PT" sz="1400" b="1" dirty="0">
              <a:solidFill>
                <a:srgbClr val="498184"/>
              </a:solidFill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D65592E5-752C-C631-FC6D-5526318355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4214" y="3005820"/>
            <a:ext cx="6031444" cy="294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PT" altLang="pt-P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Prestação do empréstimo da casa.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PT" altLang="pt-P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Prestação do empréstimo do carro.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PT" altLang="pt-P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Seguros.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PT" altLang="pt-P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Alimentação / supermercado.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PT" altLang="pt-P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Vestuário / calçado.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PT" altLang="pt-P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Transportes.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PT" altLang="pt-P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Telecomunicações.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DC24724-2E9F-907E-977D-1F3643871F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5563" y="2945424"/>
            <a:ext cx="4965539" cy="294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PT" altLang="pt-P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Água, gás, eletricidade.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PT" altLang="pt-P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Atividades extracurriculares.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PT" altLang="pt-P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Lazer (viagens, livros, cinema...).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PT" altLang="pt-P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Ginásio.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PT" altLang="pt-P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Condomínio.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PT" altLang="pt-P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Imposto Único de Circulação (mota e carro).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PT" altLang="pt-PT" dirty="0">
                <a:latin typeface="Arial" panose="020B0604020202020204" pitchFamily="34" charset="0"/>
              </a:rPr>
              <a:t> </a:t>
            </a:r>
            <a:endParaRPr kumimoji="0" lang="pt-PT" altLang="pt-P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A2BD2C1-0973-5F63-C4F5-26D7282A75D3}"/>
              </a:ext>
            </a:extLst>
          </p:cNvPr>
          <p:cNvGrpSpPr/>
          <p:nvPr/>
        </p:nvGrpSpPr>
        <p:grpSpPr>
          <a:xfrm>
            <a:off x="790074" y="3132937"/>
            <a:ext cx="322541" cy="2761949"/>
            <a:chOff x="838200" y="3078786"/>
            <a:chExt cx="322541" cy="2761949"/>
          </a:xfrm>
          <a:solidFill>
            <a:srgbClr val="498184"/>
          </a:solidFill>
        </p:grpSpPr>
        <p:sp>
          <p:nvSpPr>
            <p:cNvPr id="17" name="Multiplication Sign 16">
              <a:extLst>
                <a:ext uri="{FF2B5EF4-FFF2-40B4-BE49-F238E27FC236}">
                  <a16:creationId xmlns:a16="http://schemas.microsoft.com/office/drawing/2014/main" id="{F0A2AACA-7C74-3FAD-DE12-7443394135AE}"/>
                </a:ext>
              </a:extLst>
            </p:cNvPr>
            <p:cNvSpPr/>
            <p:nvPr/>
          </p:nvSpPr>
          <p:spPr>
            <a:xfrm>
              <a:off x="838200" y="3078786"/>
              <a:ext cx="300942" cy="300941"/>
            </a:xfrm>
            <a:prstGeom prst="mathMultiply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8" name="Multiplication Sign 17">
              <a:extLst>
                <a:ext uri="{FF2B5EF4-FFF2-40B4-BE49-F238E27FC236}">
                  <a16:creationId xmlns:a16="http://schemas.microsoft.com/office/drawing/2014/main" id="{CA47F2BE-5109-0D13-31E1-D7BCD413BEC9}"/>
                </a:ext>
              </a:extLst>
            </p:cNvPr>
            <p:cNvSpPr/>
            <p:nvPr/>
          </p:nvSpPr>
          <p:spPr>
            <a:xfrm>
              <a:off x="859799" y="3487872"/>
              <a:ext cx="300942" cy="300941"/>
            </a:xfrm>
            <a:prstGeom prst="mathMultiply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9" name="Multiplication Sign 18">
              <a:extLst>
                <a:ext uri="{FF2B5EF4-FFF2-40B4-BE49-F238E27FC236}">
                  <a16:creationId xmlns:a16="http://schemas.microsoft.com/office/drawing/2014/main" id="{49ABFF6A-E740-BECB-F1C6-836583056A3C}"/>
                </a:ext>
              </a:extLst>
            </p:cNvPr>
            <p:cNvSpPr/>
            <p:nvPr/>
          </p:nvSpPr>
          <p:spPr>
            <a:xfrm>
              <a:off x="849868" y="3967402"/>
              <a:ext cx="300942" cy="300941"/>
            </a:xfrm>
            <a:prstGeom prst="mathMultiply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8FDA020-A1C5-BC0C-02BC-A709819D32E8}"/>
                </a:ext>
              </a:extLst>
            </p:cNvPr>
            <p:cNvSpPr/>
            <p:nvPr/>
          </p:nvSpPr>
          <p:spPr>
            <a:xfrm>
              <a:off x="894985" y="4381705"/>
              <a:ext cx="208346" cy="2017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6EEDA1E0-5986-79B4-9D35-4D059074CF4E}"/>
                </a:ext>
              </a:extLst>
            </p:cNvPr>
            <p:cNvSpPr/>
            <p:nvPr/>
          </p:nvSpPr>
          <p:spPr>
            <a:xfrm>
              <a:off x="893784" y="4784128"/>
              <a:ext cx="208346" cy="2017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30744B74-E064-ABB5-4EDD-EF211228DE15}"/>
                </a:ext>
              </a:extLst>
            </p:cNvPr>
            <p:cNvSpPr/>
            <p:nvPr/>
          </p:nvSpPr>
          <p:spPr>
            <a:xfrm>
              <a:off x="892511" y="5639035"/>
              <a:ext cx="208346" cy="2017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892FB236-4C09-A525-953E-2287F6629869}"/>
                </a:ext>
              </a:extLst>
            </p:cNvPr>
            <p:cNvSpPr/>
            <p:nvPr/>
          </p:nvSpPr>
          <p:spPr>
            <a:xfrm>
              <a:off x="882035" y="5199691"/>
              <a:ext cx="208346" cy="2017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DE5CF7B-C22F-AD4B-8B50-8FB2B5549261}"/>
              </a:ext>
            </a:extLst>
          </p:cNvPr>
          <p:cNvGrpSpPr/>
          <p:nvPr/>
        </p:nvGrpSpPr>
        <p:grpSpPr>
          <a:xfrm>
            <a:off x="6192734" y="3132937"/>
            <a:ext cx="303725" cy="2287746"/>
            <a:chOff x="6508669" y="3271483"/>
            <a:chExt cx="303725" cy="2287746"/>
          </a:xfrm>
          <a:solidFill>
            <a:srgbClr val="498184"/>
          </a:solidFill>
        </p:grpSpPr>
        <p:sp>
          <p:nvSpPr>
            <p:cNvPr id="20" name="Multiplication Sign 19">
              <a:extLst>
                <a:ext uri="{FF2B5EF4-FFF2-40B4-BE49-F238E27FC236}">
                  <a16:creationId xmlns:a16="http://schemas.microsoft.com/office/drawing/2014/main" id="{C3EE2666-43F1-33CD-6AAA-43CA8292C193}"/>
                </a:ext>
              </a:extLst>
            </p:cNvPr>
            <p:cNvSpPr/>
            <p:nvPr/>
          </p:nvSpPr>
          <p:spPr>
            <a:xfrm>
              <a:off x="6508669" y="5258288"/>
              <a:ext cx="300942" cy="300941"/>
            </a:xfrm>
            <a:prstGeom prst="mathMultiply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6" name="Multiplication Sign 25">
              <a:extLst>
                <a:ext uri="{FF2B5EF4-FFF2-40B4-BE49-F238E27FC236}">
                  <a16:creationId xmlns:a16="http://schemas.microsoft.com/office/drawing/2014/main" id="{B8270806-7EB6-8085-B3C8-DAC783785B39}"/>
                </a:ext>
              </a:extLst>
            </p:cNvPr>
            <p:cNvSpPr/>
            <p:nvPr/>
          </p:nvSpPr>
          <p:spPr>
            <a:xfrm>
              <a:off x="6509908" y="4817452"/>
              <a:ext cx="300942" cy="300941"/>
            </a:xfrm>
            <a:prstGeom prst="mathMultiply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27" name="Multiplication Sign 26">
              <a:extLst>
                <a:ext uri="{FF2B5EF4-FFF2-40B4-BE49-F238E27FC236}">
                  <a16:creationId xmlns:a16="http://schemas.microsoft.com/office/drawing/2014/main" id="{51D63EAA-AF35-1792-4F73-F5C49D170DB0}"/>
                </a:ext>
              </a:extLst>
            </p:cNvPr>
            <p:cNvSpPr/>
            <p:nvPr/>
          </p:nvSpPr>
          <p:spPr>
            <a:xfrm>
              <a:off x="6511452" y="4395838"/>
              <a:ext cx="300942" cy="300941"/>
            </a:xfrm>
            <a:prstGeom prst="mathMultiply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6EA51B5B-67A0-7423-FC05-BABC8304C99A}"/>
                </a:ext>
              </a:extLst>
            </p:cNvPr>
            <p:cNvSpPr/>
            <p:nvPr/>
          </p:nvSpPr>
          <p:spPr>
            <a:xfrm>
              <a:off x="6542803" y="4073932"/>
              <a:ext cx="208346" cy="2017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87689F71-685E-C6D3-0753-BFB5350FFF1E}"/>
                </a:ext>
              </a:extLst>
            </p:cNvPr>
            <p:cNvSpPr/>
            <p:nvPr/>
          </p:nvSpPr>
          <p:spPr>
            <a:xfrm>
              <a:off x="6539243" y="3711046"/>
              <a:ext cx="208346" cy="2017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CC5DE2C8-DFAF-AD5E-8290-CC0C6756FADB}"/>
                </a:ext>
              </a:extLst>
            </p:cNvPr>
            <p:cNvSpPr/>
            <p:nvPr/>
          </p:nvSpPr>
          <p:spPr>
            <a:xfrm>
              <a:off x="6514420" y="3271483"/>
              <a:ext cx="208346" cy="2017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</p:spTree>
    <p:extLst>
      <p:ext uri="{BB962C8B-B14F-4D97-AF65-F5344CB8AC3E}">
        <p14:creationId xmlns:p14="http://schemas.microsoft.com/office/powerpoint/2010/main" val="8331320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625343-C967-E5DE-FAB4-44CA5009F5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28CE2B3-20E8-842E-3056-40DBFCDDAA7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/>
              <a:t>Educar para a Cidadania: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800000-3E28-059C-DF3F-699B686238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t-PT" dirty="0"/>
              <a:t>Orçamento Familiar e Fiscalidade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1BED9E-C32F-CF1D-39D1-84B2BF209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35294" y="6333173"/>
            <a:ext cx="618506" cy="365125"/>
          </a:xfrm>
          <a:prstGeom prst="rect">
            <a:avLst/>
          </a:prstGeom>
        </p:spPr>
        <p:txBody>
          <a:bodyPr/>
          <a:lstStyle/>
          <a:p>
            <a:fld id="{0FC76E96-B79D-4F2B-9241-53214DAD9253}" type="slidenum">
              <a:rPr lang="en-GB" smtClean="0"/>
              <a:pPr/>
              <a:t>36</a:t>
            </a:fld>
            <a:endParaRPr lang="en-GB" dirty="0"/>
          </a:p>
        </p:txBody>
      </p:sp>
      <p:sp>
        <p:nvSpPr>
          <p:cNvPr id="5" name="Título 12">
            <a:extLst>
              <a:ext uri="{FF2B5EF4-FFF2-40B4-BE49-F238E27FC236}">
                <a16:creationId xmlns:a16="http://schemas.microsoft.com/office/drawing/2014/main" id="{8977AF45-F323-A32B-DCF5-5D399D85D6FD}"/>
              </a:ext>
            </a:extLst>
          </p:cNvPr>
          <p:cNvSpPr txBox="1">
            <a:spLocks/>
          </p:cNvSpPr>
          <p:nvPr/>
        </p:nvSpPr>
        <p:spPr>
          <a:xfrm>
            <a:off x="580293" y="1787017"/>
            <a:ext cx="10515600" cy="1195342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 dirty="0">
                <a:solidFill>
                  <a:srgbClr val="05547F"/>
                </a:solidFill>
                <a:latin typeface="+mn-lt"/>
              </a:rPr>
              <a:t>O Tomás e a Clara ficaram encarregados de elaborar uma tabela para registo do orçamento. Completa a tabela, sabendo que: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961D9FC-CF7C-6509-B60E-32B9452D70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3089" y="2822201"/>
            <a:ext cx="5050780" cy="349850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1B320CD-A8A0-C164-8B99-3D95317A7AF1}"/>
              </a:ext>
            </a:extLst>
          </p:cNvPr>
          <p:cNvSpPr/>
          <p:nvPr/>
        </p:nvSpPr>
        <p:spPr>
          <a:xfrm>
            <a:off x="7416800" y="4507471"/>
            <a:ext cx="460376" cy="10323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3E209C4-2850-DBCF-E4CC-4E04E6DB127C}"/>
              </a:ext>
            </a:extLst>
          </p:cNvPr>
          <p:cNvSpPr/>
          <p:nvPr/>
        </p:nvSpPr>
        <p:spPr>
          <a:xfrm>
            <a:off x="7416800" y="3363284"/>
            <a:ext cx="460376" cy="10323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FEFBDA7-CBDF-BDF8-A2DD-3849191BA330}"/>
              </a:ext>
            </a:extLst>
          </p:cNvPr>
          <p:cNvSpPr/>
          <p:nvPr/>
        </p:nvSpPr>
        <p:spPr>
          <a:xfrm>
            <a:off x="6181171" y="6068348"/>
            <a:ext cx="1169809" cy="10323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A2AA9AE-AC35-0CF5-1760-330C2589CA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4" b="100000" l="0" r="99183">
                        <a14:foregroundMark x1="58166" y1="97547" x2="58166" y2="97547"/>
                        <a14:foregroundMark x1="64447" y1="98364" x2="64447" y2="98364"/>
                        <a14:foregroundMark x1="97173" y1="96846" x2="97173" y2="96846"/>
                        <a14:foregroundMark x1="82977" y1="96846" x2="82977" y2="96846"/>
                        <a14:foregroundMark x1="94033" y1="96495" x2="94033" y2="96495"/>
                        <a14:foregroundMark x1="95854" y1="93808" x2="95854" y2="93808"/>
                        <a14:backgroundMark x1="9673" y1="10864" x2="9673" y2="10864"/>
                        <a14:backgroundMark x1="35490" y1="33528" x2="35490" y2="33528"/>
                        <a14:backgroundMark x1="58291" y1="39953" x2="58291" y2="39953"/>
                        <a14:backgroundMark x1="66018" y1="84813" x2="66018" y2="84813"/>
                        <a14:backgroundMark x1="97739" y1="68224" x2="97613" y2="90421"/>
                        <a14:backgroundMark x1="65892" y1="80841" x2="65892" y2="80841"/>
                        <a14:backgroundMark x1="59862" y1="57593" x2="59862" y2="57593"/>
                        <a14:backgroundMark x1="31721" y1="38668" x2="31721" y2="38668"/>
                        <a14:backgroundMark x1="32852" y1="34229" x2="32852" y2="34229"/>
                        <a14:backgroundMark x1="32663" y1="32243" x2="32663" y2="32243"/>
                        <a14:backgroundMark x1="32098" y1="33879" x2="32098" y2="33879"/>
                        <a14:backgroundMark x1="33982" y1="23481" x2="33982" y2="23481"/>
                        <a14:backgroundMark x1="32161" y1="15537" x2="32161" y2="15537"/>
                        <a14:backgroundMark x1="31030" y1="13201" x2="31030" y2="13201"/>
                        <a14:backgroundMark x1="29899" y1="13435" x2="29899" y2="13435"/>
                        <a14:backgroundMark x1="29209" y1="9463" x2="29209" y2="9463"/>
                        <a14:backgroundMark x1="28455" y1="9930" x2="28455" y2="9930"/>
                        <a14:backgroundMark x1="27513" y1="8061" x2="27513" y2="8061"/>
                        <a14:backgroundMark x1="25942" y1="8995" x2="25942" y2="8995"/>
                        <a14:backgroundMark x1="27764" y1="6308" x2="27764" y2="6308"/>
                        <a14:backgroundMark x1="22550" y1="6308" x2="22550" y2="6308"/>
                        <a14:backgroundMark x1="27827" y1="9930" x2="27827" y2="9930"/>
                        <a14:backgroundMark x1="31658" y1="32593" x2="31658" y2="32593"/>
                        <a14:backgroundMark x1="30151" y1="41238" x2="30151" y2="4123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601608" y="4750265"/>
            <a:ext cx="2643383" cy="1421316"/>
          </a:xfrm>
          <a:prstGeom prst="rect">
            <a:avLst/>
          </a:prstGeom>
          <a:effectLst/>
        </p:spPr>
      </p:pic>
      <p:sp>
        <p:nvSpPr>
          <p:cNvPr id="7" name="Título 12">
            <a:extLst>
              <a:ext uri="{FF2B5EF4-FFF2-40B4-BE49-F238E27FC236}">
                <a16:creationId xmlns:a16="http://schemas.microsoft.com/office/drawing/2014/main" id="{281D6BEE-43C7-392C-87B5-5E4F3E531158}"/>
              </a:ext>
            </a:extLst>
          </p:cNvPr>
          <p:cNvSpPr txBox="1">
            <a:spLocks/>
          </p:cNvSpPr>
          <p:nvPr/>
        </p:nvSpPr>
        <p:spPr>
          <a:xfrm>
            <a:off x="702799" y="2989561"/>
            <a:ext cx="5010290" cy="1877714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AutoNum type="arabicPeriod"/>
            </a:pPr>
            <a:r>
              <a:rPr lang="pt-PT" sz="1800" dirty="0">
                <a:solidFill>
                  <a:srgbClr val="05547F"/>
                </a:solidFill>
                <a:latin typeface="+mn-lt"/>
              </a:rPr>
              <a:t>o ordenado bruto do pai Rui é </a:t>
            </a:r>
            <a:r>
              <a:rPr lang="pt-PT" sz="1800" b="1" dirty="0">
                <a:solidFill>
                  <a:srgbClr val="05547F"/>
                </a:solidFill>
                <a:latin typeface="+mn-lt"/>
              </a:rPr>
              <a:t>1.500,00€ </a:t>
            </a:r>
            <a:r>
              <a:rPr lang="pt-PT" sz="1800" dirty="0">
                <a:solidFill>
                  <a:srgbClr val="05547F"/>
                </a:solidFill>
                <a:latin typeface="+mn-lt"/>
              </a:rPr>
              <a:t>e que a percentagem total de descontos mensais é de </a:t>
            </a:r>
            <a:r>
              <a:rPr lang="pt-PT" sz="1800" b="1" dirty="0">
                <a:solidFill>
                  <a:srgbClr val="05547F"/>
                </a:solidFill>
                <a:latin typeface="+mn-lt"/>
              </a:rPr>
              <a:t>26,8%</a:t>
            </a:r>
            <a:r>
              <a:rPr lang="pt-PT" sz="1800">
                <a:solidFill>
                  <a:srgbClr val="05547F"/>
                </a:solidFill>
                <a:latin typeface="+mn-lt"/>
              </a:rPr>
              <a:t>, calcula o seu ordenado líquido;</a:t>
            </a:r>
            <a:endParaRPr lang="pt-PT" sz="1800" b="1">
              <a:solidFill>
                <a:srgbClr val="05547F"/>
              </a:solidFill>
              <a:latin typeface="+mn-lt"/>
            </a:endParaRPr>
          </a:p>
          <a:p>
            <a:pPr marL="342900" indent="-342900">
              <a:buAutoNum type="arabicPeriod"/>
            </a:pPr>
            <a:endParaRPr lang="pt-PT" sz="1800" dirty="0">
              <a:solidFill>
                <a:srgbClr val="05547F"/>
              </a:solidFill>
              <a:latin typeface="+mn-lt"/>
            </a:endParaRPr>
          </a:p>
          <a:p>
            <a:pPr marL="342900" indent="-342900">
              <a:buAutoNum type="arabicPeriod"/>
            </a:pPr>
            <a:r>
              <a:rPr lang="pt-PT" sz="1800">
                <a:solidFill>
                  <a:srgbClr val="05547F"/>
                </a:solidFill>
                <a:latin typeface="+mn-lt"/>
              </a:rPr>
              <a:t>o valor anual líquido do prémio de </a:t>
            </a:r>
            <a:r>
              <a:rPr lang="pt-PT" sz="1800" dirty="0">
                <a:solidFill>
                  <a:srgbClr val="05547F"/>
                </a:solidFill>
                <a:latin typeface="+mn-lt"/>
              </a:rPr>
              <a:t>produtividade do pai Rui é de </a:t>
            </a:r>
            <a:r>
              <a:rPr lang="pt-PT" sz="1800" b="1">
                <a:solidFill>
                  <a:srgbClr val="05547F"/>
                </a:solidFill>
                <a:latin typeface="+mn-lt"/>
              </a:rPr>
              <a:t>1.200,00€.</a:t>
            </a:r>
            <a:endParaRPr lang="pt-PT" sz="1800" b="1">
              <a:solidFill>
                <a:srgbClr val="05547F"/>
              </a:solidFill>
              <a:latin typeface="+mn-lt"/>
              <a:ea typeface="Calibri"/>
              <a:cs typeface="Calibri"/>
            </a:endParaRPr>
          </a:p>
          <a:p>
            <a:pPr marL="342900" indent="-342900">
              <a:buAutoNum type="arabicPeriod"/>
            </a:pPr>
            <a:endParaRPr lang="pt-PT" sz="1800" dirty="0">
              <a:solidFill>
                <a:srgbClr val="05547F"/>
              </a:solidFill>
              <a:latin typeface="+mn-lt"/>
              <a:ea typeface="Calibri" panose="020F0502020204030204"/>
              <a:cs typeface="Calibri" panose="020F0502020204030204"/>
            </a:endParaRPr>
          </a:p>
          <a:p>
            <a:pPr marL="342900" indent="-342900">
              <a:buAutoNum type="arabicPeriod"/>
            </a:pPr>
            <a:endParaRPr lang="pt-PT" sz="1800" b="1" dirty="0">
              <a:solidFill>
                <a:srgbClr val="05547F"/>
              </a:solidFill>
              <a:latin typeface="+mn-lt"/>
              <a:ea typeface="Calibri" panose="020F0502020204030204"/>
              <a:cs typeface="Calibri" panose="020F0502020204030204"/>
            </a:endParaRPr>
          </a:p>
          <a:p>
            <a:pPr marL="342900" indent="-342900">
              <a:buAutoNum type="arabicPeriod"/>
            </a:pPr>
            <a:endParaRPr lang="pt-PT" sz="1800" b="1" dirty="0">
              <a:solidFill>
                <a:srgbClr val="05547F"/>
              </a:solidFill>
              <a:latin typeface="+mn-lt"/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843009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3BBE72-0739-DB6B-CBD9-03E1415679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315DF52-B247-525E-344D-4C0351E53F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/>
              <a:t>Educar para a Cidadania: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E178D6-F306-101F-01C6-BEFA241E68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t-PT" dirty="0"/>
              <a:t>Orçamento Familiar e Fiscalidade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3C30AD-4378-B28B-9025-88FF36DAA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35294" y="6333173"/>
            <a:ext cx="618506" cy="365125"/>
          </a:xfrm>
          <a:prstGeom prst="rect">
            <a:avLst/>
          </a:prstGeom>
        </p:spPr>
        <p:txBody>
          <a:bodyPr/>
          <a:lstStyle/>
          <a:p>
            <a:fld id="{0FC76E96-B79D-4F2B-9241-53214DAD9253}" type="slidenum">
              <a:rPr lang="en-GB" smtClean="0"/>
              <a:pPr/>
              <a:t>37</a:t>
            </a:fld>
            <a:endParaRPr lang="en-GB" dirty="0"/>
          </a:p>
        </p:txBody>
      </p:sp>
      <p:sp>
        <p:nvSpPr>
          <p:cNvPr id="5" name="Título 12">
            <a:extLst>
              <a:ext uri="{FF2B5EF4-FFF2-40B4-BE49-F238E27FC236}">
                <a16:creationId xmlns:a16="http://schemas.microsoft.com/office/drawing/2014/main" id="{C68CC23D-24A3-9B5F-EE90-9B55C9F2100E}"/>
              </a:ext>
            </a:extLst>
          </p:cNvPr>
          <p:cNvSpPr txBox="1">
            <a:spLocks/>
          </p:cNvSpPr>
          <p:nvPr/>
        </p:nvSpPr>
        <p:spPr>
          <a:xfrm>
            <a:off x="580293" y="1787017"/>
            <a:ext cx="10515600" cy="1195342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 dirty="0">
                <a:solidFill>
                  <a:srgbClr val="05547F"/>
                </a:solidFill>
                <a:latin typeface="+mn-lt"/>
              </a:rPr>
              <a:t>O Tomás e a Clara ficaram encarregados de elaborar uma tabela para registo do orçamento. Completa a tabela, sabendo que: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C3544A8-F2FE-7D78-959C-1662B169E2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3089" y="2822201"/>
            <a:ext cx="5050780" cy="3498504"/>
          </a:xfrm>
          <a:prstGeom prst="rect">
            <a:avLst/>
          </a:prstGeom>
        </p:spPr>
      </p:pic>
      <p:sp>
        <p:nvSpPr>
          <p:cNvPr id="12" name="Título 12">
            <a:extLst>
              <a:ext uri="{FF2B5EF4-FFF2-40B4-BE49-F238E27FC236}">
                <a16:creationId xmlns:a16="http://schemas.microsoft.com/office/drawing/2014/main" id="{6A907E87-C523-297B-0A6B-4D6AF9ADBA44}"/>
              </a:ext>
            </a:extLst>
          </p:cNvPr>
          <p:cNvSpPr txBox="1">
            <a:spLocks/>
          </p:cNvSpPr>
          <p:nvPr/>
        </p:nvSpPr>
        <p:spPr>
          <a:xfrm>
            <a:off x="702799" y="2989561"/>
            <a:ext cx="5010290" cy="1877714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AutoNum type="arabicPeriod"/>
            </a:pPr>
            <a:r>
              <a:rPr lang="pt-PT" sz="1800" dirty="0">
                <a:solidFill>
                  <a:srgbClr val="05547F"/>
                </a:solidFill>
                <a:latin typeface="+mn-lt"/>
              </a:rPr>
              <a:t>o ordenado bruto do pai Rui é </a:t>
            </a:r>
            <a:r>
              <a:rPr lang="pt-PT" sz="1800" b="1" dirty="0">
                <a:solidFill>
                  <a:srgbClr val="05547F"/>
                </a:solidFill>
                <a:latin typeface="+mn-lt"/>
              </a:rPr>
              <a:t>1.500,00€ </a:t>
            </a:r>
            <a:r>
              <a:rPr lang="pt-PT" sz="1800" dirty="0">
                <a:solidFill>
                  <a:srgbClr val="05547F"/>
                </a:solidFill>
                <a:latin typeface="+mn-lt"/>
              </a:rPr>
              <a:t>e que a percentagem total de descontos mensais é de </a:t>
            </a:r>
            <a:r>
              <a:rPr lang="pt-PT" sz="1800" b="1" dirty="0">
                <a:solidFill>
                  <a:srgbClr val="05547F"/>
                </a:solidFill>
                <a:latin typeface="+mn-lt"/>
              </a:rPr>
              <a:t>26,8%</a:t>
            </a:r>
            <a:r>
              <a:rPr lang="pt-PT" sz="1800">
                <a:solidFill>
                  <a:srgbClr val="05547F"/>
                </a:solidFill>
                <a:latin typeface="+mn-lt"/>
              </a:rPr>
              <a:t>, calcula o seu ordenado líquido;</a:t>
            </a:r>
            <a:endParaRPr lang="pt-PT" sz="1800" b="1">
              <a:solidFill>
                <a:srgbClr val="05547F"/>
              </a:solidFill>
              <a:latin typeface="+mn-lt"/>
            </a:endParaRPr>
          </a:p>
          <a:p>
            <a:pPr marL="342900" indent="-342900">
              <a:buAutoNum type="arabicPeriod"/>
            </a:pPr>
            <a:endParaRPr lang="pt-PT" sz="1800" dirty="0">
              <a:solidFill>
                <a:srgbClr val="05547F"/>
              </a:solidFill>
              <a:latin typeface="+mn-lt"/>
            </a:endParaRPr>
          </a:p>
          <a:p>
            <a:pPr marL="342900" indent="-342900">
              <a:buAutoNum type="arabicPeriod"/>
            </a:pPr>
            <a:r>
              <a:rPr lang="pt-PT" sz="1800">
                <a:solidFill>
                  <a:srgbClr val="05547F"/>
                </a:solidFill>
                <a:latin typeface="+mn-lt"/>
              </a:rPr>
              <a:t>o valor anual líquido do prémio de </a:t>
            </a:r>
            <a:r>
              <a:rPr lang="pt-PT" sz="1800" dirty="0">
                <a:solidFill>
                  <a:srgbClr val="05547F"/>
                </a:solidFill>
                <a:latin typeface="+mn-lt"/>
              </a:rPr>
              <a:t>produtividade do pai Rui é de </a:t>
            </a:r>
            <a:r>
              <a:rPr lang="pt-PT" sz="1800" b="1">
                <a:solidFill>
                  <a:srgbClr val="05547F"/>
                </a:solidFill>
                <a:latin typeface="+mn-lt"/>
              </a:rPr>
              <a:t>1.200,00€.</a:t>
            </a:r>
            <a:endParaRPr lang="pt-PT" sz="1800" b="1">
              <a:solidFill>
                <a:srgbClr val="05547F"/>
              </a:solidFill>
              <a:latin typeface="+mn-lt"/>
              <a:ea typeface="Calibri"/>
              <a:cs typeface="Calibri"/>
            </a:endParaRPr>
          </a:p>
          <a:p>
            <a:pPr marL="342900" indent="-342900">
              <a:buAutoNum type="arabicPeriod"/>
            </a:pPr>
            <a:endParaRPr lang="pt-PT" sz="1800" dirty="0">
              <a:solidFill>
                <a:srgbClr val="05547F"/>
              </a:solidFill>
              <a:latin typeface="+mn-lt"/>
              <a:ea typeface="Calibri" panose="020F0502020204030204"/>
              <a:cs typeface="Calibri" panose="020F0502020204030204"/>
            </a:endParaRPr>
          </a:p>
          <a:p>
            <a:pPr marL="342900" indent="-342900">
              <a:buAutoNum type="arabicPeriod"/>
            </a:pPr>
            <a:endParaRPr lang="pt-PT" sz="1800" b="1" dirty="0">
              <a:solidFill>
                <a:srgbClr val="05547F"/>
              </a:solidFill>
              <a:latin typeface="+mn-lt"/>
              <a:ea typeface="Calibri" panose="020F0502020204030204"/>
              <a:cs typeface="Calibri" panose="020F0502020204030204"/>
            </a:endParaRPr>
          </a:p>
          <a:p>
            <a:pPr marL="342900" indent="-342900">
              <a:buAutoNum type="arabicPeriod"/>
            </a:pPr>
            <a:endParaRPr lang="pt-PT" sz="1800" b="1" dirty="0">
              <a:solidFill>
                <a:srgbClr val="05547F"/>
              </a:solidFill>
              <a:latin typeface="+mn-lt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D3AF70F-493D-A711-1316-97A264CC679C}"/>
              </a:ext>
            </a:extLst>
          </p:cNvPr>
          <p:cNvSpPr/>
          <p:nvPr/>
        </p:nvSpPr>
        <p:spPr>
          <a:xfrm>
            <a:off x="7350980" y="3323978"/>
            <a:ext cx="659546" cy="182025"/>
          </a:xfrm>
          <a:prstGeom prst="rect">
            <a:avLst/>
          </a:prstGeom>
          <a:solidFill>
            <a:srgbClr val="00AB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PT" sz="900" b="1" dirty="0">
                <a:solidFill>
                  <a:schemeClr val="bg1"/>
                </a:solidFill>
              </a:rPr>
              <a:t>1098,00 €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298956-D699-63EB-3CF8-B7BBE864C72E}"/>
              </a:ext>
            </a:extLst>
          </p:cNvPr>
          <p:cNvSpPr/>
          <p:nvPr/>
        </p:nvSpPr>
        <p:spPr>
          <a:xfrm>
            <a:off x="7350980" y="4470915"/>
            <a:ext cx="659546" cy="182025"/>
          </a:xfrm>
          <a:prstGeom prst="rect">
            <a:avLst/>
          </a:prstGeom>
          <a:solidFill>
            <a:srgbClr val="00AB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PT" sz="900" b="1" dirty="0">
                <a:solidFill>
                  <a:schemeClr val="bg1"/>
                </a:solidFill>
              </a:rPr>
              <a:t>100,00 €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4C6FCEC-0689-6F7F-CB5B-2EDB54099664}"/>
              </a:ext>
            </a:extLst>
          </p:cNvPr>
          <p:cNvSpPr/>
          <p:nvPr/>
        </p:nvSpPr>
        <p:spPr>
          <a:xfrm>
            <a:off x="6177494" y="6019175"/>
            <a:ext cx="1173486" cy="182026"/>
          </a:xfrm>
          <a:prstGeom prst="rect">
            <a:avLst/>
          </a:prstGeom>
          <a:solidFill>
            <a:srgbClr val="00AB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900" b="1" dirty="0">
                <a:solidFill>
                  <a:schemeClr val="bg1"/>
                </a:solidFill>
              </a:rPr>
              <a:t>240,00 €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90A2FE2-1AD4-A539-D580-B32DB814D7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4" b="100000" l="0" r="99183">
                        <a14:foregroundMark x1="58166" y1="97547" x2="58166" y2="97547"/>
                        <a14:foregroundMark x1="64447" y1="98364" x2="64447" y2="98364"/>
                        <a14:foregroundMark x1="97173" y1="96846" x2="97173" y2="96846"/>
                        <a14:foregroundMark x1="82977" y1="96846" x2="82977" y2="96846"/>
                        <a14:foregroundMark x1="94033" y1="96495" x2="94033" y2="96495"/>
                        <a14:foregroundMark x1="95854" y1="93808" x2="95854" y2="93808"/>
                        <a14:backgroundMark x1="9673" y1="10864" x2="9673" y2="10864"/>
                        <a14:backgroundMark x1="35490" y1="33528" x2="35490" y2="33528"/>
                        <a14:backgroundMark x1="58291" y1="39953" x2="58291" y2="39953"/>
                        <a14:backgroundMark x1="66018" y1="84813" x2="66018" y2="84813"/>
                        <a14:backgroundMark x1="97739" y1="68224" x2="97613" y2="90421"/>
                        <a14:backgroundMark x1="65892" y1="80841" x2="65892" y2="80841"/>
                        <a14:backgroundMark x1="59862" y1="57593" x2="59862" y2="57593"/>
                        <a14:backgroundMark x1="31721" y1="38668" x2="31721" y2="38668"/>
                        <a14:backgroundMark x1="32852" y1="34229" x2="32852" y2="34229"/>
                        <a14:backgroundMark x1="32663" y1="32243" x2="32663" y2="32243"/>
                        <a14:backgroundMark x1="32098" y1="33879" x2="32098" y2="33879"/>
                        <a14:backgroundMark x1="33982" y1="23481" x2="33982" y2="23481"/>
                        <a14:backgroundMark x1="32161" y1="15537" x2="32161" y2="15537"/>
                        <a14:backgroundMark x1="31030" y1="13201" x2="31030" y2="13201"/>
                        <a14:backgroundMark x1="29899" y1="13435" x2="29899" y2="13435"/>
                        <a14:backgroundMark x1="29209" y1="9463" x2="29209" y2="9463"/>
                        <a14:backgroundMark x1="28455" y1="9930" x2="28455" y2="9930"/>
                        <a14:backgroundMark x1="27513" y1="8061" x2="27513" y2="8061"/>
                        <a14:backgroundMark x1="25942" y1="8995" x2="25942" y2="8995"/>
                        <a14:backgroundMark x1="27764" y1="6308" x2="27764" y2="6308"/>
                        <a14:backgroundMark x1="22550" y1="6308" x2="22550" y2="6308"/>
                        <a14:backgroundMark x1="27827" y1="9930" x2="27827" y2="9930"/>
                        <a14:backgroundMark x1="31658" y1="32593" x2="31658" y2="32593"/>
                        <a14:backgroundMark x1="30151" y1="41238" x2="30151" y2="4123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601608" y="4750265"/>
            <a:ext cx="2643383" cy="142131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4119579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AC517D-0496-74DE-2222-3F6B69BB27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BC2C566-6BA9-30FB-7F4D-096812AD55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err="1"/>
              <a:t>Educar</a:t>
            </a:r>
            <a:r>
              <a:rPr lang="en-GB" dirty="0"/>
              <a:t> para a </a:t>
            </a:r>
            <a:r>
              <a:rPr lang="en-GB" dirty="0" err="1"/>
              <a:t>Cidadania</a:t>
            </a:r>
            <a:r>
              <a:rPr lang="en-GB" dirty="0"/>
              <a:t>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3C7D78-594A-7B3C-09FD-2D7E4DF652F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0293" y="1282904"/>
            <a:ext cx="8524506" cy="483790"/>
          </a:xfrm>
        </p:spPr>
        <p:txBody>
          <a:bodyPr/>
          <a:lstStyle/>
          <a:p>
            <a:r>
              <a:rPr lang="pt-PT" dirty="0"/>
              <a:t>Orçamento Familiar e Fiscalidade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88E6F4-0FAF-82D0-1B4D-CB1EA006A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35294" y="6333173"/>
            <a:ext cx="618506" cy="365125"/>
          </a:xfrm>
          <a:prstGeom prst="rect">
            <a:avLst/>
          </a:prstGeom>
        </p:spPr>
        <p:txBody>
          <a:bodyPr/>
          <a:lstStyle/>
          <a:p>
            <a:fld id="{0FC76E96-B79D-4F2B-9241-53214DAD9253}" type="slidenum">
              <a:rPr lang="en-GB" smtClean="0"/>
              <a:pPr/>
              <a:t>38</a:t>
            </a:fld>
            <a:endParaRPr lang="en-GB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F16D9672-0F6E-7262-2F48-82EAF2F6D4E7}"/>
              </a:ext>
            </a:extLst>
          </p:cNvPr>
          <p:cNvSpPr txBox="1">
            <a:spLocks/>
          </p:cNvSpPr>
          <p:nvPr/>
        </p:nvSpPr>
        <p:spPr>
          <a:xfrm>
            <a:off x="622562" y="1703761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600" b="1" dirty="0">
                <a:solidFill>
                  <a:srgbClr val="1C97D5"/>
                </a:solidFill>
                <a:latin typeface="+mn-lt"/>
              </a:rPr>
              <a:t>ONDE ENCONTRAR MAIS INFORMAÇÃO?</a:t>
            </a:r>
            <a:br>
              <a:rPr lang="pt-PT" sz="3600" b="1" dirty="0">
                <a:solidFill>
                  <a:schemeClr val="accent2"/>
                </a:solidFill>
              </a:rPr>
            </a:br>
            <a:endParaRPr lang="pt-PT" sz="3600" dirty="0">
              <a:solidFill>
                <a:schemeClr val="accent2"/>
              </a:solidFill>
            </a:endParaRP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63548596-04A4-1E5E-64BE-4726F8721C24}"/>
              </a:ext>
            </a:extLst>
          </p:cNvPr>
          <p:cNvSpPr txBox="1">
            <a:spLocks/>
          </p:cNvSpPr>
          <p:nvPr/>
        </p:nvSpPr>
        <p:spPr>
          <a:xfrm>
            <a:off x="1625952" y="5303138"/>
            <a:ext cx="2520000" cy="900000"/>
          </a:xfrm>
          <a:prstGeom prst="rect">
            <a:avLst/>
          </a:prstGeom>
          <a:noFill/>
        </p:spPr>
        <p:txBody>
          <a:bodyPr vert="horz" wrap="square" lIns="0" tIns="90000" rIns="0" bIns="900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cap="all" spc="4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Portal Todos Contam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000" b="0" i="0" u="none" strike="noStrike" kern="1200" cap="none" spc="10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https://www.todoscontam.pt</a:t>
            </a:r>
            <a:r>
              <a:rPr kumimoji="0" lang="pt-PT" sz="1000" b="0" i="0" u="none" strike="noStrike" kern="1200" cap="none" spc="10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</a:rPr>
              <a:t> </a:t>
            </a: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FF338C1D-92EE-FEB9-05DA-B41FDC003359}"/>
              </a:ext>
            </a:extLst>
          </p:cNvPr>
          <p:cNvSpPr txBox="1">
            <a:spLocks/>
          </p:cNvSpPr>
          <p:nvPr/>
        </p:nvSpPr>
        <p:spPr>
          <a:xfrm>
            <a:off x="7499216" y="5296768"/>
            <a:ext cx="3604961" cy="900000"/>
          </a:xfrm>
          <a:prstGeom prst="rect">
            <a:avLst/>
          </a:prstGeom>
          <a:noFill/>
        </p:spPr>
        <p:txBody>
          <a:bodyPr vert="horz" wrap="square" lIns="0" tIns="90000" rIns="0" bIns="900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cap="all" spc="4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Plataforma de </a:t>
            </a:r>
            <a:r>
              <a:rPr kumimoji="0" lang="pt-PT" sz="1400" b="1" i="1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e-learning</a:t>
            </a:r>
            <a:endParaRPr lang="pt-PT" sz="1400" b="1" spc="0" dirty="0">
              <a:solidFill>
                <a:prstClr val="black"/>
              </a:solidFill>
              <a:latin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Todos Contam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000" b="0" i="0" u="none" strike="noStrike" kern="1200" cap="none" spc="10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https://elearning.todoscontam.pt/</a:t>
            </a:r>
            <a:r>
              <a:rPr kumimoji="0" lang="pt-PT" sz="1000" b="0" i="0" u="none" strike="noStrike" kern="1200" cap="none" spc="10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pic>
        <p:nvPicPr>
          <p:cNvPr id="9" name="Picture 16">
            <a:extLst>
              <a:ext uri="{FF2B5EF4-FFF2-40B4-BE49-F238E27FC236}">
                <a16:creationId xmlns:a16="http://schemas.microsoft.com/office/drawing/2014/main" id="{15CFB17C-73C8-35F2-CCDD-FF38AD7108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562" y="2420146"/>
            <a:ext cx="5263889" cy="2775785"/>
          </a:xfrm>
          <a:prstGeom prst="rect">
            <a:avLst/>
          </a:prstGeom>
        </p:spPr>
      </p:pic>
      <p:grpSp>
        <p:nvGrpSpPr>
          <p:cNvPr id="10" name="Agrupar 13">
            <a:extLst>
              <a:ext uri="{FF2B5EF4-FFF2-40B4-BE49-F238E27FC236}">
                <a16:creationId xmlns:a16="http://schemas.microsoft.com/office/drawing/2014/main" id="{B957FDEB-C280-2247-4938-0BC691D78C7C}"/>
              </a:ext>
            </a:extLst>
          </p:cNvPr>
          <p:cNvGrpSpPr/>
          <p:nvPr/>
        </p:nvGrpSpPr>
        <p:grpSpPr>
          <a:xfrm>
            <a:off x="6305549" y="2420146"/>
            <a:ext cx="5263889" cy="2775785"/>
            <a:chOff x="6305549" y="2420146"/>
            <a:chExt cx="5263889" cy="2775785"/>
          </a:xfrm>
        </p:grpSpPr>
        <p:pic>
          <p:nvPicPr>
            <p:cNvPr id="12" name="Picture 5">
              <a:extLst>
                <a:ext uri="{FF2B5EF4-FFF2-40B4-BE49-F238E27FC236}">
                  <a16:creationId xmlns:a16="http://schemas.microsoft.com/office/drawing/2014/main" id="{93C836B5-D43A-BFE2-3936-EDEA2B7D3A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05549" y="2420146"/>
              <a:ext cx="5263889" cy="2775785"/>
            </a:xfrm>
            <a:prstGeom prst="rect">
              <a:avLst/>
            </a:prstGeom>
          </p:spPr>
        </p:pic>
        <p:pic>
          <p:nvPicPr>
            <p:cNvPr id="22" name="Picture Placeholder 20">
              <a:extLst>
                <a:ext uri="{FF2B5EF4-FFF2-40B4-BE49-F238E27FC236}">
                  <a16:creationId xmlns:a16="http://schemas.microsoft.com/office/drawing/2014/main" id="{429F22EB-D108-81F7-37D3-4C70BE7D3BE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988008" y="2520983"/>
              <a:ext cx="3840163" cy="2454275"/>
            </a:xfrm>
            <a:prstGeom prst="rect">
              <a:avLst/>
            </a:prstGeom>
          </p:spPr>
        </p:pic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16946332-B8A8-2F5C-AD19-D125F24FF34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b="2199"/>
          <a:stretch>
            <a:fillRect/>
          </a:stretch>
        </p:blipFill>
        <p:spPr>
          <a:xfrm>
            <a:off x="1300734" y="2518571"/>
            <a:ext cx="3860652" cy="245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1468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C6857F-830F-997E-09EF-FAB51A1A1D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B19269E-ECC4-0C59-7443-E86E99C3EE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err="1"/>
              <a:t>Educar</a:t>
            </a:r>
            <a:r>
              <a:rPr lang="en-GB" dirty="0"/>
              <a:t> para a </a:t>
            </a:r>
            <a:r>
              <a:rPr lang="en-GB" dirty="0" err="1"/>
              <a:t>Cidadania</a:t>
            </a:r>
            <a:r>
              <a:rPr lang="en-GB" dirty="0"/>
              <a:t>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E9846F-E808-11C2-989B-3F5B948C195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t-PT" dirty="0"/>
              <a:t>Orçamento Familiar e Fiscalidade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A7A2F4-7EB0-DB3D-5534-A7581361D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35294" y="6333173"/>
            <a:ext cx="618506" cy="365125"/>
          </a:xfrm>
          <a:prstGeom prst="rect">
            <a:avLst/>
          </a:prstGeom>
        </p:spPr>
        <p:txBody>
          <a:bodyPr/>
          <a:lstStyle/>
          <a:p>
            <a:fld id="{0FC76E96-B79D-4F2B-9241-53214DAD9253}" type="slidenum">
              <a:rPr lang="en-GB" smtClean="0"/>
              <a:pPr/>
              <a:t>39</a:t>
            </a:fld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55B4AC-A557-9C62-CC3B-5F8797F10D49}"/>
              </a:ext>
            </a:extLst>
          </p:cNvPr>
          <p:cNvSpPr txBox="1">
            <a:spLocks/>
          </p:cNvSpPr>
          <p:nvPr/>
        </p:nvSpPr>
        <p:spPr>
          <a:xfrm>
            <a:off x="580293" y="1751121"/>
            <a:ext cx="10515600" cy="44619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3600" b="1" dirty="0">
                <a:solidFill>
                  <a:srgbClr val="1C97D5"/>
                </a:solidFill>
              </a:rPr>
              <a:t>CADERNO DE EDUCAÇÃO FINANCEIRA 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9890E9-8C9E-C0D5-ED59-0699997C4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621" y="2406871"/>
            <a:ext cx="2306908" cy="3336096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C262D72-E7EE-B41C-4694-8546C63E495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2553" y="2692170"/>
            <a:ext cx="1666317" cy="2429255"/>
          </a:xfrm>
          <a:prstGeom prst="rect">
            <a:avLst/>
          </a:prstGeom>
          <a:solidFill>
            <a:srgbClr val="01AAA7"/>
          </a:solidFill>
          <a:ln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AE5BF7F-1FBE-7FE0-8F19-7F6A1F5E903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0387" y="2692170"/>
            <a:ext cx="1666317" cy="2429255"/>
          </a:xfrm>
          <a:prstGeom prst="rect">
            <a:avLst/>
          </a:prstGeom>
          <a:solidFill>
            <a:srgbClr val="01AAA7"/>
          </a:solidFill>
          <a:ln>
            <a:solidFill>
              <a:schemeClr val="tx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7F0327A-59BC-AA72-4D51-101E8069F93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7746" y="2692170"/>
            <a:ext cx="1678610" cy="2447177"/>
          </a:xfrm>
          <a:prstGeom prst="rect">
            <a:avLst/>
          </a:prstGeom>
          <a:solidFill>
            <a:srgbClr val="01AAA7"/>
          </a:solidFill>
          <a:ln>
            <a:solidFill>
              <a:schemeClr val="tx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BD3CB23-49A5-3E5B-83C4-545A8FCA2F5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7398" y="2692170"/>
            <a:ext cx="1666317" cy="2429255"/>
          </a:xfrm>
          <a:prstGeom prst="rect">
            <a:avLst/>
          </a:prstGeom>
          <a:solidFill>
            <a:srgbClr val="01AAA7"/>
          </a:solidFill>
          <a:ln>
            <a:solidFill>
              <a:schemeClr val="tx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2816656-6771-9979-1109-7B655EFF548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4757" y="2692170"/>
            <a:ext cx="1678610" cy="2447177"/>
          </a:xfrm>
          <a:prstGeom prst="rect">
            <a:avLst/>
          </a:prstGeom>
          <a:solidFill>
            <a:srgbClr val="01AAA7"/>
          </a:solidFill>
          <a:ln>
            <a:solidFill>
              <a:schemeClr val="tx1"/>
            </a:solidFill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13DAE33-6B9B-9F79-CB50-3E679491FC05}"/>
              </a:ext>
            </a:extLst>
          </p:cNvPr>
          <p:cNvSpPr txBox="1"/>
          <p:nvPr/>
        </p:nvSpPr>
        <p:spPr>
          <a:xfrm>
            <a:off x="793641" y="5822664"/>
            <a:ext cx="776097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200" dirty="0">
                <a:solidFill>
                  <a:srgbClr val="1C97D5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https://www.todoscontam.pt/pt-pt/caderno-de-educacao-financeira-3</a:t>
            </a:r>
            <a:r>
              <a:rPr lang="pt-PT" sz="1200" dirty="0">
                <a:solidFill>
                  <a:srgbClr val="1C97D5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73685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330603-63E5-F844-65FB-52CE5763C4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53BF0F-1CB3-3D21-38B9-270B61D117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err="1"/>
              <a:t>Educar</a:t>
            </a:r>
            <a:r>
              <a:rPr lang="en-GB" dirty="0"/>
              <a:t> para a </a:t>
            </a:r>
            <a:r>
              <a:rPr lang="en-GB" dirty="0" err="1"/>
              <a:t>Cidadania</a:t>
            </a:r>
            <a:r>
              <a:rPr lang="en-GB" dirty="0"/>
              <a:t>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7BBBAC-802E-578E-D553-52A1AC9E37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t-PT" dirty="0"/>
              <a:t>Orçamento Familiar e Fiscalidade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9E741D-E6D2-F57D-FAEC-7ED9E981F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35294" y="6333173"/>
            <a:ext cx="618506" cy="365125"/>
          </a:xfrm>
          <a:prstGeom prst="rect">
            <a:avLst/>
          </a:prstGeom>
        </p:spPr>
        <p:txBody>
          <a:bodyPr/>
          <a:lstStyle/>
          <a:p>
            <a:fld id="{0FC76E96-B79D-4F2B-9241-53214DAD9253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724D62FC-0D66-941A-BFA8-51ACDCD53140}"/>
              </a:ext>
            </a:extLst>
          </p:cNvPr>
          <p:cNvSpPr txBox="1">
            <a:spLocks/>
          </p:cNvSpPr>
          <p:nvPr/>
        </p:nvSpPr>
        <p:spPr>
          <a:xfrm>
            <a:off x="719999" y="2098694"/>
            <a:ext cx="10751997" cy="3133068"/>
          </a:xfrm>
          <a:prstGeom prst="rect">
            <a:avLst/>
          </a:prstGeom>
          <a:solidFill>
            <a:srgbClr val="FFD300">
              <a:alpha val="20000"/>
            </a:srgb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PT" sz="2600" i="1" dirty="0"/>
          </a:p>
          <a:p>
            <a:r>
              <a:rPr lang="pt-PT" sz="2800" i="1" dirty="0">
                <a:latin typeface="+mn-lt"/>
              </a:rPr>
              <a:t>Saber </a:t>
            </a:r>
            <a:r>
              <a:rPr lang="pt-PT" sz="2800" b="1" i="1" dirty="0">
                <a:latin typeface="+mn-lt"/>
              </a:rPr>
              <a:t>gerir dinheiro, compreender decisões económicas </a:t>
            </a:r>
            <a:r>
              <a:rPr lang="pt-PT" sz="2800" i="1" dirty="0">
                <a:latin typeface="+mn-lt"/>
              </a:rPr>
              <a:t>e fazer </a:t>
            </a:r>
            <a:r>
              <a:rPr lang="pt-PT" sz="2800" b="1" i="1" dirty="0">
                <a:latin typeface="+mn-lt"/>
              </a:rPr>
              <a:t>escolhas conscientes</a:t>
            </a:r>
            <a:r>
              <a:rPr lang="pt-PT" sz="2800" i="1" dirty="0">
                <a:latin typeface="+mn-lt"/>
              </a:rPr>
              <a:t>, com o olhar no futuro, são </a:t>
            </a:r>
            <a:r>
              <a:rPr lang="pt-PT" sz="2800" b="1" i="1" dirty="0">
                <a:latin typeface="+mn-lt"/>
              </a:rPr>
              <a:t>competências fundamentais </a:t>
            </a:r>
            <a:r>
              <a:rPr lang="pt-PT" sz="2800" i="1" dirty="0">
                <a:latin typeface="+mn-lt"/>
              </a:rPr>
              <a:t>para a vida adulta e em sociedade. </a:t>
            </a:r>
            <a:br>
              <a:rPr lang="pt-PT" sz="2800" dirty="0"/>
            </a:br>
            <a:br>
              <a:rPr lang="pt-PT" sz="2800" dirty="0"/>
            </a:br>
            <a:r>
              <a:rPr lang="pt-PT" sz="2800" i="1" dirty="0">
                <a:latin typeface="+mn-lt"/>
              </a:rPr>
              <a:t>Quanto mais cedo começarmos a desenvolvê-las, mais preparados estaremos para </a:t>
            </a:r>
            <a:r>
              <a:rPr lang="pt-PT" sz="2800" b="1" i="1" dirty="0">
                <a:latin typeface="+mn-lt"/>
              </a:rPr>
              <a:t>enfrentar os desafios do futuro</a:t>
            </a:r>
            <a:r>
              <a:rPr lang="pt-PT" sz="2800" i="1" dirty="0">
                <a:latin typeface="+mn-lt"/>
              </a:rPr>
              <a:t> e </a:t>
            </a:r>
            <a:r>
              <a:rPr lang="pt-PT" sz="2800" b="1" i="1" dirty="0">
                <a:latin typeface="+mn-lt"/>
              </a:rPr>
              <a:t>contribuir para uma sociedade mais equilibrada e sustentável</a:t>
            </a:r>
            <a:r>
              <a:rPr lang="pt-PT" sz="2800" i="1" dirty="0">
                <a:latin typeface="+mn-lt"/>
              </a:rPr>
              <a:t>.</a:t>
            </a:r>
          </a:p>
          <a:p>
            <a:r>
              <a:rPr lang="pt-PT" sz="2800" i="1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0A383D-B015-1B45-0F9F-507033754009}"/>
              </a:ext>
            </a:extLst>
          </p:cNvPr>
          <p:cNvSpPr txBox="1"/>
          <p:nvPr/>
        </p:nvSpPr>
        <p:spPr>
          <a:xfrm>
            <a:off x="719999" y="5377493"/>
            <a:ext cx="89314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Ministro da Educação, Ciência e Inovação, Professor Doutor Fernando Alexandre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4FC3B15-0AB9-D9C2-2794-9DE22EB1F766}"/>
              </a:ext>
            </a:extLst>
          </p:cNvPr>
          <p:cNvCxnSpPr>
            <a:cxnSpLocks/>
          </p:cNvCxnSpPr>
          <p:nvPr/>
        </p:nvCxnSpPr>
        <p:spPr>
          <a:xfrm>
            <a:off x="720000" y="2098694"/>
            <a:ext cx="10438" cy="3133068"/>
          </a:xfrm>
          <a:prstGeom prst="line">
            <a:avLst/>
          </a:prstGeom>
          <a:ln w="50800">
            <a:solidFill>
              <a:srgbClr val="FFD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D3A0D7C2-2AD4-CA05-CCE5-447609F59D5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03" y="1879895"/>
            <a:ext cx="777405" cy="540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513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732633-3719-2563-3577-EE3E8CEBCE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ANEXO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A0C6C85-BEB9-3427-9487-4B26812ABBAE}"/>
              </a:ext>
            </a:extLst>
          </p:cNvPr>
          <p:cNvSpPr/>
          <p:nvPr/>
        </p:nvSpPr>
        <p:spPr>
          <a:xfrm>
            <a:off x="1010093" y="1839433"/>
            <a:ext cx="2041451" cy="1600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07484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5B38EB-6702-2471-DA39-43FEED6407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0252FEA-1BDE-4F7C-B50F-97AFE47CC2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err="1"/>
              <a:t>Educar</a:t>
            </a:r>
            <a:r>
              <a:rPr lang="en-GB" dirty="0"/>
              <a:t> para a </a:t>
            </a:r>
            <a:r>
              <a:rPr lang="en-GB" dirty="0" err="1"/>
              <a:t>Cidadania</a:t>
            </a:r>
            <a:r>
              <a:rPr lang="en-GB" dirty="0"/>
              <a:t>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83A075-9CD4-EAE4-17A5-5BA735B3622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t-PT" dirty="0"/>
              <a:t>Orçamento Familiar e Fiscalidade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114E41-A996-9D2F-045F-08A17364F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35294" y="6333173"/>
            <a:ext cx="618506" cy="365125"/>
          </a:xfrm>
          <a:prstGeom prst="rect">
            <a:avLst/>
          </a:prstGeom>
        </p:spPr>
        <p:txBody>
          <a:bodyPr/>
          <a:lstStyle/>
          <a:p>
            <a:fld id="{0FC76E96-B79D-4F2B-9241-53214DAD9253}" type="slidenum">
              <a:rPr lang="en-GB" smtClean="0"/>
              <a:pPr/>
              <a:t>41</a:t>
            </a:fld>
            <a:endParaRPr lang="en-GB" dirty="0"/>
          </a:p>
        </p:txBody>
      </p:sp>
      <p:sp>
        <p:nvSpPr>
          <p:cNvPr id="5" name="Título 12">
            <a:extLst>
              <a:ext uri="{FF2B5EF4-FFF2-40B4-BE49-F238E27FC236}">
                <a16:creationId xmlns:a16="http://schemas.microsoft.com/office/drawing/2014/main" id="{DDB00EC9-C068-33B8-1A7C-9250C6C6AF85}"/>
              </a:ext>
            </a:extLst>
          </p:cNvPr>
          <p:cNvSpPr txBox="1">
            <a:spLocks/>
          </p:cNvSpPr>
          <p:nvPr/>
        </p:nvSpPr>
        <p:spPr>
          <a:xfrm>
            <a:off x="580293" y="1938891"/>
            <a:ext cx="10515600" cy="119534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600" b="1" dirty="0">
                <a:solidFill>
                  <a:srgbClr val="05547F"/>
                </a:solidFill>
                <a:latin typeface="+mn-lt"/>
              </a:rPr>
              <a:t>Imposto sobre Rendimento de Pessoas Singulares</a:t>
            </a:r>
            <a:endParaRPr lang="pt-PT" sz="3600" dirty="0">
              <a:solidFill>
                <a:srgbClr val="05547F"/>
              </a:solidFill>
              <a:latin typeface="+mn-lt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8F2D5F5-6932-AEE5-17F4-7227FBE0A61E}"/>
              </a:ext>
            </a:extLst>
          </p:cNvPr>
          <p:cNvSpPr txBox="1">
            <a:spLocks/>
          </p:cNvSpPr>
          <p:nvPr/>
        </p:nvSpPr>
        <p:spPr>
          <a:xfrm>
            <a:off x="663404" y="2536563"/>
            <a:ext cx="8153075" cy="371120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4000"/>
              </a:lnSpc>
              <a:spcAft>
                <a:spcPts val="1000"/>
              </a:spcAft>
            </a:pPr>
            <a:r>
              <a:rPr lang="pt-PT" sz="1800" dirty="0"/>
              <a:t>O</a:t>
            </a:r>
            <a:r>
              <a:rPr lang="pt-PT" sz="1800" b="1" dirty="0">
                <a:solidFill>
                  <a:srgbClr val="498184"/>
                </a:solidFill>
              </a:rPr>
              <a:t> IRS </a:t>
            </a:r>
            <a:r>
              <a:rPr lang="pt-PT" sz="1800" dirty="0"/>
              <a:t>é o imposto que recai sobre os rendimentos das famílias, sejam eles o salário, a pensão de reforma, rendas obtidas através do arrendamento de casas ou outro tipo de rendimento</a:t>
            </a:r>
          </a:p>
          <a:p>
            <a:pPr>
              <a:lnSpc>
                <a:spcPct val="114000"/>
              </a:lnSpc>
              <a:spcAft>
                <a:spcPts val="1000"/>
              </a:spcAft>
            </a:pPr>
            <a:r>
              <a:rPr lang="pt-PT" sz="1800" dirty="0"/>
              <a:t>Todos os anos, as famílias têm de entregar a declaração de IRS relativa ao conjunto dos rendimentos auferidos durante o ano anterior</a:t>
            </a:r>
            <a:endParaRPr lang="pt-PT" sz="1800">
              <a:ea typeface="Calibri"/>
              <a:cs typeface="Calibri"/>
            </a:endParaRPr>
          </a:p>
          <a:p>
            <a:pPr>
              <a:lnSpc>
                <a:spcPct val="114000"/>
              </a:lnSpc>
              <a:spcAft>
                <a:spcPts val="1000"/>
              </a:spcAft>
            </a:pPr>
            <a:r>
              <a:rPr lang="pt-PT" sz="1800" dirty="0"/>
              <a:t>Algumas despesas efetuadas ao longo do ano, como as de educação, saúde e restaurantes podem ser deduzidas e reduzem o montante de IRS a pagar. Para que as despesas sejam consideradas nas deduções do IRS, é necessário indicar o número de contribuinte na fatura, sempre que se faz uma compra ou utiliza um serviço</a:t>
            </a:r>
            <a:endParaRPr lang="pt-PT" sz="1800" dirty="0">
              <a:ea typeface="Calibri"/>
              <a:cs typeface="Calibri"/>
            </a:endParaRPr>
          </a:p>
          <a:p>
            <a:pPr>
              <a:lnSpc>
                <a:spcPct val="114000"/>
              </a:lnSpc>
              <a:spcAft>
                <a:spcPts val="1000"/>
              </a:spcAft>
            </a:pPr>
            <a:endParaRPr lang="pt-PT" sz="1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07C7E80-632D-7003-5F63-53ABF7D157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2117" y="2600995"/>
            <a:ext cx="2505083" cy="37321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5533128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AD2769-E391-5B3B-0693-2FA069ACF2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83855BF-7332-F817-4ABD-0DBDACBA28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err="1"/>
              <a:t>Educar</a:t>
            </a:r>
            <a:r>
              <a:rPr lang="en-GB" dirty="0"/>
              <a:t> para a </a:t>
            </a:r>
            <a:r>
              <a:rPr lang="en-GB" dirty="0" err="1"/>
              <a:t>Cidadania</a:t>
            </a:r>
            <a:r>
              <a:rPr lang="en-GB" dirty="0"/>
              <a:t>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D248A6-067B-2CEE-9C04-0ABA0C93352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t-PT" dirty="0"/>
              <a:t>Orçamento Familiar e Fiscalidade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4493F9-DAA0-EC11-68A7-7F589D4B3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35294" y="6333173"/>
            <a:ext cx="618506" cy="365125"/>
          </a:xfrm>
          <a:prstGeom prst="rect">
            <a:avLst/>
          </a:prstGeom>
        </p:spPr>
        <p:txBody>
          <a:bodyPr/>
          <a:lstStyle/>
          <a:p>
            <a:fld id="{0FC76E96-B79D-4F2B-9241-53214DAD9253}" type="slidenum">
              <a:rPr lang="en-GB" smtClean="0"/>
              <a:pPr/>
              <a:t>42</a:t>
            </a:fld>
            <a:endParaRPr lang="en-GB" dirty="0"/>
          </a:p>
        </p:txBody>
      </p:sp>
      <p:sp>
        <p:nvSpPr>
          <p:cNvPr id="5" name="Título 12">
            <a:extLst>
              <a:ext uri="{FF2B5EF4-FFF2-40B4-BE49-F238E27FC236}">
                <a16:creationId xmlns:a16="http://schemas.microsoft.com/office/drawing/2014/main" id="{3A523B61-CD8E-EBB0-7330-57C850CA5981}"/>
              </a:ext>
            </a:extLst>
          </p:cNvPr>
          <p:cNvSpPr txBox="1">
            <a:spLocks/>
          </p:cNvSpPr>
          <p:nvPr/>
        </p:nvSpPr>
        <p:spPr>
          <a:xfrm>
            <a:off x="580293" y="1938891"/>
            <a:ext cx="10515600" cy="119534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600" b="1" dirty="0">
                <a:solidFill>
                  <a:srgbClr val="05547F"/>
                </a:solidFill>
                <a:latin typeface="+mn-lt"/>
              </a:rPr>
              <a:t>Imposto sobre Rendimento de Pessoas Singulares</a:t>
            </a:r>
            <a:endParaRPr lang="pt-PT" sz="3600" dirty="0">
              <a:solidFill>
                <a:srgbClr val="05547F"/>
              </a:solidFill>
              <a:latin typeface="+mn-lt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0D7D6BC-195F-01A0-C383-98C3D4465BDB}"/>
              </a:ext>
            </a:extLst>
          </p:cNvPr>
          <p:cNvSpPr txBox="1">
            <a:spLocks/>
          </p:cNvSpPr>
          <p:nvPr/>
        </p:nvSpPr>
        <p:spPr>
          <a:xfrm>
            <a:off x="580293" y="2640014"/>
            <a:ext cx="9556329" cy="2331379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spcAft>
                <a:spcPts val="1000"/>
              </a:spcAft>
              <a:buNone/>
            </a:pPr>
            <a:r>
              <a:rPr lang="pt-PT" sz="1800" dirty="0"/>
              <a:t>Após a entrega da declaração de IRS, a Autoridade Tributária apura o valor do imposto: </a:t>
            </a:r>
          </a:p>
          <a:p>
            <a:pPr marL="536575" indent="-356870">
              <a:lnSpc>
                <a:spcPct val="114000"/>
              </a:lnSpc>
              <a:spcAft>
                <a:spcPts val="1000"/>
              </a:spcAft>
            </a:pPr>
            <a:r>
              <a:rPr lang="pt-PT" sz="1800" dirty="0"/>
              <a:t>Se o IRS retido for inferior ao montante apurado pela AT -&gt; Contribuinte paga essa diferença </a:t>
            </a:r>
            <a:endParaRPr lang="pt-PT" sz="1800" dirty="0">
              <a:ea typeface="Calibri"/>
              <a:cs typeface="Calibri"/>
            </a:endParaRPr>
          </a:p>
          <a:p>
            <a:pPr marL="536575" indent="-356870">
              <a:lnSpc>
                <a:spcPct val="114000"/>
              </a:lnSpc>
              <a:spcAft>
                <a:spcPts val="1000"/>
              </a:spcAft>
            </a:pPr>
            <a:r>
              <a:rPr lang="pt-PT" sz="1800" dirty="0"/>
              <a:t>Se o valor de IRS retido for superior ao montante apurado pela AT, -&gt; Contribuinte  recebe o reembolso dessa diferença</a:t>
            </a:r>
            <a:endParaRPr lang="pt-PT" sz="1800" dirty="0">
              <a:ea typeface="Calibri"/>
              <a:cs typeface="Calibri"/>
            </a:endParaRPr>
          </a:p>
          <a:p>
            <a:pPr>
              <a:lnSpc>
                <a:spcPct val="114000"/>
              </a:lnSpc>
              <a:spcAft>
                <a:spcPts val="1000"/>
              </a:spcAft>
            </a:pPr>
            <a:endParaRPr lang="pt-PT" sz="1800" dirty="0"/>
          </a:p>
        </p:txBody>
      </p:sp>
    </p:spTree>
    <p:extLst>
      <p:ext uri="{BB962C8B-B14F-4D97-AF65-F5344CB8AC3E}">
        <p14:creationId xmlns:p14="http://schemas.microsoft.com/office/powerpoint/2010/main" val="166003926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EAA47B-C4C6-8067-DDB3-B457D352B6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13BA54F-768D-17C2-66DA-69CEE7590B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err="1"/>
              <a:t>Educar</a:t>
            </a:r>
            <a:r>
              <a:rPr lang="en-GB" dirty="0"/>
              <a:t> para a </a:t>
            </a:r>
            <a:r>
              <a:rPr lang="en-GB" dirty="0" err="1"/>
              <a:t>Cidadania</a:t>
            </a:r>
            <a:r>
              <a:rPr lang="en-GB" dirty="0"/>
              <a:t>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328B13-C195-DB1E-11A8-CDD9A6F7A2C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t-PT" dirty="0"/>
              <a:t>Orçamento Familiar e Fiscalidade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E50FFA-BFCF-F0BD-C952-9ADA35877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35294" y="6333173"/>
            <a:ext cx="618506" cy="365125"/>
          </a:xfrm>
          <a:prstGeom prst="rect">
            <a:avLst/>
          </a:prstGeom>
        </p:spPr>
        <p:txBody>
          <a:bodyPr/>
          <a:lstStyle/>
          <a:p>
            <a:fld id="{0FC76E96-B79D-4F2B-9241-53214DAD9253}" type="slidenum">
              <a:rPr lang="en-GB" smtClean="0"/>
              <a:pPr/>
              <a:t>43</a:t>
            </a:fld>
            <a:endParaRPr lang="en-GB" dirty="0"/>
          </a:p>
        </p:txBody>
      </p:sp>
      <p:sp>
        <p:nvSpPr>
          <p:cNvPr id="5" name="Título 12">
            <a:extLst>
              <a:ext uri="{FF2B5EF4-FFF2-40B4-BE49-F238E27FC236}">
                <a16:creationId xmlns:a16="http://schemas.microsoft.com/office/drawing/2014/main" id="{63A6B2B6-C91A-A88B-AC79-F6AB3D88D301}"/>
              </a:ext>
            </a:extLst>
          </p:cNvPr>
          <p:cNvSpPr txBox="1">
            <a:spLocks/>
          </p:cNvSpPr>
          <p:nvPr/>
        </p:nvSpPr>
        <p:spPr>
          <a:xfrm>
            <a:off x="580293" y="1938891"/>
            <a:ext cx="10515600" cy="119534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600" b="1" dirty="0">
                <a:solidFill>
                  <a:srgbClr val="05547F"/>
                </a:solidFill>
                <a:latin typeface="+mn-lt"/>
              </a:rPr>
              <a:t>Imposto sobre o Valor Acrescentado (IVA)</a:t>
            </a:r>
            <a:endParaRPr lang="pt-PT" sz="3600" dirty="0">
              <a:solidFill>
                <a:srgbClr val="05547F"/>
              </a:solidFill>
              <a:latin typeface="+mn-lt"/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9203900C-84F8-5B89-649A-FA487844A015}"/>
              </a:ext>
            </a:extLst>
          </p:cNvPr>
          <p:cNvSpPr txBox="1">
            <a:spLocks/>
          </p:cNvSpPr>
          <p:nvPr/>
        </p:nvSpPr>
        <p:spPr>
          <a:xfrm>
            <a:off x="580293" y="2474383"/>
            <a:ext cx="8784424" cy="2033229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PT" sz="1800" dirty="0"/>
              <a:t>Cada vez que um consumidor final compra um produto ou serviço, o preço já tem incluído </a:t>
            </a:r>
            <a:br>
              <a:rPr lang="pt-PT" sz="1800" dirty="0"/>
            </a:br>
            <a:r>
              <a:rPr lang="pt-PT" sz="1800" dirty="0"/>
              <a:t>o valor do IVA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PT" sz="1800" dirty="0"/>
              <a:t>Há certas prestações de serviços que estão isentas de IVA, normalmente estão relacionadas com a saúde</a:t>
            </a:r>
            <a:endParaRPr lang="pt-PT" sz="1800" dirty="0">
              <a:ea typeface="Calibri"/>
              <a:cs typeface="Calibri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PT" sz="1800" dirty="0"/>
              <a:t>O IVA tem taxas variáveis, consoante o tipo de produtos e serviços e a localização das operações (região):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A32FF16-96DF-B56D-75B7-CD7CE0C3DD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508716"/>
              </p:ext>
            </p:extLst>
          </p:nvPr>
        </p:nvGraphicFramePr>
        <p:xfrm>
          <a:off x="1269297" y="4606557"/>
          <a:ext cx="5828684" cy="1450070"/>
        </p:xfrm>
        <a:graphic>
          <a:graphicData uri="http://schemas.openxmlformats.org/drawingml/2006/table">
            <a:tbl>
              <a:tblPr/>
              <a:tblGrid>
                <a:gridCol w="1346444">
                  <a:extLst>
                    <a:ext uri="{9D8B030D-6E8A-4147-A177-3AD203B41FA5}">
                      <a16:colId xmlns:a16="http://schemas.microsoft.com/office/drawing/2014/main" val="1197096745"/>
                    </a:ext>
                  </a:extLst>
                </a:gridCol>
                <a:gridCol w="1470458">
                  <a:extLst>
                    <a:ext uri="{9D8B030D-6E8A-4147-A177-3AD203B41FA5}">
                      <a16:colId xmlns:a16="http://schemas.microsoft.com/office/drawing/2014/main" val="3690514481"/>
                    </a:ext>
                  </a:extLst>
                </a:gridCol>
                <a:gridCol w="1665338">
                  <a:extLst>
                    <a:ext uri="{9D8B030D-6E8A-4147-A177-3AD203B41FA5}">
                      <a16:colId xmlns:a16="http://schemas.microsoft.com/office/drawing/2014/main" val="2834834947"/>
                    </a:ext>
                  </a:extLst>
                </a:gridCol>
                <a:gridCol w="1346444">
                  <a:extLst>
                    <a:ext uri="{9D8B030D-6E8A-4147-A177-3AD203B41FA5}">
                      <a16:colId xmlns:a16="http://schemas.microsoft.com/office/drawing/2014/main" val="152534445"/>
                    </a:ext>
                  </a:extLst>
                </a:gridCol>
              </a:tblGrid>
              <a:tr h="37465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PT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(body)"/>
                        </a:rPr>
                        <a:t>Região</a:t>
                      </a:r>
                    </a:p>
                  </a:txBody>
                  <a:tcPr marL="7951" marR="7951" marT="795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81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PT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(body)"/>
                        </a:rPr>
                        <a:t>Taxa reduzida</a:t>
                      </a:r>
                    </a:p>
                  </a:txBody>
                  <a:tcPr marL="7951" marR="7951" marT="7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81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PT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(body)"/>
                        </a:rPr>
                        <a:t>Taxa intermédia</a:t>
                      </a:r>
                    </a:p>
                  </a:txBody>
                  <a:tcPr marL="7951" marR="7951" marT="7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81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PT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(body)"/>
                        </a:rPr>
                        <a:t>Taxa normal</a:t>
                      </a:r>
                    </a:p>
                  </a:txBody>
                  <a:tcPr marL="7951" marR="7951" marT="7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81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7415708"/>
                  </a:ext>
                </a:extLst>
              </a:tr>
              <a:tr h="35847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P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(body)"/>
                        </a:rPr>
                        <a:t>Continente</a:t>
                      </a:r>
                    </a:p>
                  </a:txBody>
                  <a:tcPr marL="7951" marR="7951" marT="795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(body)"/>
                        </a:rPr>
                        <a:t>6%</a:t>
                      </a:r>
                    </a:p>
                  </a:txBody>
                  <a:tcPr marL="7951" marR="7951" marT="7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(body)"/>
                        </a:rPr>
                        <a:t>13%</a:t>
                      </a:r>
                    </a:p>
                  </a:txBody>
                  <a:tcPr marL="7951" marR="7951" marT="7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(body)"/>
                        </a:rPr>
                        <a:t>23%</a:t>
                      </a:r>
                    </a:p>
                  </a:txBody>
                  <a:tcPr marL="7951" marR="7951" marT="7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244789"/>
                  </a:ext>
                </a:extLst>
              </a:tr>
              <a:tr h="35847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(body)"/>
                        </a:rPr>
                        <a:t>Madeira</a:t>
                      </a:r>
                    </a:p>
                  </a:txBody>
                  <a:tcPr marL="7951" marR="7951" marT="795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Arial (body)"/>
                        </a:rPr>
                        <a:t>4%</a:t>
                      </a:r>
                    </a:p>
                  </a:txBody>
                  <a:tcPr marL="7951" marR="7951" marT="7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(body)"/>
                        </a:rPr>
                        <a:t>12%</a:t>
                      </a:r>
                    </a:p>
                  </a:txBody>
                  <a:tcPr marL="7951" marR="7951" marT="7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Arial (body)"/>
                        </a:rPr>
                        <a:t>22%</a:t>
                      </a:r>
                    </a:p>
                  </a:txBody>
                  <a:tcPr marL="7951" marR="7951" marT="7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4411567"/>
                  </a:ext>
                </a:extLst>
              </a:tr>
              <a:tr h="35847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P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(body)"/>
                        </a:rPr>
                        <a:t>Açores</a:t>
                      </a:r>
                    </a:p>
                  </a:txBody>
                  <a:tcPr marL="7951" marR="7951" marT="795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(body)"/>
                        </a:rPr>
                        <a:t>4%</a:t>
                      </a:r>
                    </a:p>
                  </a:txBody>
                  <a:tcPr marL="7951" marR="7951" marT="7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(body)"/>
                        </a:rPr>
                        <a:t>9%</a:t>
                      </a:r>
                    </a:p>
                  </a:txBody>
                  <a:tcPr marL="7951" marR="7951" marT="7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  <a:buNone/>
                      </a:pPr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(body)"/>
                        </a:rPr>
                        <a:t>16%</a:t>
                      </a:r>
                    </a:p>
                  </a:txBody>
                  <a:tcPr marL="7951" marR="7951" marT="7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6372585"/>
                  </a:ext>
                </a:extLst>
              </a:tr>
            </a:tbl>
          </a:graphicData>
        </a:graphic>
      </p:graphicFrame>
      <p:sp>
        <p:nvSpPr>
          <p:cNvPr id="10" name="Freeform 5">
            <a:extLst>
              <a:ext uri="{FF2B5EF4-FFF2-40B4-BE49-F238E27FC236}">
                <a16:creationId xmlns:a16="http://schemas.microsoft.com/office/drawing/2014/main" id="{D2E01024-BC47-C6B3-5D79-1DC0523A5153}"/>
              </a:ext>
            </a:extLst>
          </p:cNvPr>
          <p:cNvSpPr/>
          <p:nvPr/>
        </p:nvSpPr>
        <p:spPr>
          <a:xfrm>
            <a:off x="7767519" y="5137253"/>
            <a:ext cx="1866691" cy="1040855"/>
          </a:xfrm>
          <a:custGeom>
            <a:avLst/>
            <a:gdLst/>
            <a:ahLst/>
            <a:cxnLst/>
            <a:rect l="l" t="t" r="r" b="b"/>
            <a:pathLst>
              <a:path w="2313488" h="1476167">
                <a:moveTo>
                  <a:pt x="0" y="0"/>
                </a:moveTo>
                <a:lnTo>
                  <a:pt x="2313488" y="0"/>
                </a:lnTo>
                <a:lnTo>
                  <a:pt x="2313488" y="1476167"/>
                </a:lnTo>
                <a:lnTo>
                  <a:pt x="0" y="147616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PT"/>
          </a:p>
        </p:txBody>
      </p:sp>
      <p:pic>
        <p:nvPicPr>
          <p:cNvPr id="6" name="Picture 5" descr="A map of portugal with different states&#10;&#10;AI-generated content may be incorrect.">
            <a:extLst>
              <a:ext uri="{FF2B5EF4-FFF2-40B4-BE49-F238E27FC236}">
                <a16:creationId xmlns:a16="http://schemas.microsoft.com/office/drawing/2014/main" id="{F1B59FE9-3008-1DBD-BED7-CD34E33062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4903" y="1876425"/>
            <a:ext cx="1866900" cy="401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60143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6589C0-8371-0713-A9DB-A01E5276C6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5D2F8B3-DC74-FC88-D2F0-5D419D11B1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err="1"/>
              <a:t>Educar</a:t>
            </a:r>
            <a:r>
              <a:rPr lang="en-GB" dirty="0"/>
              <a:t> para a </a:t>
            </a:r>
            <a:r>
              <a:rPr lang="en-GB" dirty="0" err="1"/>
              <a:t>Cidadania</a:t>
            </a:r>
            <a:r>
              <a:rPr lang="en-GB" dirty="0"/>
              <a:t>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8B42C5-6878-F9E1-CD53-A87E67035E4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t-PT" dirty="0"/>
              <a:t>Orçamento Familiar e Fiscalidade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7FA8A1-C797-FCEF-2D22-0DC4F6412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35294" y="6333173"/>
            <a:ext cx="618506" cy="365125"/>
          </a:xfrm>
          <a:prstGeom prst="rect">
            <a:avLst/>
          </a:prstGeom>
        </p:spPr>
        <p:txBody>
          <a:bodyPr/>
          <a:lstStyle/>
          <a:p>
            <a:fld id="{0FC76E96-B79D-4F2B-9241-53214DAD9253}" type="slidenum">
              <a:rPr lang="en-GB" smtClean="0"/>
              <a:pPr/>
              <a:t>44</a:t>
            </a:fld>
            <a:endParaRPr lang="en-GB" dirty="0"/>
          </a:p>
        </p:txBody>
      </p:sp>
      <p:sp>
        <p:nvSpPr>
          <p:cNvPr id="5" name="Título 12">
            <a:extLst>
              <a:ext uri="{FF2B5EF4-FFF2-40B4-BE49-F238E27FC236}">
                <a16:creationId xmlns:a16="http://schemas.microsoft.com/office/drawing/2014/main" id="{0A9282ED-B501-8B5E-1AA6-CCC9BA1877B1}"/>
              </a:ext>
            </a:extLst>
          </p:cNvPr>
          <p:cNvSpPr txBox="1">
            <a:spLocks/>
          </p:cNvSpPr>
          <p:nvPr/>
        </p:nvSpPr>
        <p:spPr>
          <a:xfrm>
            <a:off x="580293" y="1938891"/>
            <a:ext cx="10515600" cy="119534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600" b="1" dirty="0">
                <a:solidFill>
                  <a:srgbClr val="05547F"/>
                </a:solidFill>
                <a:latin typeface="+mn-lt"/>
              </a:rPr>
              <a:t>Imposto sobre o Valor Acrescentado (IVA)</a:t>
            </a:r>
            <a:endParaRPr lang="pt-PT" sz="3600" dirty="0">
              <a:solidFill>
                <a:srgbClr val="05547F"/>
              </a:solidFill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B30CE7-DC69-6E1C-BAD3-7371012E2FC7}"/>
              </a:ext>
            </a:extLst>
          </p:cNvPr>
          <p:cNvSpPr txBox="1"/>
          <p:nvPr/>
        </p:nvSpPr>
        <p:spPr>
          <a:xfrm>
            <a:off x="580293" y="2549431"/>
            <a:ext cx="9744167" cy="392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PT" sz="1800" dirty="0">
                <a:effectLst/>
                <a:ea typeface="Aptos" panose="020B0004020202020204" pitchFamily="34" charset="0"/>
              </a:rPr>
              <a:t>Exemplos da taxa de IVA aplicada: 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062DAFA2-F09E-5FF4-D571-D9C09A76F0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1604216"/>
              </p:ext>
            </p:extLst>
          </p:nvPr>
        </p:nvGraphicFramePr>
        <p:xfrm>
          <a:off x="2003421" y="3134233"/>
          <a:ext cx="6640831" cy="2908550"/>
        </p:xfrm>
        <a:graphic>
          <a:graphicData uri="http://schemas.openxmlformats.org/drawingml/2006/table">
            <a:tbl>
              <a:tblPr/>
              <a:tblGrid>
                <a:gridCol w="2680156">
                  <a:extLst>
                    <a:ext uri="{9D8B030D-6E8A-4147-A177-3AD203B41FA5}">
                      <a16:colId xmlns:a16="http://schemas.microsoft.com/office/drawing/2014/main" val="3186230782"/>
                    </a:ext>
                  </a:extLst>
                </a:gridCol>
                <a:gridCol w="1503865">
                  <a:extLst>
                    <a:ext uri="{9D8B030D-6E8A-4147-A177-3AD203B41FA5}">
                      <a16:colId xmlns:a16="http://schemas.microsoft.com/office/drawing/2014/main" val="152962156"/>
                    </a:ext>
                  </a:extLst>
                </a:gridCol>
                <a:gridCol w="1161401">
                  <a:extLst>
                    <a:ext uri="{9D8B030D-6E8A-4147-A177-3AD203B41FA5}">
                      <a16:colId xmlns:a16="http://schemas.microsoft.com/office/drawing/2014/main" val="2855682292"/>
                    </a:ext>
                  </a:extLst>
                </a:gridCol>
                <a:gridCol w="1295409">
                  <a:extLst>
                    <a:ext uri="{9D8B030D-6E8A-4147-A177-3AD203B41FA5}">
                      <a16:colId xmlns:a16="http://schemas.microsoft.com/office/drawing/2014/main" val="1843521924"/>
                    </a:ext>
                  </a:extLst>
                </a:gridCol>
              </a:tblGrid>
              <a:tr h="48006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pt-PT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Body"/>
                        </a:rPr>
                        <a:t>Produto/Serviço</a:t>
                      </a:r>
                    </a:p>
                  </a:txBody>
                  <a:tcPr marL="7951" marR="7951" marT="7951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81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pt-PT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Body"/>
                        </a:rPr>
                        <a:t>Continente</a:t>
                      </a:r>
                    </a:p>
                  </a:txBody>
                  <a:tcPr marL="7951" marR="7951" marT="79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81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pt-PT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Body"/>
                        </a:rPr>
                        <a:t>Açores</a:t>
                      </a:r>
                    </a:p>
                  </a:txBody>
                  <a:tcPr marL="7951" marR="7951" marT="79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81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pt-PT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Body"/>
                        </a:rPr>
                        <a:t>Madeira</a:t>
                      </a:r>
                    </a:p>
                  </a:txBody>
                  <a:tcPr marL="7951" marR="7951" marT="79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81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14837"/>
                  </a:ext>
                </a:extLst>
              </a:tr>
              <a:tr h="67781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P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ody"/>
                        </a:rPr>
                        <a:t>Pão, leite, frutas (essenciais)</a:t>
                      </a:r>
                    </a:p>
                  </a:txBody>
                  <a:tcPr marL="7951" marR="7951" marT="795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Arial Body"/>
                        </a:rPr>
                        <a:t>6%</a:t>
                      </a:r>
                    </a:p>
                  </a:txBody>
                  <a:tcPr marL="7951" marR="7951" marT="7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Arial Body"/>
                        </a:rPr>
                        <a:t>4%</a:t>
                      </a:r>
                    </a:p>
                  </a:txBody>
                  <a:tcPr marL="7951" marR="7951" marT="7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Arial Body"/>
                        </a:rPr>
                        <a:t>4%</a:t>
                      </a:r>
                    </a:p>
                  </a:txBody>
                  <a:tcPr marL="7951" marR="7951" marT="7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3664883"/>
                  </a:ext>
                </a:extLst>
              </a:tr>
              <a:tr h="34756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P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ody"/>
                        </a:rPr>
                        <a:t>Livros e jornais</a:t>
                      </a:r>
                    </a:p>
                  </a:txBody>
                  <a:tcPr marL="7951" marR="7951" marT="795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Arial Body"/>
                        </a:rPr>
                        <a:t>6%</a:t>
                      </a:r>
                    </a:p>
                  </a:txBody>
                  <a:tcPr marL="7951" marR="7951" marT="7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Arial Body"/>
                        </a:rPr>
                        <a:t>4%</a:t>
                      </a:r>
                    </a:p>
                  </a:txBody>
                  <a:tcPr marL="7951" marR="7951" marT="7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Arial Body"/>
                        </a:rPr>
                        <a:t>4%</a:t>
                      </a:r>
                    </a:p>
                  </a:txBody>
                  <a:tcPr marL="7951" marR="7951" marT="7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2736735"/>
                  </a:ext>
                </a:extLst>
              </a:tr>
              <a:tr h="34756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Body"/>
                        </a:rPr>
                        <a:t>Medicamentos</a:t>
                      </a:r>
                    </a:p>
                  </a:txBody>
                  <a:tcPr marL="7951" marR="7951" marT="795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Arial Body"/>
                        </a:rPr>
                        <a:t>6%</a:t>
                      </a:r>
                    </a:p>
                  </a:txBody>
                  <a:tcPr marL="7951" marR="7951" marT="7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Arial Body"/>
                        </a:rPr>
                        <a:t>4%</a:t>
                      </a:r>
                    </a:p>
                  </a:txBody>
                  <a:tcPr marL="7951" marR="7951" marT="7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Arial Body"/>
                        </a:rPr>
                        <a:t>4%</a:t>
                      </a:r>
                    </a:p>
                  </a:txBody>
                  <a:tcPr marL="7951" marR="7951" marT="7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1714047"/>
                  </a:ext>
                </a:extLst>
              </a:tr>
              <a:tr h="34756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Body"/>
                        </a:rPr>
                        <a:t>Refeição em restaurante</a:t>
                      </a:r>
                    </a:p>
                  </a:txBody>
                  <a:tcPr marL="7951" marR="7951" marT="795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Arial Body"/>
                        </a:rPr>
                        <a:t>13%</a:t>
                      </a:r>
                    </a:p>
                  </a:txBody>
                  <a:tcPr marL="7951" marR="7951" marT="7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Arial Body"/>
                        </a:rPr>
                        <a:t>9%</a:t>
                      </a:r>
                    </a:p>
                  </a:txBody>
                  <a:tcPr marL="7951" marR="7951" marT="7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Arial Body"/>
                        </a:rPr>
                        <a:t>12%</a:t>
                      </a:r>
                    </a:p>
                  </a:txBody>
                  <a:tcPr marL="7951" marR="7951" marT="7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3982953"/>
                  </a:ext>
                </a:extLst>
              </a:tr>
              <a:tr h="34756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Body"/>
                        </a:rPr>
                        <a:t>Guitarra </a:t>
                      </a:r>
                    </a:p>
                  </a:txBody>
                  <a:tcPr marL="7951" marR="7951" marT="795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Arial Body"/>
                        </a:rPr>
                        <a:t>13%</a:t>
                      </a:r>
                    </a:p>
                  </a:txBody>
                  <a:tcPr marL="7951" marR="7951" marT="7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Arial Body"/>
                        </a:rPr>
                        <a:t>9%</a:t>
                      </a:r>
                    </a:p>
                  </a:txBody>
                  <a:tcPr marL="7951" marR="7951" marT="7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Arial Body"/>
                        </a:rPr>
                        <a:t>12%</a:t>
                      </a:r>
                    </a:p>
                  </a:txBody>
                  <a:tcPr marL="7951" marR="7951" marT="7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0819203"/>
                  </a:ext>
                </a:extLst>
              </a:tr>
              <a:tr h="36043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P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ody"/>
                        </a:rPr>
                        <a:t>Roupas e calçado</a:t>
                      </a:r>
                    </a:p>
                  </a:txBody>
                  <a:tcPr marL="7951" marR="7951" marT="7951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Arial Body"/>
                        </a:rPr>
                        <a:t>23%</a:t>
                      </a:r>
                    </a:p>
                  </a:txBody>
                  <a:tcPr marL="7951" marR="7951" marT="7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Arial Body"/>
                        </a:rPr>
                        <a:t>16%</a:t>
                      </a:r>
                    </a:p>
                  </a:txBody>
                  <a:tcPr marL="7951" marR="7951" marT="7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ody"/>
                        </a:rPr>
                        <a:t>22%</a:t>
                      </a:r>
                    </a:p>
                  </a:txBody>
                  <a:tcPr marL="7951" marR="7951" marT="79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98304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509136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71E2F2-4115-4AFC-1405-336F40B53A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61A0FF1-E811-0F3A-0D45-BC50FD3A5A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err="1"/>
              <a:t>Educar</a:t>
            </a:r>
            <a:r>
              <a:rPr lang="en-GB" dirty="0"/>
              <a:t> para a </a:t>
            </a:r>
            <a:r>
              <a:rPr lang="en-GB" dirty="0" err="1"/>
              <a:t>Cidadania</a:t>
            </a:r>
            <a:r>
              <a:rPr lang="en-GB" dirty="0"/>
              <a:t>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9CC72D-24AC-92B2-6DC7-C9C0286D3C6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t-PT" dirty="0"/>
              <a:t>Orçamento Familiar e Fiscalidade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2B1B8E-54B3-BED7-9B2D-590875B3C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35294" y="6333173"/>
            <a:ext cx="618506" cy="365125"/>
          </a:xfrm>
          <a:prstGeom prst="rect">
            <a:avLst/>
          </a:prstGeom>
        </p:spPr>
        <p:txBody>
          <a:bodyPr/>
          <a:lstStyle/>
          <a:p>
            <a:fld id="{0FC76E96-B79D-4F2B-9241-53214DAD9253}" type="slidenum">
              <a:rPr lang="en-GB" smtClean="0"/>
              <a:pPr/>
              <a:t>45</a:t>
            </a:fld>
            <a:endParaRPr lang="en-GB" dirty="0"/>
          </a:p>
        </p:txBody>
      </p:sp>
      <p:sp>
        <p:nvSpPr>
          <p:cNvPr id="5" name="Título 12">
            <a:extLst>
              <a:ext uri="{FF2B5EF4-FFF2-40B4-BE49-F238E27FC236}">
                <a16:creationId xmlns:a16="http://schemas.microsoft.com/office/drawing/2014/main" id="{D0F4A7FA-4D12-0CA4-0ADB-737B8AC5AF69}"/>
              </a:ext>
            </a:extLst>
          </p:cNvPr>
          <p:cNvSpPr txBox="1">
            <a:spLocks/>
          </p:cNvSpPr>
          <p:nvPr/>
        </p:nvSpPr>
        <p:spPr>
          <a:xfrm>
            <a:off x="580293" y="1938891"/>
            <a:ext cx="10515600" cy="119534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600" b="1" dirty="0">
                <a:solidFill>
                  <a:srgbClr val="05547F"/>
                </a:solidFill>
                <a:latin typeface="+mn-lt"/>
              </a:rPr>
              <a:t>Imposto Único de Circulação (IUC) </a:t>
            </a:r>
            <a:endParaRPr lang="pt-PT" sz="3600" dirty="0">
              <a:solidFill>
                <a:srgbClr val="05547F"/>
              </a:solidFill>
              <a:latin typeface="+mn-lt"/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41C5837-93E9-B096-F3CB-E8B5F22CF0EE}"/>
              </a:ext>
            </a:extLst>
          </p:cNvPr>
          <p:cNvSpPr txBox="1">
            <a:spLocks/>
          </p:cNvSpPr>
          <p:nvPr/>
        </p:nvSpPr>
        <p:spPr>
          <a:xfrm>
            <a:off x="580293" y="2536563"/>
            <a:ext cx="10515600" cy="324412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spcAft>
                <a:spcPts val="1000"/>
              </a:spcAft>
              <a:buNone/>
            </a:pPr>
            <a:r>
              <a:rPr lang="pt-PT" sz="1800" dirty="0"/>
              <a:t>O proprietário de mota ou automóvel terá de pagar o Imposto Único de Circulação (IUC), uma vez por ano. </a:t>
            </a:r>
            <a:br>
              <a:rPr lang="pt-PT" sz="1800" dirty="0"/>
            </a:br>
            <a:r>
              <a:rPr lang="pt-PT" sz="1800" dirty="0"/>
              <a:t>O valor do imposto depende de diversos fatores, como:</a:t>
            </a:r>
          </a:p>
          <a:p>
            <a:pPr marL="536575" indent="-356870">
              <a:lnSpc>
                <a:spcPct val="114000"/>
              </a:lnSpc>
              <a:spcAft>
                <a:spcPts val="1000"/>
              </a:spcAft>
            </a:pPr>
            <a:r>
              <a:rPr lang="pt-PT" sz="1800" dirty="0"/>
              <a:t>Data da primeira matricula (mês/ano)</a:t>
            </a:r>
            <a:endParaRPr lang="pt-PT" sz="1800" dirty="0">
              <a:ea typeface="Calibri" panose="020F0502020204030204"/>
              <a:cs typeface="Calibri" panose="020F0502020204030204"/>
            </a:endParaRPr>
          </a:p>
          <a:p>
            <a:pPr marL="536575" indent="-356870">
              <a:lnSpc>
                <a:spcPct val="114000"/>
              </a:lnSpc>
              <a:spcAft>
                <a:spcPts val="1000"/>
              </a:spcAft>
            </a:pPr>
            <a:r>
              <a:rPr lang="pt-PT" sz="1800" dirty="0"/>
              <a:t>Tipo de combustível ou elétrico</a:t>
            </a:r>
            <a:endParaRPr lang="pt-PT" sz="1800" dirty="0">
              <a:ea typeface="Calibri"/>
              <a:cs typeface="Calibri"/>
            </a:endParaRPr>
          </a:p>
          <a:p>
            <a:pPr marL="536575" indent="-356870">
              <a:lnSpc>
                <a:spcPct val="114000"/>
              </a:lnSpc>
              <a:spcAft>
                <a:spcPts val="1000"/>
              </a:spcAft>
            </a:pPr>
            <a:r>
              <a:rPr lang="pt-PT" sz="1800" dirty="0"/>
              <a:t>Cilindrada </a:t>
            </a:r>
            <a:endParaRPr lang="pt-PT" sz="1800" dirty="0">
              <a:ea typeface="Calibri" panose="020F0502020204030204"/>
              <a:cs typeface="Calibri" panose="020F0502020204030204"/>
            </a:endParaRPr>
          </a:p>
          <a:p>
            <a:pPr marL="536575" indent="-356870">
              <a:lnSpc>
                <a:spcPct val="114000"/>
              </a:lnSpc>
              <a:spcAft>
                <a:spcPts val="1000"/>
              </a:spcAft>
            </a:pPr>
            <a:r>
              <a:rPr lang="pt-PT" sz="1800" dirty="0"/>
              <a:t>Emissões de CO2 (para viaturas com primeira matrícula após junho de 2007)</a:t>
            </a:r>
            <a:endParaRPr lang="pt-PT" sz="1800" dirty="0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9" name="Graphic 8" descr="Car with solid fill">
            <a:extLst>
              <a:ext uri="{FF2B5EF4-FFF2-40B4-BE49-F238E27FC236}">
                <a16:creationId xmlns:a16="http://schemas.microsoft.com/office/drawing/2014/main" id="{34FD77A6-9A1C-CC29-5FAD-2620945BD1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53297" y="5095295"/>
            <a:ext cx="1142596" cy="1142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75712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59165C-CE17-88C2-67FB-50F7E961B1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34144D2-4CC9-5B2E-F4AB-F4854AF79A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err="1"/>
              <a:t>Educar</a:t>
            </a:r>
            <a:r>
              <a:rPr lang="en-GB" dirty="0"/>
              <a:t> para a </a:t>
            </a:r>
            <a:r>
              <a:rPr lang="en-GB" dirty="0" err="1"/>
              <a:t>Cidadania</a:t>
            </a:r>
            <a:r>
              <a:rPr lang="en-GB" dirty="0"/>
              <a:t>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B33499-D4A6-198F-BD13-AA3C219BC0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t-PT" dirty="0"/>
              <a:t>Orçamento Familiar e Fiscalidade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A57A2F-B1B4-AD41-A67F-88F20319F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35294" y="6333173"/>
            <a:ext cx="618506" cy="365125"/>
          </a:xfrm>
          <a:prstGeom prst="rect">
            <a:avLst/>
          </a:prstGeom>
        </p:spPr>
        <p:txBody>
          <a:bodyPr/>
          <a:lstStyle/>
          <a:p>
            <a:fld id="{0FC76E96-B79D-4F2B-9241-53214DAD9253}" type="slidenum">
              <a:rPr lang="en-GB" smtClean="0"/>
              <a:pPr/>
              <a:t>46</a:t>
            </a:fld>
            <a:endParaRPr lang="en-GB" dirty="0"/>
          </a:p>
        </p:txBody>
      </p:sp>
      <p:sp>
        <p:nvSpPr>
          <p:cNvPr id="5" name="Título 12">
            <a:extLst>
              <a:ext uri="{FF2B5EF4-FFF2-40B4-BE49-F238E27FC236}">
                <a16:creationId xmlns:a16="http://schemas.microsoft.com/office/drawing/2014/main" id="{E6426934-0C57-D009-9D3E-81EBEB81A9A9}"/>
              </a:ext>
            </a:extLst>
          </p:cNvPr>
          <p:cNvSpPr txBox="1">
            <a:spLocks/>
          </p:cNvSpPr>
          <p:nvPr/>
        </p:nvSpPr>
        <p:spPr>
          <a:xfrm>
            <a:off x="580293" y="1938891"/>
            <a:ext cx="10515600" cy="119534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600" b="1" dirty="0">
                <a:solidFill>
                  <a:srgbClr val="05547F"/>
                </a:solidFill>
                <a:latin typeface="+mn-lt"/>
              </a:rPr>
              <a:t>Impostos sobre Imóveis</a:t>
            </a:r>
            <a:endParaRPr lang="pt-PT" sz="3600" dirty="0">
              <a:solidFill>
                <a:srgbClr val="05547F"/>
              </a:solidFill>
              <a:latin typeface="+mn-lt"/>
            </a:endParaRPr>
          </a:p>
        </p:txBody>
      </p:sp>
      <p:pic>
        <p:nvPicPr>
          <p:cNvPr id="8" name="Graphic 7" descr="House with solid fill">
            <a:extLst>
              <a:ext uri="{FF2B5EF4-FFF2-40B4-BE49-F238E27FC236}">
                <a16:creationId xmlns:a16="http://schemas.microsoft.com/office/drawing/2014/main" id="{E7201E50-E8B9-35E1-ACCF-E0C89DB194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39146" y="5151071"/>
            <a:ext cx="1142596" cy="1142596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40CA575-9DC8-E05E-3CA3-79DCFFC4C433}"/>
              </a:ext>
            </a:extLst>
          </p:cNvPr>
          <p:cNvSpPr txBox="1">
            <a:spLocks/>
          </p:cNvSpPr>
          <p:nvPr/>
        </p:nvSpPr>
        <p:spPr>
          <a:xfrm>
            <a:off x="580293" y="2474383"/>
            <a:ext cx="9719845" cy="393565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PT" sz="1800" dirty="0"/>
              <a:t>Quem quiser comprar casa ou já for proprietário de um terreno ou de uma casa tem de ter em conta outros impostos: </a:t>
            </a: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pt-PT" sz="1800" b="1" dirty="0">
                <a:solidFill>
                  <a:srgbClr val="498184"/>
                </a:solidFill>
              </a:rPr>
              <a:t>Imposto sobre Transmissão de Imóveis (IMT)</a:t>
            </a:r>
          </a:p>
          <a:p>
            <a:pPr marL="0" indent="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PT" sz="1800" dirty="0"/>
              <a:t>No momento da aquisição terá de ser pago o Imposto sobre Transmissão de Imóveis (o IMT).</a:t>
            </a: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pt-PT" sz="1800" b="1" dirty="0">
                <a:solidFill>
                  <a:srgbClr val="498184"/>
                </a:solidFill>
              </a:rPr>
              <a:t>Imposto Municipal sobre Imóveis (IMI)</a:t>
            </a:r>
          </a:p>
          <a:p>
            <a:pPr marL="0" indent="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PT" sz="1800" dirty="0"/>
              <a:t>Após a compra, tem de ser pago anualmente o Imposto Municipal sobre Imóveis (o IMI), que incide sobre o valor patrimonial tributável dos prédios situados no território nacional. Dependendo do valor podem ser pagas em 1, 2, ou 3 prestações</a:t>
            </a:r>
            <a:endParaRPr lang="pt-PT" sz="1800" dirty="0">
              <a:ea typeface="Calibri"/>
              <a:cs typeface="Calibri"/>
            </a:endParaRPr>
          </a:p>
          <a:p>
            <a:pPr marL="0" indent="0">
              <a:lnSpc>
                <a:spcPct val="114000"/>
              </a:lnSpc>
              <a:spcAft>
                <a:spcPts val="1000"/>
              </a:spcAft>
              <a:buNone/>
            </a:pPr>
            <a:endParaRPr lang="pt-PT" sz="1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EF254C-A8C8-A8E3-FC1B-4D49287B3045}"/>
              </a:ext>
            </a:extLst>
          </p:cNvPr>
          <p:cNvSpPr txBox="1"/>
          <p:nvPr/>
        </p:nvSpPr>
        <p:spPr>
          <a:xfrm>
            <a:off x="580293" y="5807700"/>
            <a:ext cx="10221052" cy="390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14000"/>
              </a:lnSpc>
              <a:spcAft>
                <a:spcPts val="1000"/>
              </a:spcAft>
            </a:pPr>
            <a:r>
              <a:rPr lang="pt-PT" dirty="0">
                <a:solidFill>
                  <a:srgbClr val="498184"/>
                </a:solidFill>
              </a:rPr>
              <a:t>Em qualquer destes impostos podem existir isenções, em determinadas circunstâncias</a:t>
            </a:r>
            <a:endParaRPr lang="pt-PT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8254534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E25155-E5CD-FBB3-BBA8-9BC2CAEC3F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5BFCB9D-0059-D36E-BCE7-F794A93DF0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err="1"/>
              <a:t>Educar</a:t>
            </a:r>
            <a:r>
              <a:rPr lang="en-GB" dirty="0"/>
              <a:t> para a </a:t>
            </a:r>
            <a:r>
              <a:rPr lang="en-GB" dirty="0" err="1"/>
              <a:t>Cidadania</a:t>
            </a:r>
            <a:r>
              <a:rPr lang="en-GB" dirty="0"/>
              <a:t>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9938BF-44A9-67BE-107D-A8F87AC6E7A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t-PT" dirty="0"/>
              <a:t>Orçamento Familiar e Fiscalidade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F633CE-357A-4904-1DA0-999B162E6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35294" y="6333173"/>
            <a:ext cx="618506" cy="365125"/>
          </a:xfrm>
          <a:prstGeom prst="rect">
            <a:avLst/>
          </a:prstGeom>
        </p:spPr>
        <p:txBody>
          <a:bodyPr/>
          <a:lstStyle/>
          <a:p>
            <a:fld id="{0FC76E96-B79D-4F2B-9241-53214DAD9253}" type="slidenum">
              <a:rPr lang="en-GB" smtClean="0"/>
              <a:pPr/>
              <a:t>47</a:t>
            </a:fld>
            <a:endParaRPr lang="en-GB" dirty="0"/>
          </a:p>
        </p:txBody>
      </p:sp>
      <p:sp>
        <p:nvSpPr>
          <p:cNvPr id="5" name="Título 12">
            <a:extLst>
              <a:ext uri="{FF2B5EF4-FFF2-40B4-BE49-F238E27FC236}">
                <a16:creationId xmlns:a16="http://schemas.microsoft.com/office/drawing/2014/main" id="{D082B701-BB10-9BA3-84CD-ACDEF3E8EAD5}"/>
              </a:ext>
            </a:extLst>
          </p:cNvPr>
          <p:cNvSpPr txBox="1">
            <a:spLocks/>
          </p:cNvSpPr>
          <p:nvPr/>
        </p:nvSpPr>
        <p:spPr>
          <a:xfrm>
            <a:off x="580293" y="1938891"/>
            <a:ext cx="10515600" cy="119534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600" b="1" dirty="0">
                <a:solidFill>
                  <a:srgbClr val="05547F"/>
                </a:solidFill>
                <a:latin typeface="+mn-lt"/>
              </a:rPr>
              <a:t>Impostos sobre Imóveis</a:t>
            </a:r>
            <a:endParaRPr lang="pt-PT" sz="3600" dirty="0">
              <a:solidFill>
                <a:srgbClr val="05547F"/>
              </a:solidFill>
              <a:latin typeface="+mn-lt"/>
            </a:endParaRPr>
          </a:p>
        </p:txBody>
      </p:sp>
      <p:pic>
        <p:nvPicPr>
          <p:cNvPr id="8" name="Graphic 7" descr="House with solid fill">
            <a:extLst>
              <a:ext uri="{FF2B5EF4-FFF2-40B4-BE49-F238E27FC236}">
                <a16:creationId xmlns:a16="http://schemas.microsoft.com/office/drawing/2014/main" id="{D6AE6122-6C85-CA73-40C9-AAA7D4ECE4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39146" y="5151071"/>
            <a:ext cx="1142596" cy="1142596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596FEE5-008D-8521-04CA-A43B71FE21B3}"/>
              </a:ext>
            </a:extLst>
          </p:cNvPr>
          <p:cNvSpPr txBox="1">
            <a:spLocks/>
          </p:cNvSpPr>
          <p:nvPr/>
        </p:nvSpPr>
        <p:spPr>
          <a:xfrm>
            <a:off x="580293" y="2576068"/>
            <a:ext cx="10150689" cy="119534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spcAft>
                <a:spcPts val="1000"/>
              </a:spcAft>
              <a:buNone/>
            </a:pPr>
            <a:r>
              <a:rPr lang="pt-PT" sz="1800" dirty="0"/>
              <a:t>Compete aos municípios definirem anualmente a taxa aplicável de IMI, podendo majorar (agravar) ou minorar (desagravar) o imposto em situações devidamente previstas na lei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117526-9175-F99F-4B65-310E56BF296C}"/>
              </a:ext>
            </a:extLst>
          </p:cNvPr>
          <p:cNvSpPr txBox="1"/>
          <p:nvPr/>
        </p:nvSpPr>
        <p:spPr>
          <a:xfrm>
            <a:off x="5357506" y="3403572"/>
            <a:ext cx="6813130" cy="171386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14000"/>
              </a:lnSpc>
              <a:spcAft>
                <a:spcPts val="1000"/>
              </a:spcAft>
            </a:pPr>
            <a:r>
              <a:rPr lang="pt-PT" b="1" dirty="0">
                <a:solidFill>
                  <a:srgbClr val="446D6F"/>
                </a:solidFill>
              </a:rPr>
              <a:t>O IMI é pago:</a:t>
            </a:r>
          </a:p>
          <a:p>
            <a:pPr>
              <a:lnSpc>
                <a:spcPct val="114000"/>
              </a:lnSpc>
              <a:spcAft>
                <a:spcPts val="1000"/>
              </a:spcAft>
            </a:pPr>
            <a:r>
              <a:rPr lang="pt-PT" dirty="0"/>
              <a:t>1 prestação (maio), se valor ≤ 100€</a:t>
            </a:r>
            <a:endParaRPr lang="pt-PT">
              <a:ea typeface="Calibri"/>
              <a:cs typeface="Calibri"/>
            </a:endParaRPr>
          </a:p>
          <a:p>
            <a:pPr>
              <a:lnSpc>
                <a:spcPct val="114000"/>
              </a:lnSpc>
              <a:spcAft>
                <a:spcPts val="1000"/>
              </a:spcAft>
            </a:pPr>
            <a:r>
              <a:rPr lang="pt-PT" dirty="0"/>
              <a:t>2 prestações (maio e novembro), se valor &gt; 100€ e ≤ 500€</a:t>
            </a:r>
            <a:endParaRPr lang="pt-PT" dirty="0">
              <a:ea typeface="Calibri"/>
              <a:cs typeface="Calibri"/>
            </a:endParaRPr>
          </a:p>
          <a:p>
            <a:pPr>
              <a:lnSpc>
                <a:spcPct val="114000"/>
              </a:lnSpc>
              <a:spcAft>
                <a:spcPts val="1000"/>
              </a:spcAft>
            </a:pPr>
            <a:r>
              <a:rPr lang="pt-PT" dirty="0"/>
              <a:t>3 prestações (maio, agosto e novembro), se valor &gt; 500€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2C094D-A7DF-513C-4CC7-3FE0B3D52CA0}"/>
              </a:ext>
            </a:extLst>
          </p:cNvPr>
          <p:cNvSpPr txBox="1"/>
          <p:nvPr/>
        </p:nvSpPr>
        <p:spPr>
          <a:xfrm>
            <a:off x="716927" y="3430231"/>
            <a:ext cx="4252809" cy="126983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14000"/>
              </a:lnSpc>
              <a:spcAft>
                <a:spcPts val="1000"/>
              </a:spcAft>
            </a:pPr>
            <a:r>
              <a:rPr lang="pt-PT" b="1" dirty="0">
                <a:solidFill>
                  <a:srgbClr val="446D6F"/>
                </a:solidFill>
              </a:rPr>
              <a:t>Taxas de IMI aplicáveis:</a:t>
            </a:r>
          </a:p>
          <a:p>
            <a:pPr>
              <a:lnSpc>
                <a:spcPct val="114000"/>
              </a:lnSpc>
              <a:spcAft>
                <a:spcPts val="1000"/>
              </a:spcAft>
            </a:pPr>
            <a:r>
              <a:rPr lang="pt-PT" dirty="0"/>
              <a:t>Prédios urbanos: de 0,3% a 0,45%</a:t>
            </a:r>
          </a:p>
          <a:p>
            <a:pPr>
              <a:lnSpc>
                <a:spcPct val="114000"/>
              </a:lnSpc>
              <a:spcAft>
                <a:spcPts val="1000"/>
              </a:spcAft>
            </a:pPr>
            <a:r>
              <a:rPr lang="pt-PT" dirty="0"/>
              <a:t>Prédios rústicos: taxa única de 0,8%</a:t>
            </a:r>
            <a:endParaRPr lang="pt-PT" dirty="0">
              <a:ea typeface="Calibri"/>
              <a:cs typeface="Calibri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647E6F8-9CA0-7A04-3D40-36A13F164AF6}"/>
              </a:ext>
            </a:extLst>
          </p:cNvPr>
          <p:cNvCxnSpPr/>
          <p:nvPr/>
        </p:nvCxnSpPr>
        <p:spPr>
          <a:xfrm>
            <a:off x="4969736" y="3414061"/>
            <a:ext cx="0" cy="1703378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140445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7884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D5B3D39-46DA-6F51-7A8B-2B4AA45671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pt-PT" b="1" cap="all" dirty="0"/>
              <a:t>NECESSIDADES E DESEJOS</a:t>
            </a:r>
            <a:endParaRPr lang="en-GB" b="1" cap="all" dirty="0"/>
          </a:p>
        </p:txBody>
      </p:sp>
    </p:spTree>
    <p:extLst>
      <p:ext uri="{BB962C8B-B14F-4D97-AF65-F5344CB8AC3E}">
        <p14:creationId xmlns:p14="http://schemas.microsoft.com/office/powerpoint/2010/main" val="829005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A9BA2D-A704-FF4E-4F28-6B86DB5137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FE0C01C-E305-E081-6222-4885F31F17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err="1"/>
              <a:t>Educar</a:t>
            </a:r>
            <a:r>
              <a:rPr lang="en-GB" dirty="0"/>
              <a:t> para a </a:t>
            </a:r>
            <a:r>
              <a:rPr lang="en-GB" dirty="0" err="1"/>
              <a:t>Cidadania</a:t>
            </a:r>
            <a:r>
              <a:rPr lang="en-GB" dirty="0"/>
              <a:t>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16766B-39C3-A73E-7FA6-5F2C4C6B2C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t-PT" dirty="0"/>
              <a:t>Orçamento Familiar e Fiscalidade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CA25D4-A27E-5D82-AAB8-C194ABA41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35294" y="6333173"/>
            <a:ext cx="618506" cy="365125"/>
          </a:xfrm>
          <a:prstGeom prst="rect">
            <a:avLst/>
          </a:prstGeom>
        </p:spPr>
        <p:txBody>
          <a:bodyPr/>
          <a:lstStyle/>
          <a:p>
            <a:fld id="{0FC76E96-B79D-4F2B-9241-53214DAD9253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11" name="Título 4">
            <a:extLst>
              <a:ext uri="{FF2B5EF4-FFF2-40B4-BE49-F238E27FC236}">
                <a16:creationId xmlns:a16="http://schemas.microsoft.com/office/drawing/2014/main" id="{162CEA28-A4FA-4D9B-FF38-A41E3E20EB53}"/>
              </a:ext>
            </a:extLst>
          </p:cNvPr>
          <p:cNvSpPr txBox="1">
            <a:spLocks/>
          </p:cNvSpPr>
          <p:nvPr/>
        </p:nvSpPr>
        <p:spPr>
          <a:xfrm>
            <a:off x="580293" y="1928042"/>
            <a:ext cx="10515600" cy="119534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600" b="1" dirty="0">
                <a:solidFill>
                  <a:srgbClr val="05547F"/>
                </a:solidFill>
                <a:latin typeface="+mn-lt"/>
              </a:rPr>
              <a:t>Distinção entre necessidades e desejos</a:t>
            </a:r>
            <a:r>
              <a:rPr lang="pt-PT" sz="3600" b="1" baseline="30000" dirty="0">
                <a:solidFill>
                  <a:srgbClr val="05547F"/>
                </a:solidFill>
              </a:rPr>
              <a:t>1</a:t>
            </a:r>
            <a:endParaRPr lang="pt-PT" sz="3600" b="1" dirty="0">
              <a:solidFill>
                <a:srgbClr val="05547F"/>
              </a:solidFill>
              <a:latin typeface="+mn-lt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82DBE00-D6D5-1B81-B3F5-B81729D3B6B2}"/>
              </a:ext>
            </a:extLst>
          </p:cNvPr>
          <p:cNvGrpSpPr/>
          <p:nvPr/>
        </p:nvGrpSpPr>
        <p:grpSpPr>
          <a:xfrm>
            <a:off x="580293" y="4448462"/>
            <a:ext cx="1899385" cy="1406958"/>
            <a:chOff x="8635548" y="3463256"/>
            <a:chExt cx="1899385" cy="1406958"/>
          </a:xfrm>
        </p:grpSpPr>
        <p:pic>
          <p:nvPicPr>
            <p:cNvPr id="15" name="Picture 4" descr="Apple Logo and symbol, meaning, history, PNG, brand">
              <a:extLst>
                <a:ext uri="{FF2B5EF4-FFF2-40B4-BE49-F238E27FC236}">
                  <a16:creationId xmlns:a16="http://schemas.microsoft.com/office/drawing/2014/main" id="{47D76950-B7A5-31E5-E7C7-40BED9FB0D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35548" y="3463256"/>
              <a:ext cx="1899385" cy="10684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F39355F-C49F-0004-AB4C-830F8DA54613}"/>
                </a:ext>
              </a:extLst>
            </p:cNvPr>
            <p:cNvSpPr txBox="1"/>
            <p:nvPr/>
          </p:nvSpPr>
          <p:spPr>
            <a:xfrm>
              <a:off x="9202762" y="4531660"/>
              <a:ext cx="76495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PT" sz="1600" b="1" dirty="0"/>
                <a:t>Desejo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2C467C5-F9D4-4829-DEFC-897489CBCF9D}"/>
              </a:ext>
            </a:extLst>
          </p:cNvPr>
          <p:cNvGrpSpPr/>
          <p:nvPr/>
        </p:nvGrpSpPr>
        <p:grpSpPr>
          <a:xfrm>
            <a:off x="904631" y="2655272"/>
            <a:ext cx="1250715" cy="1402077"/>
            <a:chOff x="8959882" y="1890786"/>
            <a:chExt cx="1250715" cy="1402077"/>
          </a:xfrm>
        </p:grpSpPr>
        <p:pic>
          <p:nvPicPr>
            <p:cNvPr id="18" name="Picture 2" descr="Apple Illustration Vector Art PNG Images | Free Download On Pngtree">
              <a:extLst>
                <a:ext uri="{FF2B5EF4-FFF2-40B4-BE49-F238E27FC236}">
                  <a16:creationId xmlns:a16="http://schemas.microsoft.com/office/drawing/2014/main" id="{29C9D6F9-CF3D-547C-4F65-7A7FEC2A7A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959882" y="1890786"/>
              <a:ext cx="1250715" cy="11959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F5A3AB1-33A2-0BDE-1E1E-25134F5789D0}"/>
                </a:ext>
              </a:extLst>
            </p:cNvPr>
            <p:cNvSpPr txBox="1"/>
            <p:nvPr/>
          </p:nvSpPr>
          <p:spPr>
            <a:xfrm>
              <a:off x="8960708" y="2954309"/>
              <a:ext cx="124906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PT" sz="1600" b="1" dirty="0"/>
                <a:t>Necessidade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D5BA70E1-A4BC-025A-D2AC-324F4C6EA561}"/>
              </a:ext>
            </a:extLst>
          </p:cNvPr>
          <p:cNvSpPr txBox="1"/>
          <p:nvPr/>
        </p:nvSpPr>
        <p:spPr>
          <a:xfrm>
            <a:off x="2247418" y="2840471"/>
            <a:ext cx="8345346" cy="7058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defRPr/>
            </a:pPr>
            <a:r>
              <a:rPr lang="pt-PT" b="1" dirty="0">
                <a:solidFill>
                  <a:schemeClr val="accent3"/>
                </a:solidFill>
              </a:rPr>
              <a:t>Necessidades: </a:t>
            </a:r>
            <a:r>
              <a:rPr lang="pt-PT" dirty="0"/>
              <a:t>correspondem aos bens e serviços que precisamos de adquirir na nossa vida quotidiana, como alimentação, vestuário, habitação, saúde e educação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CCA489-00E2-2B22-74D2-932AB81D1CB9}"/>
              </a:ext>
            </a:extLst>
          </p:cNvPr>
          <p:cNvSpPr txBox="1"/>
          <p:nvPr/>
        </p:nvSpPr>
        <p:spPr>
          <a:xfrm>
            <a:off x="2247418" y="4605847"/>
            <a:ext cx="8258054" cy="102169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defRPr/>
            </a:pPr>
            <a:r>
              <a:rPr lang="pt-PT" b="1" dirty="0">
                <a:solidFill>
                  <a:schemeClr val="accent3"/>
                </a:solidFill>
              </a:rPr>
              <a:t>Desejos: </a:t>
            </a:r>
            <a:r>
              <a:rPr lang="pt-PT" dirty="0"/>
              <a:t>relacionam-se com a aquisição de bens e serviços dos quais podemos abdicar, apesar de os querermos muito, como por exemplo roupa de determinada marca, jantar fora ou fazer uma viagem de lazer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9F0C87-638A-4AC3-F6DC-4B40F68B22B3}"/>
              </a:ext>
            </a:extLst>
          </p:cNvPr>
          <p:cNvSpPr txBox="1"/>
          <p:nvPr/>
        </p:nvSpPr>
        <p:spPr>
          <a:xfrm>
            <a:off x="7752945" y="5970771"/>
            <a:ext cx="37125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baseline="30000" dirty="0"/>
              <a:t>1-</a:t>
            </a:r>
            <a:r>
              <a:rPr lang="pt-PT" sz="1200" dirty="0"/>
              <a:t>Ver aula “</a:t>
            </a:r>
            <a:r>
              <a:rPr lang="pt-PT" sz="1200" u="sng" dirty="0">
                <a:hlinkClick r:id="rId4"/>
              </a:rPr>
              <a:t>Poupar, um Compromisso com o Futuro</a:t>
            </a:r>
            <a:r>
              <a:rPr lang="pt-PT" sz="1200" u="sng" dirty="0"/>
              <a:t>”</a:t>
            </a:r>
            <a:endParaRPr lang="pt-PT" sz="1200" dirty="0"/>
          </a:p>
        </p:txBody>
      </p:sp>
    </p:spTree>
    <p:extLst>
      <p:ext uri="{BB962C8B-B14F-4D97-AF65-F5344CB8AC3E}">
        <p14:creationId xmlns:p14="http://schemas.microsoft.com/office/powerpoint/2010/main" val="697556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595101-3B45-CA8A-8917-5F134FA71B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097CE90-D91C-6CA7-B10B-1A230865DE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err="1"/>
              <a:t>Educar</a:t>
            </a:r>
            <a:r>
              <a:rPr lang="en-GB" dirty="0"/>
              <a:t> para a </a:t>
            </a:r>
            <a:r>
              <a:rPr lang="en-GB" dirty="0" err="1"/>
              <a:t>Cidadania</a:t>
            </a:r>
            <a:r>
              <a:rPr lang="en-GB" dirty="0"/>
              <a:t>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96F489-B974-E946-0D94-929A7090D0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t-PT" dirty="0"/>
              <a:t>Orçamento Familiar e Fiscalidade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B143E6-6607-2E7F-6008-6FF9E9721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35294" y="6333173"/>
            <a:ext cx="618506" cy="365125"/>
          </a:xfrm>
          <a:prstGeom prst="rect">
            <a:avLst/>
          </a:prstGeom>
        </p:spPr>
        <p:txBody>
          <a:bodyPr/>
          <a:lstStyle/>
          <a:p>
            <a:fld id="{0FC76E96-B79D-4F2B-9241-53214DAD9253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11" name="Título 4">
            <a:extLst>
              <a:ext uri="{FF2B5EF4-FFF2-40B4-BE49-F238E27FC236}">
                <a16:creationId xmlns:a16="http://schemas.microsoft.com/office/drawing/2014/main" id="{D7518DAF-7E42-8E7C-C41E-14AC9092A767}"/>
              </a:ext>
            </a:extLst>
          </p:cNvPr>
          <p:cNvSpPr txBox="1">
            <a:spLocks/>
          </p:cNvSpPr>
          <p:nvPr/>
        </p:nvSpPr>
        <p:spPr>
          <a:xfrm>
            <a:off x="580293" y="1928042"/>
            <a:ext cx="10515600" cy="119534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600" b="1" dirty="0">
                <a:solidFill>
                  <a:srgbClr val="05547F"/>
                </a:solidFill>
                <a:latin typeface="+mn-lt"/>
              </a:rPr>
              <a:t>Distinção entre necessidades e desejos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88BE9F-5C7F-67BE-6AD2-004AA7434A81}"/>
              </a:ext>
            </a:extLst>
          </p:cNvPr>
          <p:cNvSpPr txBox="1"/>
          <p:nvPr/>
        </p:nvSpPr>
        <p:spPr>
          <a:xfrm>
            <a:off x="673052" y="3976348"/>
            <a:ext cx="10134600" cy="112492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000" b="1" i="1" u="none" strike="noStrike" kern="1200" cap="none" spc="0" normalizeH="0" baseline="0" noProof="0" dirty="0">
                <a:ln>
                  <a:noFill/>
                </a:ln>
                <a:solidFill>
                  <a:srgbClr val="05547F"/>
                </a:solidFill>
                <a:effectLst/>
                <a:uLnTx/>
                <a:uFillTx/>
                <a:ea typeface="+mn-ea"/>
                <a:cs typeface="+mn-cs"/>
              </a:rPr>
              <a:t>Os desejos </a:t>
            </a:r>
            <a:r>
              <a:rPr lang="pt-PT" sz="2000" b="1" i="1" dirty="0">
                <a:solidFill>
                  <a:srgbClr val="05547F"/>
                </a:solidFill>
              </a:rPr>
              <a:t>são ilimitados, mas os recursos financeiros para os satisfazer não. </a:t>
            </a:r>
            <a:br>
              <a:rPr lang="pt-PT" sz="2000" b="1" i="1" dirty="0">
                <a:solidFill>
                  <a:srgbClr val="05547F"/>
                </a:solidFill>
              </a:rPr>
            </a:br>
            <a:r>
              <a:rPr lang="pt-PT" sz="2000" b="1" i="1" dirty="0">
                <a:solidFill>
                  <a:srgbClr val="05547F"/>
                </a:solidFill>
              </a:rPr>
              <a:t>Por isso, temos de fazer escolhas; ou seja, dar prioridade às nossas necessidades e, na medida do possível, cumprir os nossos desejos</a:t>
            </a:r>
          </a:p>
        </p:txBody>
      </p:sp>
      <p:pic>
        <p:nvPicPr>
          <p:cNvPr id="8" name="Graphic 7" descr="Lights On with solid fill">
            <a:extLst>
              <a:ext uri="{FF2B5EF4-FFF2-40B4-BE49-F238E27FC236}">
                <a16:creationId xmlns:a16="http://schemas.microsoft.com/office/drawing/2014/main" id="{F973D9FF-3A70-42B7-E649-51D438D787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81599" y="2695581"/>
            <a:ext cx="1135117" cy="1135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656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E7871F-8AD6-1E54-0FB4-6AB943EFDA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0CACDF0-10D7-4817-D8D3-C17E160F40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err="1"/>
              <a:t>Educar</a:t>
            </a:r>
            <a:r>
              <a:rPr lang="en-GB" dirty="0"/>
              <a:t> para a </a:t>
            </a:r>
            <a:r>
              <a:rPr lang="en-GB" dirty="0" err="1"/>
              <a:t>Cidadania</a:t>
            </a:r>
            <a:r>
              <a:rPr lang="en-GB" dirty="0"/>
              <a:t>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20EECC-5746-2B67-6F6D-09339912B61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t-PT" dirty="0"/>
              <a:t>Orçamento Familiar e Fiscalidade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595122-2C64-0FCC-56F0-D07E0A0D4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35294" y="6333173"/>
            <a:ext cx="618506" cy="365125"/>
          </a:xfrm>
          <a:prstGeom prst="rect">
            <a:avLst/>
          </a:prstGeom>
        </p:spPr>
        <p:txBody>
          <a:bodyPr/>
          <a:lstStyle/>
          <a:p>
            <a:fld id="{0FC76E96-B79D-4F2B-9241-53214DAD9253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11" name="Título 4">
            <a:extLst>
              <a:ext uri="{FF2B5EF4-FFF2-40B4-BE49-F238E27FC236}">
                <a16:creationId xmlns:a16="http://schemas.microsoft.com/office/drawing/2014/main" id="{C8DD53B8-B819-3AF3-4980-C35BBC17DE43}"/>
              </a:ext>
            </a:extLst>
          </p:cNvPr>
          <p:cNvSpPr txBox="1">
            <a:spLocks/>
          </p:cNvSpPr>
          <p:nvPr/>
        </p:nvSpPr>
        <p:spPr>
          <a:xfrm>
            <a:off x="580293" y="1928042"/>
            <a:ext cx="10515600" cy="119534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600" b="1" dirty="0">
                <a:solidFill>
                  <a:srgbClr val="05547F"/>
                </a:solidFill>
                <a:latin typeface="+mn-lt"/>
              </a:rPr>
              <a:t>Necessidades de curto prazo </a:t>
            </a:r>
            <a:r>
              <a:rPr lang="pt-PT" sz="3600" b="1" i="1" dirty="0" err="1">
                <a:solidFill>
                  <a:srgbClr val="05547F"/>
                </a:solidFill>
                <a:latin typeface="+mn-lt"/>
              </a:rPr>
              <a:t>vs</a:t>
            </a:r>
            <a:r>
              <a:rPr lang="pt-PT" sz="3600" b="1" dirty="0">
                <a:solidFill>
                  <a:srgbClr val="05547F"/>
                </a:solidFill>
                <a:latin typeface="+mn-lt"/>
              </a:rPr>
              <a:t> longo prazo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365E15-AF6F-4BF4-F383-555F092605E5}"/>
              </a:ext>
            </a:extLst>
          </p:cNvPr>
          <p:cNvSpPr txBox="1"/>
          <p:nvPr/>
        </p:nvSpPr>
        <p:spPr>
          <a:xfrm>
            <a:off x="718515" y="4593876"/>
            <a:ext cx="10515599" cy="117955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t-PT" sz="2000" b="1" dirty="0">
                <a:solidFill>
                  <a:srgbClr val="05547F"/>
                </a:solidFill>
                <a:ea typeface="Aptos" panose="020B0004020202020204" pitchFamily="34" charset="0"/>
              </a:rPr>
              <a:t>Com o passar do tempo, as necessidades de longo prazo tornam-se necessidades de curto prazo</a:t>
            </a:r>
            <a:r>
              <a:rPr lang="pt-PT" sz="2000" dirty="0">
                <a:solidFill>
                  <a:srgbClr val="05547F"/>
                </a:solidFill>
                <a:ea typeface="Aptos" panose="020B0004020202020204" pitchFamily="34" charset="0"/>
              </a:rPr>
              <a:t>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pt-PT" sz="1000" dirty="0">
              <a:ea typeface="Aptos" panose="020B00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t-PT" dirty="0">
                <a:ea typeface="Aptos" panose="020B0004020202020204" pitchFamily="34" charset="0"/>
              </a:rPr>
              <a:t>Por isso, é importante planear, no curto prazo, a satisfação das necessidades de longo prazo</a:t>
            </a:r>
            <a:endParaRPr lang="pt-PT" dirty="0">
              <a:ea typeface="Aptos" panose="020B0004020202020204" pitchFamily="34" charset="0"/>
              <a:cs typeface="Calibri"/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84F0BE36-85E7-D82E-870C-8049B59B1295}"/>
              </a:ext>
            </a:extLst>
          </p:cNvPr>
          <p:cNvSpPr txBox="1">
            <a:spLocks/>
          </p:cNvSpPr>
          <p:nvPr/>
        </p:nvSpPr>
        <p:spPr>
          <a:xfrm rot="10800000">
            <a:off x="718516" y="3294319"/>
            <a:ext cx="4818327" cy="973743"/>
          </a:xfrm>
          <a:prstGeom prst="rect">
            <a:avLst/>
          </a:prstGeom>
          <a:solidFill>
            <a:schemeClr val="accent3">
              <a:lumMod val="60000"/>
              <a:lumOff val="40000"/>
              <a:alpha val="12157"/>
            </a:schemeClr>
          </a:solidFill>
        </p:spPr>
        <p:txBody>
          <a:bodyPr vert="horz" wrap="square" lIns="180000" tIns="180000" rIns="180000" bIns="1800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cap="all" spc="4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F73D59C-B4DA-B376-7305-4E14CC8081F4}"/>
              </a:ext>
            </a:extLst>
          </p:cNvPr>
          <p:cNvCxnSpPr>
            <a:cxnSpLocks/>
          </p:cNvCxnSpPr>
          <p:nvPr/>
        </p:nvCxnSpPr>
        <p:spPr>
          <a:xfrm flipV="1">
            <a:off x="723111" y="3287376"/>
            <a:ext cx="0" cy="973745"/>
          </a:xfrm>
          <a:prstGeom prst="line">
            <a:avLst/>
          </a:prstGeom>
          <a:solidFill>
            <a:schemeClr val="accent2">
              <a:alpha val="12157"/>
            </a:schemeClr>
          </a:solidFill>
          <a:ln w="50800" cap="flat" cmpd="sng" algn="ctr">
            <a:solidFill>
              <a:schemeClr val="accent3"/>
            </a:solidFill>
            <a:prstDash val="solid"/>
            <a:miter lim="800000"/>
          </a:ln>
          <a:effectLst/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7BECDEB-8659-CAB4-C4A9-CC890B4567E2}"/>
              </a:ext>
            </a:extLst>
          </p:cNvPr>
          <p:cNvSpPr txBox="1"/>
          <p:nvPr/>
        </p:nvSpPr>
        <p:spPr>
          <a:xfrm>
            <a:off x="833432" y="3415906"/>
            <a:ext cx="4593101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PT" dirty="0">
                <a:latin typeface="+mj-lt"/>
              </a:rPr>
              <a:t>Têm de ser satisfeitas no imediato, como a alimentação ou o vestuário</a:t>
            </a:r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id="{5C709B0C-2C08-0643-231A-1C14243740F6}"/>
              </a:ext>
            </a:extLst>
          </p:cNvPr>
          <p:cNvSpPr txBox="1">
            <a:spLocks/>
          </p:cNvSpPr>
          <p:nvPr/>
        </p:nvSpPr>
        <p:spPr>
          <a:xfrm>
            <a:off x="708359" y="2753973"/>
            <a:ext cx="4828484" cy="548083"/>
          </a:xfrm>
          <a:prstGeom prst="rect">
            <a:avLst/>
          </a:prstGeom>
        </p:spPr>
        <p:txBody>
          <a:bodyPr vert="horz" lIns="0" tIns="180000" rIns="0" bIns="1800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200" b="1" dirty="0">
                <a:solidFill>
                  <a:schemeClr val="accent3"/>
                </a:solidFill>
                <a:latin typeface="+mn-lt"/>
              </a:rPr>
              <a:t>CURTO PRAZO</a:t>
            </a:r>
          </a:p>
        </p:txBody>
      </p:sp>
      <p:sp>
        <p:nvSpPr>
          <p:cNvPr id="13" name="Title 5">
            <a:extLst>
              <a:ext uri="{FF2B5EF4-FFF2-40B4-BE49-F238E27FC236}">
                <a16:creationId xmlns:a16="http://schemas.microsoft.com/office/drawing/2014/main" id="{72AF8E8C-D673-B239-8F16-FAB824A351D7}"/>
              </a:ext>
            </a:extLst>
          </p:cNvPr>
          <p:cNvSpPr txBox="1">
            <a:spLocks/>
          </p:cNvSpPr>
          <p:nvPr/>
        </p:nvSpPr>
        <p:spPr>
          <a:xfrm>
            <a:off x="6383144" y="2745753"/>
            <a:ext cx="5619798" cy="548083"/>
          </a:xfrm>
          <a:prstGeom prst="rect">
            <a:avLst/>
          </a:prstGeom>
        </p:spPr>
        <p:txBody>
          <a:bodyPr vert="horz" lIns="0" tIns="180000" rIns="0" bIns="1800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200" b="1" dirty="0">
                <a:solidFill>
                  <a:schemeClr val="accent2"/>
                </a:solidFill>
                <a:latin typeface="+mn-lt"/>
              </a:rPr>
              <a:t>longo prazo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DC36E3A-0B74-DEB9-3018-40F67326B775}"/>
              </a:ext>
            </a:extLst>
          </p:cNvPr>
          <p:cNvGrpSpPr/>
          <p:nvPr/>
        </p:nvGrpSpPr>
        <p:grpSpPr>
          <a:xfrm>
            <a:off x="6383144" y="3262135"/>
            <a:ext cx="4828484" cy="1024227"/>
            <a:chOff x="719999" y="1131692"/>
            <a:chExt cx="9733036" cy="900000"/>
          </a:xfrm>
          <a:solidFill>
            <a:schemeClr val="accent3">
              <a:lumMod val="40000"/>
              <a:lumOff val="60000"/>
            </a:schemeClr>
          </a:solidFill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374401E-E767-5C55-0D9D-5BC470512C23}"/>
                </a:ext>
              </a:extLst>
            </p:cNvPr>
            <p:cNvGrpSpPr/>
            <p:nvPr/>
          </p:nvGrpSpPr>
          <p:grpSpPr>
            <a:xfrm rot="10800000">
              <a:off x="719999" y="1131692"/>
              <a:ext cx="9733036" cy="900000"/>
              <a:chOff x="-2441765" y="4576538"/>
              <a:chExt cx="13933190" cy="1297056"/>
            </a:xfrm>
            <a:grpFill/>
          </p:grpSpPr>
          <p:sp>
            <p:nvSpPr>
              <p:cNvPr id="17" name="Title 2">
                <a:extLst>
                  <a:ext uri="{FF2B5EF4-FFF2-40B4-BE49-F238E27FC236}">
                    <a16:creationId xmlns:a16="http://schemas.microsoft.com/office/drawing/2014/main" id="{03429D80-758E-CA5F-F31E-EAC5D3201F9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2441765" y="4576538"/>
                <a:ext cx="13933190" cy="1287868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vert="horz" wrap="square" lIns="180000" tIns="180000" rIns="180000" bIns="180000" rtlCol="0" anchor="ctr" anchorCtr="0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200" b="0" kern="1200" cap="all" spc="400" baseline="0">
                    <a:solidFill>
                      <a:schemeClr val="tx2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2000" b="0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E595A30B-6682-3A86-D587-5AD59CD27B0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483839" y="4585722"/>
                <a:ext cx="0" cy="1287872"/>
              </a:xfrm>
              <a:prstGeom prst="line">
                <a:avLst/>
              </a:prstGeom>
              <a:grpFill/>
              <a:ln w="50800" cap="flat" cmpd="sng" algn="ctr">
                <a:solidFill>
                  <a:schemeClr val="accent2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05D2F05-3CCE-D5EA-CE7E-827905345C1B}"/>
                </a:ext>
              </a:extLst>
            </p:cNvPr>
            <p:cNvSpPr txBox="1"/>
            <p:nvPr/>
          </p:nvSpPr>
          <p:spPr>
            <a:xfrm>
              <a:off x="834918" y="1232955"/>
              <a:ext cx="9194603" cy="567939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r>
                <a:rPr lang="pt-PT" dirty="0">
                  <a:latin typeface="+mj-lt"/>
                </a:rPr>
                <a:t>Têm de ser satisfeitas no futuro, como é o caso das propinas para a Universidade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22055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7B70D8-0BCD-3B85-1756-88177EB103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9DB1920-0FBD-74E6-200D-C367729C9A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O QUE É O ORÇAMENTO?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38C5C14-3120-7166-122F-40326DBBF4B6}"/>
              </a:ext>
            </a:extLst>
          </p:cNvPr>
          <p:cNvGrpSpPr/>
          <p:nvPr/>
        </p:nvGrpSpPr>
        <p:grpSpPr>
          <a:xfrm>
            <a:off x="1229721" y="1282937"/>
            <a:ext cx="1555531" cy="2862322"/>
            <a:chOff x="2606567" y="1282937"/>
            <a:chExt cx="1555531" cy="286232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B52DB2C-4722-2C65-9E83-1B2E6D0D91C6}"/>
                </a:ext>
              </a:extLst>
            </p:cNvPr>
            <p:cNvSpPr/>
            <p:nvPr/>
          </p:nvSpPr>
          <p:spPr>
            <a:xfrm>
              <a:off x="2701147" y="1650666"/>
              <a:ext cx="1408386" cy="18064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FC6FDC9-C371-FB96-F3AD-049EA5C32496}"/>
                </a:ext>
              </a:extLst>
            </p:cNvPr>
            <p:cNvSpPr txBox="1"/>
            <p:nvPr/>
          </p:nvSpPr>
          <p:spPr>
            <a:xfrm>
              <a:off x="2606567" y="1282937"/>
              <a:ext cx="1555531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8000" b="1" dirty="0">
                  <a:solidFill>
                    <a:srgbClr val="E1834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406876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idadania e Desenvolvimento">
      <a:dk1>
        <a:sysClr val="windowText" lastClr="000000"/>
      </a:dk1>
      <a:lt1>
        <a:sysClr val="window" lastClr="FFFFFF"/>
      </a:lt1>
      <a:dk2>
        <a:srgbClr val="0E2841"/>
      </a:dk2>
      <a:lt2>
        <a:srgbClr val="033F61"/>
      </a:lt2>
      <a:accent1>
        <a:srgbClr val="04547F"/>
      </a:accent1>
      <a:accent2>
        <a:srgbClr val="1C97D5"/>
      </a:accent2>
      <a:accent3>
        <a:srgbClr val="F7AB35"/>
      </a:accent3>
      <a:accent4>
        <a:srgbClr val="E77728"/>
      </a:accent4>
      <a:accent5>
        <a:srgbClr val="2FA4A9"/>
      </a:accent5>
      <a:accent6>
        <a:srgbClr val="258287"/>
      </a:accent6>
      <a:hlink>
        <a:srgbClr val="467886"/>
      </a:hlink>
      <a:folHlink>
        <a:srgbClr val="96607D"/>
      </a:folHlink>
    </a:clrScheme>
    <a:fontScheme name="Office 2013 -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Cidadania e Desenvolvimento">
      <a:dk1>
        <a:sysClr val="windowText" lastClr="000000"/>
      </a:dk1>
      <a:lt1>
        <a:sysClr val="window" lastClr="FFFFFF"/>
      </a:lt1>
      <a:dk2>
        <a:srgbClr val="0E2841"/>
      </a:dk2>
      <a:lt2>
        <a:srgbClr val="033F61"/>
      </a:lt2>
      <a:accent1>
        <a:srgbClr val="04547F"/>
      </a:accent1>
      <a:accent2>
        <a:srgbClr val="1C97D5"/>
      </a:accent2>
      <a:accent3>
        <a:srgbClr val="F7AB35"/>
      </a:accent3>
      <a:accent4>
        <a:srgbClr val="E77728"/>
      </a:accent4>
      <a:accent5>
        <a:srgbClr val="2FA4A9"/>
      </a:accent5>
      <a:accent6>
        <a:srgbClr val="258287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2ac21ae-1801-48e2-94be-c6fc68be1d94">
      <Terms xmlns="http://schemas.microsoft.com/office/infopath/2007/PartnerControls"/>
    </lcf76f155ced4ddcb4097134ff3c332f>
    <TaxCatchAll xmlns="5c3e7aef-4ebc-44cc-8e10-94dd7ed2cfe2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52D9173F67A0943BC92994F3C196B26" ma:contentTypeVersion="11" ma:contentTypeDescription="Criar um novo documento." ma:contentTypeScope="" ma:versionID="767cfb79379d171310d7f64b9bf8c1b9">
  <xsd:schema xmlns:xsd="http://www.w3.org/2001/XMLSchema" xmlns:xs="http://www.w3.org/2001/XMLSchema" xmlns:p="http://schemas.microsoft.com/office/2006/metadata/properties" xmlns:ns2="d2ac21ae-1801-48e2-94be-c6fc68be1d94" xmlns:ns3="5c3e7aef-4ebc-44cc-8e10-94dd7ed2cfe2" targetNamespace="http://schemas.microsoft.com/office/2006/metadata/properties" ma:root="true" ma:fieldsID="1bcd3d5c970f8e5e543b20c38d3c76ad" ns2:_="" ns3:_="">
    <xsd:import namespace="d2ac21ae-1801-48e2-94be-c6fc68be1d94"/>
    <xsd:import namespace="5c3e7aef-4ebc-44cc-8e10-94dd7ed2cfe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ac21ae-1801-48e2-94be-c6fc68be1d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Etiquetas de Imagem" ma:readOnly="false" ma:fieldId="{5cf76f15-5ced-4ddc-b409-7134ff3c332f}" ma:taxonomyMulti="true" ma:sspId="37d019d3-c692-45d4-8e34-9cd1cc77e6c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3e7aef-4ebc-44cc-8e10-94dd7ed2cfe2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ffd20027-fb1e-4530-8c02-5df6cb5ec546}" ma:internalName="TaxCatchAll" ma:showField="CatchAllData" ma:web="5c3e7aef-4ebc-44cc-8e10-94dd7ed2cfe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138CA76-AB08-4F52-8D60-775D88342C1D}">
  <ds:schemaRefs>
    <ds:schemaRef ds:uri="http://schemas.microsoft.com/office/2006/metadata/properties"/>
    <ds:schemaRef ds:uri="http://purl.org/dc/elements/1.1/"/>
    <ds:schemaRef ds:uri="http://purl.org/dc/dcmitype/"/>
    <ds:schemaRef ds:uri="5c3e7aef-4ebc-44cc-8e10-94dd7ed2cfe2"/>
    <ds:schemaRef ds:uri="http://schemas.microsoft.com/office/2006/documentManagement/types"/>
    <ds:schemaRef ds:uri="http://purl.org/dc/terms/"/>
    <ds:schemaRef ds:uri="d2ac21ae-1801-48e2-94be-c6fc68be1d94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59F12C4-2CBA-4517-B389-0CCE4CFA19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2ac21ae-1801-48e2-94be-c6fc68be1d94"/>
    <ds:schemaRef ds:uri="5c3e7aef-4ebc-44cc-8e10-94dd7ed2cfe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6B41C71-6DCB-4236-AE68-64393F8F6AD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977</TotalTime>
  <Words>3237</Words>
  <Application>Microsoft Office PowerPoint</Application>
  <PresentationFormat>Widescreen</PresentationFormat>
  <Paragraphs>467</Paragraphs>
  <Slides>48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48</vt:i4>
      </vt:variant>
    </vt:vector>
  </HeadingPairs>
  <TitlesOfParts>
    <vt:vector size="60" baseType="lpstr">
      <vt:lpstr>Aptos</vt:lpstr>
      <vt:lpstr>Aptos Display</vt:lpstr>
      <vt:lpstr>Arial</vt:lpstr>
      <vt:lpstr>Arial (body)</vt:lpstr>
      <vt:lpstr>Arial Black</vt:lpstr>
      <vt:lpstr>Arial Body</vt:lpstr>
      <vt:lpstr>Calibri</vt:lpstr>
      <vt:lpstr>Open Sans</vt:lpstr>
      <vt:lpstr>Open Sans Extrabold</vt:lpstr>
      <vt:lpstr>Symbol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Hugo João Alves</dc:creator>
  <cp:lastModifiedBy>Teresa Noronha</cp:lastModifiedBy>
  <cp:revision>34</cp:revision>
  <dcterms:created xsi:type="dcterms:W3CDTF">2026-01-12T14:26:43Z</dcterms:created>
  <dcterms:modified xsi:type="dcterms:W3CDTF">2026-03-16T12:10:19Z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001206b-b916-4ea2-8839-fe5fd2bf3c99_Enabled">
    <vt:lpwstr>true</vt:lpwstr>
  </property>
  <property fmtid="{D5CDD505-2E9C-101B-9397-08002B2CF9AE}" pid="3" name="MSIP_Label_1001206b-b916-4ea2-8839-fe5fd2bf3c99_SetDate">
    <vt:lpwstr>2026-01-26T10:01:13Z</vt:lpwstr>
  </property>
  <property fmtid="{D5CDD505-2E9C-101B-9397-08002B2CF9AE}" pid="4" name="MSIP_Label_1001206b-b916-4ea2-8839-fe5fd2bf3c99_Method">
    <vt:lpwstr>Standard</vt:lpwstr>
  </property>
  <property fmtid="{D5CDD505-2E9C-101B-9397-08002B2CF9AE}" pid="5" name="MSIP_Label_1001206b-b916-4ea2-8839-fe5fd2bf3c99_Name">
    <vt:lpwstr>1001206b-b916-4ea2-8839-fe5fd2bf3c99</vt:lpwstr>
  </property>
  <property fmtid="{D5CDD505-2E9C-101B-9397-08002B2CF9AE}" pid="6" name="MSIP_Label_1001206b-b916-4ea2-8839-fe5fd2bf3c99_SiteId">
    <vt:lpwstr>0abaa443-560a-46cc-8c72-de2b6231d241</vt:lpwstr>
  </property>
  <property fmtid="{D5CDD505-2E9C-101B-9397-08002B2CF9AE}" pid="7" name="MSIP_Label_1001206b-b916-4ea2-8839-fe5fd2bf3c99_ActionId">
    <vt:lpwstr>e03d9d8d-99b3-46ef-9ef8-21f31c70f370</vt:lpwstr>
  </property>
  <property fmtid="{D5CDD505-2E9C-101B-9397-08002B2CF9AE}" pid="8" name="MSIP_Label_1001206b-b916-4ea2-8839-fe5fd2bf3c99_ContentBits">
    <vt:lpwstr>0</vt:lpwstr>
  </property>
  <property fmtid="{D5CDD505-2E9C-101B-9397-08002B2CF9AE}" pid="9" name="MSIP_Label_1001206b-b916-4ea2-8839-fe5fd2bf3c99_Tag">
    <vt:lpwstr>10, 3, 0, 1</vt:lpwstr>
  </property>
  <property fmtid="{D5CDD505-2E9C-101B-9397-08002B2CF9AE}" pid="10" name="ContentTypeId">
    <vt:lpwstr>0x010100E52D9173F67A0943BC92994F3C196B26</vt:lpwstr>
  </property>
  <property fmtid="{D5CDD505-2E9C-101B-9397-08002B2CF9AE}" pid="11" name="MSIP_Label_84339546-1082-4534-91e1-91aa69eb15e8_Name">
    <vt:lpwstr>Interno - Sem marca de água</vt:lpwstr>
  </property>
  <property fmtid="{D5CDD505-2E9C-101B-9397-08002B2CF9AE}" pid="12" name="MSIP_Label_84339546-1082-4534-91e1-91aa69eb15e8_Enabled">
    <vt:lpwstr>true</vt:lpwstr>
  </property>
  <property fmtid="{D5CDD505-2E9C-101B-9397-08002B2CF9AE}" pid="13" name="MediaServiceImageTags">
    <vt:lpwstr/>
  </property>
  <property fmtid="{D5CDD505-2E9C-101B-9397-08002B2CF9AE}" pid="14" name="MSIP_Label_84339546-1082-4534-91e1-91aa69eb15e8_SiteId">
    <vt:lpwstr>f92c299d-3d5a-4621-abd4-755e52e5161d</vt:lpwstr>
  </property>
  <property fmtid="{D5CDD505-2E9C-101B-9397-08002B2CF9AE}" pid="15" name="MSIP_Label_84339546-1082-4534-91e1-91aa69eb15e8_SetDate">
    <vt:lpwstr>2026-01-30T09:31:50Z</vt:lpwstr>
  </property>
  <property fmtid="{D5CDD505-2E9C-101B-9397-08002B2CF9AE}" pid="16" name="MSIP_Label_84339546-1082-4534-91e1-91aa69eb15e8_Method">
    <vt:lpwstr>Privileged</vt:lpwstr>
  </property>
  <property fmtid="{D5CDD505-2E9C-101B-9397-08002B2CF9AE}" pid="17" name="MSIP_Label_84339546-1082-4534-91e1-91aa69eb15e8_ContentBits">
    <vt:lpwstr>0</vt:lpwstr>
  </property>
  <property fmtid="{D5CDD505-2E9C-101B-9397-08002B2CF9AE}" pid="18" name="MSIP_Label_84339546-1082-4534-91e1-91aa69eb15e8_ActionId">
    <vt:lpwstr>e00b401e-c9b7-46f2-9853-0f0833c00d05</vt:lpwstr>
  </property>
  <property fmtid="{D5CDD505-2E9C-101B-9397-08002B2CF9AE}" pid="19" name="MSIP_Label_84339546-1082-4534-91e1-91aa69eb15e8_Tag">
    <vt:lpwstr>10, 0, 1, 2</vt:lpwstr>
  </property>
</Properties>
</file>