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9"/>
  </p:notesMasterIdLst>
  <p:sldIdLst>
    <p:sldId id="422" r:id="rId6"/>
    <p:sldId id="282" r:id="rId7"/>
    <p:sldId id="342" r:id="rId8"/>
    <p:sldId id="347" r:id="rId9"/>
    <p:sldId id="409" r:id="rId10"/>
    <p:sldId id="283" r:id="rId11"/>
    <p:sldId id="374" r:id="rId12"/>
    <p:sldId id="350" r:id="rId13"/>
    <p:sldId id="376" r:id="rId14"/>
    <p:sldId id="378" r:id="rId15"/>
    <p:sldId id="380" r:id="rId16"/>
    <p:sldId id="382" r:id="rId17"/>
    <p:sldId id="385" r:id="rId18"/>
    <p:sldId id="386" r:id="rId19"/>
    <p:sldId id="388" r:id="rId20"/>
    <p:sldId id="391" r:id="rId21"/>
    <p:sldId id="360" r:id="rId22"/>
    <p:sldId id="412" r:id="rId23"/>
    <p:sldId id="413" r:id="rId24"/>
    <p:sldId id="414" r:id="rId25"/>
    <p:sldId id="415" r:id="rId26"/>
    <p:sldId id="416" r:id="rId27"/>
    <p:sldId id="417" r:id="rId28"/>
    <p:sldId id="286" r:id="rId29"/>
    <p:sldId id="393" r:id="rId30"/>
    <p:sldId id="425" r:id="rId31"/>
    <p:sldId id="395" r:id="rId32"/>
    <p:sldId id="284" r:id="rId33"/>
    <p:sldId id="421" r:id="rId34"/>
    <p:sldId id="427" r:id="rId35"/>
    <p:sldId id="428" r:id="rId36"/>
    <p:sldId id="408" r:id="rId37"/>
    <p:sldId id="373" r:id="rId38"/>
    <p:sldId id="371" r:id="rId39"/>
    <p:sldId id="424" r:id="rId40"/>
    <p:sldId id="396" r:id="rId41"/>
    <p:sldId id="397" r:id="rId42"/>
    <p:sldId id="398" r:id="rId43"/>
    <p:sldId id="399" r:id="rId44"/>
    <p:sldId id="400" r:id="rId45"/>
    <p:sldId id="401" r:id="rId46"/>
    <p:sldId id="418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AF7702-17A1-A1F9-AF22-C2C39B27800E}" name="CMVM" initials="CMVM" userId="CMVM" providerId="None"/>
  <p188:author id="{488CD76E-4D3A-2305-7BD0-208E2E41B0A8}" name="Banco de Portugal" initials="BdP" userId="Banco de Portugal" providerId="None"/>
  <p188:author id="{D67245C6-FF52-7354-44F4-4C54790982EF}" name="Frederico Torres" initials="FT" userId="S::bpu313815@bdp.pt::3f1b1b88-2513-4fc8-ae68-4a026c5a20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35"/>
    <a:srgbClr val="446D6F"/>
    <a:srgbClr val="CC9900"/>
    <a:srgbClr val="F69F12"/>
    <a:srgbClr val="05547F"/>
    <a:srgbClr val="E18346"/>
    <a:srgbClr val="498184"/>
    <a:srgbClr val="1C97D5"/>
    <a:srgbClr val="E74C24"/>
    <a:srgbClr val="0E2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A9854-72E4-4970-87AF-8C829B033C78}" v="2" dt="2026-03-16T12:09:30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Noronha" userId="5b7379fa-9283-4d53-8157-612f78bd7f4d" providerId="ADAL" clId="{90E08D03-F59B-4E0A-8E02-BED6E0696A7D}"/>
    <pc:docChg chg="custSel modSld modMainMaster">
      <pc:chgData name="Teresa Noronha" userId="5b7379fa-9283-4d53-8157-612f78bd7f4d" providerId="ADAL" clId="{90E08D03-F59B-4E0A-8E02-BED6E0696A7D}" dt="2026-03-16T12:09:30.506" v="8"/>
      <pc:docMkLst>
        <pc:docMk/>
      </pc:docMkLst>
      <pc:sldChg chg="addSp delSp modSp mod">
        <pc:chgData name="Teresa Noronha" userId="5b7379fa-9283-4d53-8157-612f78bd7f4d" providerId="ADAL" clId="{90E08D03-F59B-4E0A-8E02-BED6E0696A7D}" dt="2026-03-16T12:08:28.658" v="3"/>
        <pc:sldMkLst>
          <pc:docMk/>
          <pc:sldMk cId="507588524" sldId="422"/>
        </pc:sldMkLst>
        <pc:spChg chg="del">
          <ac:chgData name="Teresa Noronha" userId="5b7379fa-9283-4d53-8157-612f78bd7f4d" providerId="ADAL" clId="{90E08D03-F59B-4E0A-8E02-BED6E0696A7D}" dt="2026-03-16T12:07:59.072" v="1" actId="478"/>
          <ac:spMkLst>
            <pc:docMk/>
            <pc:sldMk cId="507588524" sldId="422"/>
            <ac:spMk id="3" creationId="{4697614F-4D5D-3B8D-6C61-0F92DF7904D9}"/>
          </ac:spMkLst>
        </pc:spChg>
        <pc:spChg chg="del">
          <ac:chgData name="Teresa Noronha" userId="5b7379fa-9283-4d53-8157-612f78bd7f4d" providerId="ADAL" clId="{90E08D03-F59B-4E0A-8E02-BED6E0696A7D}" dt="2026-03-16T12:07:56.402" v="0" actId="478"/>
          <ac:spMkLst>
            <pc:docMk/>
            <pc:sldMk cId="507588524" sldId="422"/>
            <ac:spMk id="4" creationId="{E419A347-CFF8-90F7-6874-9A36FD372795}"/>
          </ac:spMkLst>
        </pc:spChg>
        <pc:spChg chg="add del mod">
          <ac:chgData name="Teresa Noronha" userId="5b7379fa-9283-4d53-8157-612f78bd7f4d" providerId="ADAL" clId="{90E08D03-F59B-4E0A-8E02-BED6E0696A7D}" dt="2026-03-16T12:08:00.301" v="2" actId="478"/>
          <ac:spMkLst>
            <pc:docMk/>
            <pc:sldMk cId="507588524" sldId="422"/>
            <ac:spMk id="5" creationId="{14D5B754-59D1-C2EC-CAFA-448E30A93594}"/>
          </ac:spMkLst>
        </pc:spChg>
        <pc:spChg chg="add mod">
          <ac:chgData name="Teresa Noronha" userId="5b7379fa-9283-4d53-8157-612f78bd7f4d" providerId="ADAL" clId="{90E08D03-F59B-4E0A-8E02-BED6E0696A7D}" dt="2026-03-16T12:08:28.658" v="3"/>
          <ac:spMkLst>
            <pc:docMk/>
            <pc:sldMk cId="507588524" sldId="422"/>
            <ac:spMk id="6" creationId="{DC6A3970-8B9C-C509-C813-91DAEAC26AB5}"/>
          </ac:spMkLst>
        </pc:spChg>
        <pc:spChg chg="add mod">
          <ac:chgData name="Teresa Noronha" userId="5b7379fa-9283-4d53-8157-612f78bd7f4d" providerId="ADAL" clId="{90E08D03-F59B-4E0A-8E02-BED6E0696A7D}" dt="2026-03-16T12:08:28.658" v="3"/>
          <ac:spMkLst>
            <pc:docMk/>
            <pc:sldMk cId="507588524" sldId="422"/>
            <ac:spMk id="7" creationId="{3C1C6344-49BC-A52D-4893-5202B871C6B8}"/>
          </ac:spMkLst>
        </pc:spChg>
      </pc:sldChg>
      <pc:sldMasterChg chg="modSldLayout">
        <pc:chgData name="Teresa Noronha" userId="5b7379fa-9283-4d53-8157-612f78bd7f4d" providerId="ADAL" clId="{90E08D03-F59B-4E0A-8E02-BED6E0696A7D}" dt="2026-03-16T12:09:30.506" v="8"/>
        <pc:sldMasterMkLst>
          <pc:docMk/>
          <pc:sldMasterMk cId="1167295374" sldId="2147483648"/>
        </pc:sldMasterMkLst>
        <pc:sldLayoutChg chg="addSp delSp modSp mod">
          <pc:chgData name="Teresa Noronha" userId="5b7379fa-9283-4d53-8157-612f78bd7f4d" providerId="ADAL" clId="{90E08D03-F59B-4E0A-8E02-BED6E0696A7D}" dt="2026-03-16T12:09:30.506" v="8"/>
          <pc:sldLayoutMkLst>
            <pc:docMk/>
            <pc:sldMasterMk cId="1167295374" sldId="2147483648"/>
            <pc:sldLayoutMk cId="3051676739" sldId="2147483704"/>
          </pc:sldLayoutMkLst>
          <pc:spChg chg="del">
            <ac:chgData name="Teresa Noronha" userId="5b7379fa-9283-4d53-8157-612f78bd7f4d" providerId="ADAL" clId="{90E08D03-F59B-4E0A-8E02-BED6E0696A7D}" dt="2026-03-16T12:09:20.143" v="4" actId="478"/>
            <ac:spMkLst>
              <pc:docMk/>
              <pc:sldMasterMk cId="1167295374" sldId="2147483648"/>
              <pc:sldLayoutMk cId="3051676739" sldId="2147483704"/>
              <ac:spMk id="49" creationId="{7480EA7A-48A8-46F7-71DE-A309339E92C5}"/>
            </ac:spMkLst>
          </pc:spChg>
          <pc:spChg chg="del">
            <ac:chgData name="Teresa Noronha" userId="5b7379fa-9283-4d53-8157-612f78bd7f4d" providerId="ADAL" clId="{90E08D03-F59B-4E0A-8E02-BED6E0696A7D}" dt="2026-03-16T12:09:22.741" v="5" actId="478"/>
            <ac:spMkLst>
              <pc:docMk/>
              <pc:sldMasterMk cId="1167295374" sldId="2147483648"/>
              <pc:sldLayoutMk cId="3051676739" sldId="2147483704"/>
              <ac:spMk id="50" creationId="{B1988EB6-7F74-1712-5220-8050E7A39993}"/>
            </ac:spMkLst>
          </pc:spChg>
          <pc:picChg chg="add mod">
            <ac:chgData name="Teresa Noronha" userId="5b7379fa-9283-4d53-8157-612f78bd7f4d" providerId="ADAL" clId="{90E08D03-F59B-4E0A-8E02-BED6E0696A7D}" dt="2026-03-16T12:09:30.506" v="8"/>
            <ac:picMkLst>
              <pc:docMk/>
              <pc:sldMasterMk cId="1167295374" sldId="2147483648"/>
              <pc:sldLayoutMk cId="3051676739" sldId="2147483704"/>
              <ac:picMk id="6" creationId="{7003D673-0608-3E8F-D6B1-AD9C5DD33DCA}"/>
            </ac:picMkLst>
          </pc:picChg>
          <pc:picChg chg="add mod">
            <ac:chgData name="Teresa Noronha" userId="5b7379fa-9283-4d53-8157-612f78bd7f4d" providerId="ADAL" clId="{90E08D03-F59B-4E0A-8E02-BED6E0696A7D}" dt="2026-03-16T12:09:30.506" v="8"/>
            <ac:picMkLst>
              <pc:docMk/>
              <pc:sldMasterMk cId="1167295374" sldId="2147483648"/>
              <pc:sldLayoutMk cId="3051676739" sldId="2147483704"/>
              <ac:picMk id="7" creationId="{46D15786-237F-53D5-9DBD-5542C338FF86}"/>
            </ac:picMkLst>
          </pc:picChg>
          <pc:picChg chg="add mod">
            <ac:chgData name="Teresa Noronha" userId="5b7379fa-9283-4d53-8157-612f78bd7f4d" providerId="ADAL" clId="{90E08D03-F59B-4E0A-8E02-BED6E0696A7D}" dt="2026-03-16T12:09:30.506" v="8"/>
            <ac:picMkLst>
              <pc:docMk/>
              <pc:sldMasterMk cId="1167295374" sldId="2147483648"/>
              <pc:sldLayoutMk cId="3051676739" sldId="2147483704"/>
              <ac:picMk id="8" creationId="{D6FD947C-554E-311C-2C98-D08D2149E078}"/>
            </ac:picMkLst>
          </pc:picChg>
          <pc:picChg chg="add mod">
            <ac:chgData name="Teresa Noronha" userId="5b7379fa-9283-4d53-8157-612f78bd7f4d" providerId="ADAL" clId="{90E08D03-F59B-4E0A-8E02-BED6E0696A7D}" dt="2026-03-16T12:09:30.506" v="8"/>
            <ac:picMkLst>
              <pc:docMk/>
              <pc:sldMasterMk cId="1167295374" sldId="2147483648"/>
              <pc:sldLayoutMk cId="3051676739" sldId="2147483704"/>
              <ac:picMk id="9" creationId="{2152A765-60BF-A4E7-8092-AD812F64BCFC}"/>
            </ac:picMkLst>
          </pc:picChg>
          <pc:picChg chg="add mod">
            <ac:chgData name="Teresa Noronha" userId="5b7379fa-9283-4d53-8157-612f78bd7f4d" providerId="ADAL" clId="{90E08D03-F59B-4E0A-8E02-BED6E0696A7D}" dt="2026-03-16T12:09:30.506" v="8"/>
            <ac:picMkLst>
              <pc:docMk/>
              <pc:sldMasterMk cId="1167295374" sldId="2147483648"/>
              <pc:sldLayoutMk cId="3051676739" sldId="2147483704"/>
              <ac:picMk id="10" creationId="{AD2C278B-42F7-E146-6334-66D0D32E6587}"/>
            </ac:picMkLst>
          </pc:picChg>
          <pc:picChg chg="add mod">
            <ac:chgData name="Teresa Noronha" userId="5b7379fa-9283-4d53-8157-612f78bd7f4d" providerId="ADAL" clId="{90E08D03-F59B-4E0A-8E02-BED6E0696A7D}" dt="2026-03-16T12:09:30.506" v="8"/>
            <ac:picMkLst>
              <pc:docMk/>
              <pc:sldMasterMk cId="1167295374" sldId="2147483648"/>
              <pc:sldLayoutMk cId="3051676739" sldId="2147483704"/>
              <ac:picMk id="11" creationId="{E6C0A8B9-2F50-C531-A449-FC617452CA85}"/>
            </ac:picMkLst>
          </pc:picChg>
          <pc:picChg chg="add mod">
            <ac:chgData name="Teresa Noronha" userId="5b7379fa-9283-4d53-8157-612f78bd7f4d" providerId="ADAL" clId="{90E08D03-F59B-4E0A-8E02-BED6E0696A7D}" dt="2026-03-16T12:09:30.506" v="8"/>
            <ac:picMkLst>
              <pc:docMk/>
              <pc:sldMasterMk cId="1167295374" sldId="2147483648"/>
              <pc:sldLayoutMk cId="3051676739" sldId="2147483704"/>
              <ac:picMk id="12" creationId="{B777B14B-74FE-8304-71EE-16F3F1AC50D1}"/>
            </ac:picMkLst>
          </pc:picChg>
          <pc:picChg chg="del">
            <ac:chgData name="Teresa Noronha" userId="5b7379fa-9283-4d53-8157-612f78bd7f4d" providerId="ADAL" clId="{90E08D03-F59B-4E0A-8E02-BED6E0696A7D}" dt="2026-03-16T12:09:26.735" v="6" actId="478"/>
            <ac:picMkLst>
              <pc:docMk/>
              <pc:sldMasterMk cId="1167295374" sldId="2147483648"/>
              <pc:sldLayoutMk cId="3051676739" sldId="2147483704"/>
              <ac:picMk id="37" creationId="{2A119C12-217E-D127-97BA-865FC7C4F88C}"/>
            </ac:picMkLst>
          </pc:picChg>
          <pc:picChg chg="del">
            <ac:chgData name="Teresa Noronha" userId="5b7379fa-9283-4d53-8157-612f78bd7f4d" providerId="ADAL" clId="{90E08D03-F59B-4E0A-8E02-BED6E0696A7D}" dt="2026-03-16T12:09:26.735" v="6" actId="478"/>
            <ac:picMkLst>
              <pc:docMk/>
              <pc:sldMasterMk cId="1167295374" sldId="2147483648"/>
              <pc:sldLayoutMk cId="3051676739" sldId="2147483704"/>
              <ac:picMk id="38" creationId="{DDEFB025-BA48-2367-AF3A-C0EAA3B0725E}"/>
            </ac:picMkLst>
          </pc:picChg>
          <pc:picChg chg="del">
            <ac:chgData name="Teresa Noronha" userId="5b7379fa-9283-4d53-8157-612f78bd7f4d" providerId="ADAL" clId="{90E08D03-F59B-4E0A-8E02-BED6E0696A7D}" dt="2026-03-16T12:09:26.735" v="6" actId="478"/>
            <ac:picMkLst>
              <pc:docMk/>
              <pc:sldMasterMk cId="1167295374" sldId="2147483648"/>
              <pc:sldLayoutMk cId="3051676739" sldId="2147483704"/>
              <ac:picMk id="39" creationId="{CB1DEC63-D9DD-A8B5-4104-8B169853FEB0}"/>
            </ac:picMkLst>
          </pc:picChg>
          <pc:picChg chg="del">
            <ac:chgData name="Teresa Noronha" userId="5b7379fa-9283-4d53-8157-612f78bd7f4d" providerId="ADAL" clId="{90E08D03-F59B-4E0A-8E02-BED6E0696A7D}" dt="2026-03-16T12:09:29.851" v="7" actId="478"/>
            <ac:picMkLst>
              <pc:docMk/>
              <pc:sldMasterMk cId="1167295374" sldId="2147483648"/>
              <pc:sldLayoutMk cId="3051676739" sldId="2147483704"/>
              <ac:picMk id="40" creationId="{0FF29A0C-D15E-07DA-2923-00526150FB1F}"/>
            </ac:picMkLst>
          </pc:picChg>
          <pc:picChg chg="del">
            <ac:chgData name="Teresa Noronha" userId="5b7379fa-9283-4d53-8157-612f78bd7f4d" providerId="ADAL" clId="{90E08D03-F59B-4E0A-8E02-BED6E0696A7D}" dt="2026-03-16T12:09:26.735" v="6" actId="478"/>
            <ac:picMkLst>
              <pc:docMk/>
              <pc:sldMasterMk cId="1167295374" sldId="2147483648"/>
              <pc:sldLayoutMk cId="3051676739" sldId="2147483704"/>
              <ac:picMk id="41" creationId="{E1DC5883-4E77-7AF8-4929-EC74940D6BDE}"/>
            </ac:picMkLst>
          </pc:picChg>
          <pc:picChg chg="del">
            <ac:chgData name="Teresa Noronha" userId="5b7379fa-9283-4d53-8157-612f78bd7f4d" providerId="ADAL" clId="{90E08D03-F59B-4E0A-8E02-BED6E0696A7D}" dt="2026-03-16T12:09:26.735" v="6" actId="478"/>
            <ac:picMkLst>
              <pc:docMk/>
              <pc:sldMasterMk cId="1167295374" sldId="2147483648"/>
              <pc:sldLayoutMk cId="3051676739" sldId="2147483704"/>
              <ac:picMk id="42" creationId="{87D9C08B-83D2-EF7F-F4E2-AA226A38337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6AAE2-A5AF-4AE1-B659-D2301A04F7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FB6CC-33A8-4BA6-A460-EE75E0AFE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27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204A6B-7378-0A7A-E07A-A054B7FF7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161385-3E5D-31CA-A255-701AC61C7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09" t="23068" r="70660" b="42586"/>
          <a:stretch>
            <a:fillRect/>
          </a:stretch>
        </p:blipFill>
        <p:spPr>
          <a:xfrm rot="1949666">
            <a:off x="8629961" y="5410277"/>
            <a:ext cx="1663849" cy="170620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25D33A0-31C5-9A15-A8BA-F025DDE72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097" b="15360"/>
          <a:stretch>
            <a:fillRect/>
          </a:stretch>
        </p:blipFill>
        <p:spPr>
          <a:xfrm>
            <a:off x="10256161" y="2653219"/>
            <a:ext cx="1935840" cy="420478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C32EFCF-1CF3-C2B9-65BB-743471DB6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 rot="863926" flipH="1">
            <a:off x="4315843" y="32297"/>
            <a:ext cx="5145493" cy="4967824"/>
          </a:xfrm>
          <a:prstGeom prst="rect">
            <a:avLst/>
          </a:prstGeom>
        </p:spPr>
      </p:pic>
      <p:sp>
        <p:nvSpPr>
          <p:cNvPr id="64" name="Free-form: Shape 63">
            <a:extLst>
              <a:ext uri="{FF2B5EF4-FFF2-40B4-BE49-F238E27FC236}">
                <a16:creationId xmlns:a16="http://schemas.microsoft.com/office/drawing/2014/main" id="{5DFFAD41-A250-F1C3-39F5-8CD2E5F92952}"/>
              </a:ext>
            </a:extLst>
          </p:cNvPr>
          <p:cNvSpPr/>
          <p:nvPr userDrawn="1"/>
        </p:nvSpPr>
        <p:spPr>
          <a:xfrm>
            <a:off x="-38541" y="31661"/>
            <a:ext cx="9344478" cy="6859114"/>
          </a:xfrm>
          <a:custGeom>
            <a:avLst/>
            <a:gdLst>
              <a:gd name="csX0" fmla="*/ 3476478 w 9344478"/>
              <a:gd name="csY0" fmla="*/ 0 h 6859114"/>
              <a:gd name="csX1" fmla="*/ 9344478 w 9344478"/>
              <a:gd name="csY1" fmla="*/ 5868001 h 6859114"/>
              <a:gd name="csX2" fmla="*/ 9276865 w 9344478"/>
              <a:gd name="csY2" fmla="*/ 6761639 h 6859114"/>
              <a:gd name="csX3" fmla="*/ 9259458 w 9344478"/>
              <a:gd name="csY3" fmla="*/ 6859114 h 6859114"/>
              <a:gd name="csX4" fmla="*/ 0 w 9344478"/>
              <a:gd name="csY4" fmla="*/ 6859114 h 6859114"/>
              <a:gd name="csX5" fmla="*/ 0 w 9344478"/>
              <a:gd name="csY5" fmla="*/ 1141273 h 6859114"/>
              <a:gd name="csX6" fmla="*/ 195624 w 9344478"/>
              <a:gd name="csY6" fmla="*/ 1002162 h 6859114"/>
              <a:gd name="csX7" fmla="*/ 3476478 w 9344478"/>
              <a:gd name="csY7" fmla="*/ 0 h 68591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344478" h="6859114">
                <a:moveTo>
                  <a:pt x="3476478" y="0"/>
                </a:moveTo>
                <a:cubicBezTo>
                  <a:pt x="6717286" y="0"/>
                  <a:pt x="9344478" y="2627193"/>
                  <a:pt x="9344478" y="5868001"/>
                </a:cubicBezTo>
                <a:cubicBezTo>
                  <a:pt x="9344478" y="6171826"/>
                  <a:pt x="9321387" y="6470259"/>
                  <a:pt x="9276865" y="6761639"/>
                </a:cubicBezTo>
                <a:lnTo>
                  <a:pt x="9259458" y="6859114"/>
                </a:lnTo>
                <a:lnTo>
                  <a:pt x="0" y="6859114"/>
                </a:lnTo>
                <a:lnTo>
                  <a:pt x="0" y="1141273"/>
                </a:lnTo>
                <a:lnTo>
                  <a:pt x="195624" y="1002162"/>
                </a:lnTo>
                <a:cubicBezTo>
                  <a:pt x="1132162" y="369449"/>
                  <a:pt x="2261176" y="0"/>
                  <a:pt x="3476478" y="0"/>
                </a:cubicBezTo>
                <a:close/>
              </a:path>
            </a:pathLst>
          </a:cu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832558E8-E2A1-6F40-FE43-79DDFD8122C1}"/>
              </a:ext>
            </a:extLst>
          </p:cNvPr>
          <p:cNvSpPr/>
          <p:nvPr/>
        </p:nvSpPr>
        <p:spPr>
          <a:xfrm>
            <a:off x="-38541" y="143687"/>
            <a:ext cx="9232454" cy="6747089"/>
          </a:xfrm>
          <a:custGeom>
            <a:avLst/>
            <a:gdLst>
              <a:gd name="csX0" fmla="*/ 3476480 w 9232454"/>
              <a:gd name="csY0" fmla="*/ 0 h 6747089"/>
              <a:gd name="csX1" fmla="*/ 9232454 w 9232454"/>
              <a:gd name="csY1" fmla="*/ 5755976 h 6747089"/>
              <a:gd name="csX2" fmla="*/ 9166132 w 9232454"/>
              <a:gd name="csY2" fmla="*/ 6632554 h 6747089"/>
              <a:gd name="csX3" fmla="*/ 9145679 w 9232454"/>
              <a:gd name="csY3" fmla="*/ 6747089 h 6747089"/>
              <a:gd name="csX4" fmla="*/ 0 w 9232454"/>
              <a:gd name="csY4" fmla="*/ 6747089 h 6747089"/>
              <a:gd name="csX5" fmla="*/ 0 w 9232454"/>
              <a:gd name="csY5" fmla="*/ 1169117 h 6747089"/>
              <a:gd name="csX6" fmla="*/ 32588 w 9232454"/>
              <a:gd name="csY6" fmla="*/ 1143509 h 6747089"/>
              <a:gd name="csX7" fmla="*/ 3476480 w 9232454"/>
              <a:gd name="csY7" fmla="*/ 0 h 67470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232454" h="6747089">
                <a:moveTo>
                  <a:pt x="3476480" y="0"/>
                </a:moveTo>
                <a:cubicBezTo>
                  <a:pt x="6655417" y="0"/>
                  <a:pt x="9232454" y="2577038"/>
                  <a:pt x="9232454" y="5755976"/>
                </a:cubicBezTo>
                <a:cubicBezTo>
                  <a:pt x="9232454" y="6054002"/>
                  <a:pt x="9209804" y="6346737"/>
                  <a:pt x="9166132" y="6632554"/>
                </a:cubicBezTo>
                <a:lnTo>
                  <a:pt x="9145679" y="6747089"/>
                </a:lnTo>
                <a:lnTo>
                  <a:pt x="0" y="6747089"/>
                </a:lnTo>
                <a:lnTo>
                  <a:pt x="0" y="1169117"/>
                </a:lnTo>
                <a:lnTo>
                  <a:pt x="32588" y="1143509"/>
                </a:lnTo>
                <a:cubicBezTo>
                  <a:pt x="992930" y="425312"/>
                  <a:pt x="2185036" y="0"/>
                  <a:pt x="3476480" y="0"/>
                </a:cubicBezTo>
                <a:close/>
              </a:path>
            </a:pathLst>
          </a:cu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7E0FF2FB-DC01-6200-51E9-5597E13BA268}"/>
              </a:ext>
            </a:extLst>
          </p:cNvPr>
          <p:cNvSpPr/>
          <p:nvPr userDrawn="1"/>
        </p:nvSpPr>
        <p:spPr>
          <a:xfrm>
            <a:off x="-38541" y="564357"/>
            <a:ext cx="8752788" cy="9243600"/>
          </a:xfrm>
          <a:custGeom>
            <a:avLst/>
            <a:gdLst>
              <a:gd name="csX0" fmla="*/ 3476478 w 8752788"/>
              <a:gd name="csY0" fmla="*/ 0 h 9243600"/>
              <a:gd name="csX1" fmla="*/ 8752788 w 8752788"/>
              <a:gd name="csY1" fmla="*/ 5276310 h 9243600"/>
              <a:gd name="csX2" fmla="*/ 8691993 w 8752788"/>
              <a:gd name="csY2" fmla="*/ 6079841 h 9243600"/>
              <a:gd name="csX3" fmla="*/ 8658494 w 8752788"/>
              <a:gd name="csY3" fmla="*/ 6267424 h 9243600"/>
              <a:gd name="csX4" fmla="*/ 1 w 8752788"/>
              <a:gd name="csY4" fmla="*/ 6267424 h 9243600"/>
              <a:gd name="csX5" fmla="*/ 1 w 8752788"/>
              <a:gd name="csY5" fmla="*/ 9243600 h 9243600"/>
              <a:gd name="csX6" fmla="*/ 0 w 8752788"/>
              <a:gd name="csY6" fmla="*/ 9243600 h 9243600"/>
              <a:gd name="csX7" fmla="*/ 0 w 8752788"/>
              <a:gd name="csY7" fmla="*/ 1309020 h 9243600"/>
              <a:gd name="csX8" fmla="*/ 120255 w 8752788"/>
              <a:gd name="csY8" fmla="*/ 1204853 h 9243600"/>
              <a:gd name="csX9" fmla="*/ 3476478 w 8752788"/>
              <a:gd name="csY9" fmla="*/ 0 h 9243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752788" h="9243600">
                <a:moveTo>
                  <a:pt x="3476478" y="0"/>
                </a:moveTo>
                <a:cubicBezTo>
                  <a:pt x="6390504" y="0"/>
                  <a:pt x="8752788" y="2362284"/>
                  <a:pt x="8752788" y="5276310"/>
                </a:cubicBezTo>
                <a:cubicBezTo>
                  <a:pt x="8752788" y="5549500"/>
                  <a:pt x="8732026" y="5817841"/>
                  <a:pt x="8691993" y="6079841"/>
                </a:cubicBezTo>
                <a:lnTo>
                  <a:pt x="8658494" y="6267424"/>
                </a:lnTo>
                <a:lnTo>
                  <a:pt x="1" y="6267424"/>
                </a:lnTo>
                <a:lnTo>
                  <a:pt x="1" y="9243600"/>
                </a:lnTo>
                <a:lnTo>
                  <a:pt x="0" y="9243600"/>
                </a:lnTo>
                <a:lnTo>
                  <a:pt x="0" y="1309020"/>
                </a:lnTo>
                <a:lnTo>
                  <a:pt x="120255" y="1204853"/>
                </a:lnTo>
                <a:cubicBezTo>
                  <a:pt x="1032312" y="452156"/>
                  <a:pt x="2201592" y="0"/>
                  <a:pt x="3476478" y="0"/>
                </a:cubicBezTo>
                <a:close/>
              </a:path>
            </a:pathLst>
          </a:cu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B0EF0FC5-15C5-56AD-7738-AD8C98F6EC28}"/>
              </a:ext>
            </a:extLst>
          </p:cNvPr>
          <p:cNvSpPr/>
          <p:nvPr/>
        </p:nvSpPr>
        <p:spPr>
          <a:xfrm>
            <a:off x="-38541" y="1103016"/>
            <a:ext cx="8273125" cy="5787759"/>
          </a:xfrm>
          <a:custGeom>
            <a:avLst/>
            <a:gdLst>
              <a:gd name="csX0" fmla="*/ 3476480 w 8273125"/>
              <a:gd name="csY0" fmla="*/ 0 h 5787759"/>
              <a:gd name="csX1" fmla="*/ 8273125 w 8273125"/>
              <a:gd name="csY1" fmla="*/ 4796646 h 5787759"/>
              <a:gd name="csX2" fmla="*/ 8175675 w 8273125"/>
              <a:gd name="csY2" fmla="*/ 5763338 h 5787759"/>
              <a:gd name="csX3" fmla="*/ 8169395 w 8273125"/>
              <a:gd name="csY3" fmla="*/ 5787759 h 5787759"/>
              <a:gd name="csX4" fmla="*/ 0 w 8273125"/>
              <a:gd name="csY4" fmla="*/ 5787759 h 5787759"/>
              <a:gd name="csX5" fmla="*/ 0 w 8273125"/>
              <a:gd name="csY5" fmla="*/ 1493785 h 5787759"/>
              <a:gd name="csX6" fmla="*/ 84738 w 8273125"/>
              <a:gd name="csY6" fmla="*/ 1404906 h 5787759"/>
              <a:gd name="csX7" fmla="*/ 3476480 w 8273125"/>
              <a:gd name="csY7" fmla="*/ 0 h 5787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273125" h="5787759">
                <a:moveTo>
                  <a:pt x="3476480" y="0"/>
                </a:moveTo>
                <a:cubicBezTo>
                  <a:pt x="6125593" y="0"/>
                  <a:pt x="8273125" y="2147532"/>
                  <a:pt x="8273125" y="4796646"/>
                </a:cubicBezTo>
                <a:cubicBezTo>
                  <a:pt x="8273125" y="5127786"/>
                  <a:pt x="8239570" y="5451088"/>
                  <a:pt x="8175675" y="5763338"/>
                </a:cubicBezTo>
                <a:lnTo>
                  <a:pt x="8169395" y="5787759"/>
                </a:lnTo>
                <a:lnTo>
                  <a:pt x="0" y="5787759"/>
                </a:lnTo>
                <a:lnTo>
                  <a:pt x="0" y="1493785"/>
                </a:lnTo>
                <a:lnTo>
                  <a:pt x="84738" y="1404906"/>
                </a:lnTo>
                <a:cubicBezTo>
                  <a:pt x="952761" y="536883"/>
                  <a:pt x="2151922" y="0"/>
                  <a:pt x="34764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1"/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414A5A92-1C73-FB2D-EEE4-EA4397E7D3F2}"/>
              </a:ext>
            </a:extLst>
          </p:cNvPr>
          <p:cNvSpPr/>
          <p:nvPr userDrawn="1"/>
        </p:nvSpPr>
        <p:spPr>
          <a:xfrm>
            <a:off x="-38541" y="4780532"/>
            <a:ext cx="8272136" cy="1080000"/>
          </a:xfrm>
          <a:custGeom>
            <a:avLst/>
            <a:gdLst>
              <a:gd name="csX0" fmla="*/ 0 w 8272136"/>
              <a:gd name="csY0" fmla="*/ 0 h 1080000"/>
              <a:gd name="csX1" fmla="*/ 8140492 w 8272136"/>
              <a:gd name="csY1" fmla="*/ 0 h 1080000"/>
              <a:gd name="csX2" fmla="*/ 8175674 w 8272136"/>
              <a:gd name="csY2" fmla="*/ 152439 h 1080000"/>
              <a:gd name="csX3" fmla="*/ 8266884 w 8272136"/>
              <a:gd name="csY3" fmla="*/ 872296 h 1080000"/>
              <a:gd name="csX4" fmla="*/ 8272136 w 8272136"/>
              <a:gd name="csY4" fmla="*/ 1080000 h 1080000"/>
              <a:gd name="csX5" fmla="*/ 0 w 8272136"/>
              <a:gd name="csY5" fmla="*/ 1080000 h 10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8272136" h="1080000">
                <a:moveTo>
                  <a:pt x="0" y="0"/>
                </a:moveTo>
                <a:lnTo>
                  <a:pt x="8140492" y="0"/>
                </a:lnTo>
                <a:lnTo>
                  <a:pt x="8175674" y="152439"/>
                </a:lnTo>
                <a:cubicBezTo>
                  <a:pt x="8223596" y="386626"/>
                  <a:pt x="8254451" y="627031"/>
                  <a:pt x="8266884" y="872296"/>
                </a:cubicBezTo>
                <a:lnTo>
                  <a:pt x="8272136" y="1080000"/>
                </a:lnTo>
                <a:lnTo>
                  <a:pt x="0" y="1080000"/>
                </a:lnTo>
                <a:close/>
              </a:path>
            </a:pathLst>
          </a:custGeom>
          <a:solidFill>
            <a:srgbClr val="F7A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7" name="Picture 36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A119C12-217E-D127-97BA-865FC7C4F88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97" y="6162652"/>
            <a:ext cx="854513" cy="385482"/>
          </a:xfrm>
          <a:prstGeom prst="rect">
            <a:avLst/>
          </a:prstGeom>
        </p:spPr>
      </p:pic>
      <p:pic>
        <p:nvPicPr>
          <p:cNvPr id="38" name="Picture 37" descr="A logo with a person in a circle&#10;&#10;AI-generated content may be incorrect.">
            <a:extLst>
              <a:ext uri="{FF2B5EF4-FFF2-40B4-BE49-F238E27FC236}">
                <a16:creationId xmlns:a16="http://schemas.microsoft.com/office/drawing/2014/main" id="{DDEFB025-BA48-2367-AF3A-C0EAA3B0725E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35" y="6122131"/>
            <a:ext cx="1010877" cy="466524"/>
          </a:xfrm>
          <a:prstGeom prst="rect">
            <a:avLst/>
          </a:prstGeom>
        </p:spPr>
      </p:pic>
      <p:pic>
        <p:nvPicPr>
          <p:cNvPr id="39" name="Picture 38" descr="A black background with text and colorful letters&#10;&#10;AI-generated content may be incorrect.">
            <a:extLst>
              <a:ext uri="{FF2B5EF4-FFF2-40B4-BE49-F238E27FC236}">
                <a16:creationId xmlns:a16="http://schemas.microsoft.com/office/drawing/2014/main" id="{CB1DEC63-D9DD-A8B5-4104-8B169853FEB0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61" y="6162652"/>
            <a:ext cx="879936" cy="278526"/>
          </a:xfrm>
          <a:prstGeom prst="rect">
            <a:avLst/>
          </a:prstGeom>
        </p:spPr>
      </p:pic>
      <p:pic>
        <p:nvPicPr>
          <p:cNvPr id="40" name="Imagem 14">
            <a:extLst>
              <a:ext uri="{FF2B5EF4-FFF2-40B4-BE49-F238E27FC236}">
                <a16:creationId xmlns:a16="http://schemas.microsoft.com/office/drawing/2014/main" id="{0FF29A0C-D15E-07DA-2923-00526150FB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2047" y="5991373"/>
            <a:ext cx="1557851" cy="72804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1DC5883-4E77-7AF8-4929-EC74940D6BDE}"/>
              </a:ext>
            </a:extLst>
          </p:cNvPr>
          <p:cNvPicPr/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9450" y="6162652"/>
            <a:ext cx="717709" cy="385483"/>
          </a:xfrm>
          <a:prstGeom prst="rect">
            <a:avLst/>
          </a:prstGeom>
        </p:spPr>
      </p:pic>
      <p:pic>
        <p:nvPicPr>
          <p:cNvPr id="42" name="Picture 154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87D9C08B-83D2-EF7F-F4E2-AA226A3833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3"/>
          <a:stretch>
            <a:fillRect/>
          </a:stretch>
        </p:blipFill>
        <p:spPr>
          <a:xfrm>
            <a:off x="1882450" y="6103214"/>
            <a:ext cx="1142973" cy="504359"/>
          </a:xfrm>
          <a:prstGeom prst="rect">
            <a:avLst/>
          </a:prstGeom>
        </p:spPr>
      </p:pic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B69C4335-81F8-8E12-911B-735BB3458379}"/>
              </a:ext>
            </a:extLst>
          </p:cNvPr>
          <p:cNvSpPr/>
          <p:nvPr userDrawn="1"/>
        </p:nvSpPr>
        <p:spPr>
          <a:xfrm>
            <a:off x="-38541" y="5680532"/>
            <a:ext cx="8272137" cy="180000"/>
          </a:xfrm>
          <a:custGeom>
            <a:avLst/>
            <a:gdLst>
              <a:gd name="csX0" fmla="*/ 0 w 8272137"/>
              <a:gd name="csY0" fmla="*/ 0 h 180000"/>
              <a:gd name="csX1" fmla="*/ 8267586 w 8272137"/>
              <a:gd name="csY1" fmla="*/ 0 h 180000"/>
              <a:gd name="csX2" fmla="*/ 8272137 w 8272137"/>
              <a:gd name="csY2" fmla="*/ 180000 h 180000"/>
              <a:gd name="csX3" fmla="*/ 0 w 8272137"/>
              <a:gd name="csY3" fmla="*/ 180000 h 1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8272137" h="180000">
                <a:moveTo>
                  <a:pt x="0" y="0"/>
                </a:moveTo>
                <a:lnTo>
                  <a:pt x="8267586" y="0"/>
                </a:lnTo>
                <a:lnTo>
                  <a:pt x="8272137" y="18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7480EA7A-48A8-46F7-71DE-A309339E92C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8747" y="4007976"/>
            <a:ext cx="6616700" cy="657933"/>
          </a:xfrm>
          <a:prstGeom prst="rect">
            <a:avLst/>
          </a:prstGeom>
        </p:spPr>
        <p:txBody>
          <a:bodyPr/>
          <a:lstStyle>
            <a:lvl1pPr>
              <a:buNone/>
              <a:defRPr lang="en-GB" sz="2800" b="0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pt-PT" sz="2800" b="1" spc="-15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2800" b="1" spc="-15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B1988EB6-7F74-1712-5220-8050E7A3999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8747" y="4922465"/>
            <a:ext cx="6616700" cy="657933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GB" sz="3200" b="1" kern="1200" spc="-1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pt-PT" sz="2800" b="1" spc="-15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FINANCEIROS E ORÇAMENTO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82A10C-677D-3CA6-0B64-02B4A6702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69" y="1912132"/>
            <a:ext cx="6203471" cy="18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035A0D19-934F-E845-0147-B4231184A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8524506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4EE248DA-E078-8D7E-72A9-81591B46D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8524506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5015DE-84DC-DEA0-1E1E-82F94A8B9C1A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CAE36DF-42A2-C38B-5772-B0C27962642E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D6ABAD-D3BB-0015-E26C-22B13B582F1E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236AE2-CEEB-EFA3-6202-30437C58C666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29AF33-9687-1B98-1B47-D4BC740BA866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29777B1-4C43-11C1-6472-88308FC728A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C0E486B0-3A3B-469F-5D18-5A5011FCF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7FC1914-C44E-5AD9-4A44-748E6E81BD5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9606DA8-A896-278B-A23D-05806321BB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07ABAC-F84D-34AB-9D2E-B9F35612E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9E85159B-EE12-0731-B317-458EC59EA0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AABDF72-3F9C-571A-828F-D9E21A4EA152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9A07F3-72D2-F241-46B0-7C94B3A031D4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8B12FF5B-3AA3-EB9C-22CB-AC425012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7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6602999" y="1269000"/>
            <a:ext cx="6857999" cy="43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59A768B-78BC-D8BC-DD38-C3A3B984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720163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180F60FC-A518-D3FD-3116-409AB5485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720163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D40D19-9328-2FEB-5DA2-495DF1F30023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17BFFC-6A4F-80B1-EF20-2C842AF953CC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C0BF81-0E6C-3EB5-4FF7-1C8E273CCDEB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07BF12-12F1-8513-B0BA-10686F2198C8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A68EF7-BEB2-03BF-A4B1-EA0C932E193F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ACCE8938-2E57-4256-16CD-238BFE725BE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4581D355-0019-BF66-EE1B-E5880A1103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59B16E1-3ADA-C330-2233-051A28CBF08A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7D6D826D-4CFE-699A-3CF6-638475631D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3BCF423-5887-BFB7-38A6-D659186C8D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CB81B68B-79DA-5FC8-2B65-08EFF78995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E90B318-E3CD-3472-E1F2-72C5B5B4287C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37DDB104-1FDA-14CE-8DC2-CA9A82B6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971944-0697-319A-904C-02CBA4C4068C}"/>
              </a:ext>
            </a:extLst>
          </p:cNvPr>
          <p:cNvSpPr/>
          <p:nvPr userDrawn="1"/>
        </p:nvSpPr>
        <p:spPr>
          <a:xfrm rot="5400000">
            <a:off x="9708152" y="4374152"/>
            <a:ext cx="647694" cy="4320003"/>
          </a:xfrm>
          <a:prstGeom prst="rect">
            <a:avLst/>
          </a:prstGeom>
          <a:solidFill>
            <a:srgbClr val="0E284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E844BD1-B854-6742-56CB-CD7F38A665BD}"/>
              </a:ext>
            </a:extLst>
          </p:cNvPr>
          <p:cNvSpPr/>
          <p:nvPr userDrawn="1"/>
        </p:nvSpPr>
        <p:spPr>
          <a:xfrm rot="5400000">
            <a:off x="3612152" y="2598154"/>
            <a:ext cx="647694" cy="787199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4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5556345" y="222349"/>
            <a:ext cx="6857999" cy="6413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B2374AFC-2B33-B9DF-5A60-9C1B17E67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90" b="20520"/>
          <a:stretch>
            <a:fillRect/>
          </a:stretch>
        </p:blipFill>
        <p:spPr>
          <a:xfrm>
            <a:off x="6961773" y="2068130"/>
            <a:ext cx="5230225" cy="47898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21239798-838D-BA3B-1700-F108BCD27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501088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EFE38764-3DCD-D0C1-EA32-539E869EB7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501088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D1374-5EE8-05C3-E210-78A73DFD722C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40A674-240B-784B-F55A-9D6A4E09F5F3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74C2A-431F-C03D-D4F2-CC17DDE5E71E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990B55-8D12-357F-417B-CD094114344F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65BCB-45BE-B48F-EFFF-25B0D8C74BD1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96B639D-D9AA-99ED-5532-DE0C9CCE07C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99A7835D-968F-8777-80D4-AAF021947A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EB022DF-5739-1166-A494-FA6992C681F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38ABF336-2265-B1AF-68A2-7FA45D1F08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03F2DE-E117-A3B3-9638-6114045D0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5DAD3C8-7BEF-77E6-FDB6-62178C68B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EA00995-4D65-1A9D-B2B0-74F567338306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9D1093EA-A1B6-5F41-A302-AD985558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6D0148-10C1-CED2-F7D7-52C1ACE3B9C7}"/>
              </a:ext>
            </a:extLst>
          </p:cNvPr>
          <p:cNvSpPr/>
          <p:nvPr userDrawn="1"/>
        </p:nvSpPr>
        <p:spPr>
          <a:xfrm rot="5400000">
            <a:off x="8661498" y="3327500"/>
            <a:ext cx="647694" cy="6413308"/>
          </a:xfrm>
          <a:prstGeom prst="rect">
            <a:avLst/>
          </a:prstGeom>
          <a:solidFill>
            <a:srgbClr val="0E284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A27C88-21CA-104C-A4E8-E4B23B7966C1}"/>
              </a:ext>
            </a:extLst>
          </p:cNvPr>
          <p:cNvSpPr/>
          <p:nvPr userDrawn="1"/>
        </p:nvSpPr>
        <p:spPr>
          <a:xfrm rot="5400000">
            <a:off x="2565499" y="3644807"/>
            <a:ext cx="647694" cy="577869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78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5556345" y="222349"/>
            <a:ext cx="6857999" cy="6413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31309-8420-8DAE-4387-45F0235E9DEF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BD5BDC-4C76-3CBD-241D-E9C0603A6CA5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0577C9-559C-CD3A-F76A-A896EA521E5F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1CD3A8-7469-0516-7481-E7E9EBEC9EB5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E73063-03BD-FD1A-2D49-BFF25E278D59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7F6C577A-6736-7029-5D61-B78D0ADD8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501088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12B9D412-1493-3363-F6C2-276FC8D89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501088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175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02355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0883B9-2C24-C617-9CE1-7B7AD5D51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3E238-6609-A75C-BFC0-AE2B9732CED9}"/>
              </a:ext>
            </a:extLst>
          </p:cNvPr>
          <p:cNvCxnSpPr>
            <a:cxnSpLocks/>
          </p:cNvCxnSpPr>
          <p:nvPr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35445FD-47CC-48F9-9BBF-C2FEF1886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82C2FA-B5E3-C998-B23E-9D4958811AD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8C3A718-6D78-1381-1A7D-36769BC45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7F2C8AA-46B8-2B3C-BD84-7366D4D60A5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77AEE3-F903-7B4F-9E39-D1572CA7E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44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044D7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45CA-F438-DFF2-FB03-CD1D806B3FE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487E182D-C227-B0A8-41FB-A1EA6AC4D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F5E442-7A1B-201D-C35D-6EECDF3AD24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C493A7D-A9F9-4230-DFA2-994E229EF0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3EF86A-5A1C-5052-9A01-321502D5F6A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B31B449-460A-7645-29D8-6E5ECB6582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C360CF0-C319-8D88-4C41-12698AD68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1984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1A8BC4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9D0F97-9EF2-1F42-833C-C46BA93BAC7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F7B6E2A-3E13-4F4E-8C72-16D7EB5A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55D60F-69AB-2679-A374-5E6A2F560A7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BC03864-1BEC-3A51-14AC-EA837E819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CFC0878-7EA6-287E-4BB4-B99E58304195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BAF123-87C5-F3DB-B37A-B5271C2B7E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CA02325-665D-3779-697B-8E89F8401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5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B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E18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F69F1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0EA945-2A3E-7184-03BA-2F7CB2A55800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5CA35A7D-1C46-9810-0F2E-A400E10B6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C5E00-8704-AA33-50A4-FAC4ABA53E64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2F35A72-B585-752A-F878-1BB3BDA29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ECA093E-7C6E-46B9-1113-6F11D899FB4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A8E98D-E84F-BCB0-0B5F-73752D09C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47013B1-38FE-3F5B-42DE-317CCFBFC9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D96418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D964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F5994F-6248-0BBD-1B0C-3AD2EE2CBD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9C1F810-1A97-A3E4-C0AE-6C750E8B7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BA52404-B2C0-683C-46EB-A3EB11DCA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0953289-F15E-3AD5-280E-0127E2623B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6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81E43CC-4AEC-AD94-143F-E46A54FBF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09" t="23068" r="70660" b="42586"/>
          <a:stretch>
            <a:fillRect/>
          </a:stretch>
        </p:blipFill>
        <p:spPr>
          <a:xfrm rot="1949666">
            <a:off x="8629961" y="5410277"/>
            <a:ext cx="1663849" cy="170620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C82057C-5A34-8108-D0D9-662CA7DF4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097" b="15360"/>
          <a:stretch>
            <a:fillRect/>
          </a:stretch>
        </p:blipFill>
        <p:spPr>
          <a:xfrm>
            <a:off x="10256161" y="2653219"/>
            <a:ext cx="1935840" cy="42047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7439DB-0CAB-6F0C-379F-7628D582D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 rot="863926" flipH="1">
            <a:off x="4315843" y="32297"/>
            <a:ext cx="5145493" cy="4967824"/>
          </a:xfrm>
          <a:prstGeom prst="rect">
            <a:avLst/>
          </a:prstGeom>
        </p:spPr>
      </p:pic>
      <p:sp>
        <p:nvSpPr>
          <p:cNvPr id="64" name="Free-form: Shape 63">
            <a:extLst>
              <a:ext uri="{FF2B5EF4-FFF2-40B4-BE49-F238E27FC236}">
                <a16:creationId xmlns:a16="http://schemas.microsoft.com/office/drawing/2014/main" id="{5DFFAD41-A250-F1C3-39F5-8CD2E5F92952}"/>
              </a:ext>
            </a:extLst>
          </p:cNvPr>
          <p:cNvSpPr/>
          <p:nvPr userDrawn="1"/>
        </p:nvSpPr>
        <p:spPr>
          <a:xfrm>
            <a:off x="-38541" y="31661"/>
            <a:ext cx="9344478" cy="6859114"/>
          </a:xfrm>
          <a:custGeom>
            <a:avLst/>
            <a:gdLst>
              <a:gd name="csX0" fmla="*/ 3476478 w 9344478"/>
              <a:gd name="csY0" fmla="*/ 0 h 6859114"/>
              <a:gd name="csX1" fmla="*/ 9344478 w 9344478"/>
              <a:gd name="csY1" fmla="*/ 5868001 h 6859114"/>
              <a:gd name="csX2" fmla="*/ 9276865 w 9344478"/>
              <a:gd name="csY2" fmla="*/ 6761639 h 6859114"/>
              <a:gd name="csX3" fmla="*/ 9259458 w 9344478"/>
              <a:gd name="csY3" fmla="*/ 6859114 h 6859114"/>
              <a:gd name="csX4" fmla="*/ 0 w 9344478"/>
              <a:gd name="csY4" fmla="*/ 6859114 h 6859114"/>
              <a:gd name="csX5" fmla="*/ 0 w 9344478"/>
              <a:gd name="csY5" fmla="*/ 1141273 h 6859114"/>
              <a:gd name="csX6" fmla="*/ 195624 w 9344478"/>
              <a:gd name="csY6" fmla="*/ 1002162 h 6859114"/>
              <a:gd name="csX7" fmla="*/ 3476478 w 9344478"/>
              <a:gd name="csY7" fmla="*/ 0 h 68591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344478" h="6859114">
                <a:moveTo>
                  <a:pt x="3476478" y="0"/>
                </a:moveTo>
                <a:cubicBezTo>
                  <a:pt x="6717286" y="0"/>
                  <a:pt x="9344478" y="2627193"/>
                  <a:pt x="9344478" y="5868001"/>
                </a:cubicBezTo>
                <a:cubicBezTo>
                  <a:pt x="9344478" y="6171826"/>
                  <a:pt x="9321387" y="6470259"/>
                  <a:pt x="9276865" y="6761639"/>
                </a:cubicBezTo>
                <a:lnTo>
                  <a:pt x="9259458" y="6859114"/>
                </a:lnTo>
                <a:lnTo>
                  <a:pt x="0" y="6859114"/>
                </a:lnTo>
                <a:lnTo>
                  <a:pt x="0" y="1141273"/>
                </a:lnTo>
                <a:lnTo>
                  <a:pt x="195624" y="1002162"/>
                </a:lnTo>
                <a:cubicBezTo>
                  <a:pt x="1132162" y="369449"/>
                  <a:pt x="2261176" y="0"/>
                  <a:pt x="3476478" y="0"/>
                </a:cubicBezTo>
                <a:close/>
              </a:path>
            </a:pathLst>
          </a:cu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832558E8-E2A1-6F40-FE43-79DDFD8122C1}"/>
              </a:ext>
            </a:extLst>
          </p:cNvPr>
          <p:cNvSpPr/>
          <p:nvPr/>
        </p:nvSpPr>
        <p:spPr>
          <a:xfrm>
            <a:off x="-38541" y="143687"/>
            <a:ext cx="9232454" cy="6747089"/>
          </a:xfrm>
          <a:custGeom>
            <a:avLst/>
            <a:gdLst>
              <a:gd name="csX0" fmla="*/ 3476480 w 9232454"/>
              <a:gd name="csY0" fmla="*/ 0 h 6747089"/>
              <a:gd name="csX1" fmla="*/ 9232454 w 9232454"/>
              <a:gd name="csY1" fmla="*/ 5755976 h 6747089"/>
              <a:gd name="csX2" fmla="*/ 9166132 w 9232454"/>
              <a:gd name="csY2" fmla="*/ 6632554 h 6747089"/>
              <a:gd name="csX3" fmla="*/ 9145679 w 9232454"/>
              <a:gd name="csY3" fmla="*/ 6747089 h 6747089"/>
              <a:gd name="csX4" fmla="*/ 0 w 9232454"/>
              <a:gd name="csY4" fmla="*/ 6747089 h 6747089"/>
              <a:gd name="csX5" fmla="*/ 0 w 9232454"/>
              <a:gd name="csY5" fmla="*/ 1169117 h 6747089"/>
              <a:gd name="csX6" fmla="*/ 32588 w 9232454"/>
              <a:gd name="csY6" fmla="*/ 1143509 h 6747089"/>
              <a:gd name="csX7" fmla="*/ 3476480 w 9232454"/>
              <a:gd name="csY7" fmla="*/ 0 h 67470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232454" h="6747089">
                <a:moveTo>
                  <a:pt x="3476480" y="0"/>
                </a:moveTo>
                <a:cubicBezTo>
                  <a:pt x="6655417" y="0"/>
                  <a:pt x="9232454" y="2577038"/>
                  <a:pt x="9232454" y="5755976"/>
                </a:cubicBezTo>
                <a:cubicBezTo>
                  <a:pt x="9232454" y="6054002"/>
                  <a:pt x="9209804" y="6346737"/>
                  <a:pt x="9166132" y="6632554"/>
                </a:cubicBezTo>
                <a:lnTo>
                  <a:pt x="9145679" y="6747089"/>
                </a:lnTo>
                <a:lnTo>
                  <a:pt x="0" y="6747089"/>
                </a:lnTo>
                <a:lnTo>
                  <a:pt x="0" y="1169117"/>
                </a:lnTo>
                <a:lnTo>
                  <a:pt x="32588" y="1143509"/>
                </a:lnTo>
                <a:cubicBezTo>
                  <a:pt x="992930" y="425312"/>
                  <a:pt x="2185036" y="0"/>
                  <a:pt x="3476480" y="0"/>
                </a:cubicBezTo>
                <a:close/>
              </a:path>
            </a:pathLst>
          </a:cu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7E0FF2FB-DC01-6200-51E9-5597E13BA268}"/>
              </a:ext>
            </a:extLst>
          </p:cNvPr>
          <p:cNvSpPr/>
          <p:nvPr userDrawn="1"/>
        </p:nvSpPr>
        <p:spPr>
          <a:xfrm>
            <a:off x="-38541" y="564357"/>
            <a:ext cx="8752788" cy="9243600"/>
          </a:xfrm>
          <a:custGeom>
            <a:avLst/>
            <a:gdLst>
              <a:gd name="csX0" fmla="*/ 3476478 w 8752788"/>
              <a:gd name="csY0" fmla="*/ 0 h 9243600"/>
              <a:gd name="csX1" fmla="*/ 8752788 w 8752788"/>
              <a:gd name="csY1" fmla="*/ 5276310 h 9243600"/>
              <a:gd name="csX2" fmla="*/ 8691993 w 8752788"/>
              <a:gd name="csY2" fmla="*/ 6079841 h 9243600"/>
              <a:gd name="csX3" fmla="*/ 8658494 w 8752788"/>
              <a:gd name="csY3" fmla="*/ 6267424 h 9243600"/>
              <a:gd name="csX4" fmla="*/ 1 w 8752788"/>
              <a:gd name="csY4" fmla="*/ 6267424 h 9243600"/>
              <a:gd name="csX5" fmla="*/ 1 w 8752788"/>
              <a:gd name="csY5" fmla="*/ 9243600 h 9243600"/>
              <a:gd name="csX6" fmla="*/ 0 w 8752788"/>
              <a:gd name="csY6" fmla="*/ 9243600 h 9243600"/>
              <a:gd name="csX7" fmla="*/ 0 w 8752788"/>
              <a:gd name="csY7" fmla="*/ 1309020 h 9243600"/>
              <a:gd name="csX8" fmla="*/ 120255 w 8752788"/>
              <a:gd name="csY8" fmla="*/ 1204853 h 9243600"/>
              <a:gd name="csX9" fmla="*/ 3476478 w 8752788"/>
              <a:gd name="csY9" fmla="*/ 0 h 9243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752788" h="9243600">
                <a:moveTo>
                  <a:pt x="3476478" y="0"/>
                </a:moveTo>
                <a:cubicBezTo>
                  <a:pt x="6390504" y="0"/>
                  <a:pt x="8752788" y="2362284"/>
                  <a:pt x="8752788" y="5276310"/>
                </a:cubicBezTo>
                <a:cubicBezTo>
                  <a:pt x="8752788" y="5549500"/>
                  <a:pt x="8732026" y="5817841"/>
                  <a:pt x="8691993" y="6079841"/>
                </a:cubicBezTo>
                <a:lnTo>
                  <a:pt x="8658494" y="6267424"/>
                </a:lnTo>
                <a:lnTo>
                  <a:pt x="1" y="6267424"/>
                </a:lnTo>
                <a:lnTo>
                  <a:pt x="1" y="9243600"/>
                </a:lnTo>
                <a:lnTo>
                  <a:pt x="0" y="9243600"/>
                </a:lnTo>
                <a:lnTo>
                  <a:pt x="0" y="1309020"/>
                </a:lnTo>
                <a:lnTo>
                  <a:pt x="120255" y="1204853"/>
                </a:lnTo>
                <a:cubicBezTo>
                  <a:pt x="1032312" y="452156"/>
                  <a:pt x="2201592" y="0"/>
                  <a:pt x="3476478" y="0"/>
                </a:cubicBezTo>
                <a:close/>
              </a:path>
            </a:pathLst>
          </a:cu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B0EF0FC5-15C5-56AD-7738-AD8C98F6EC28}"/>
              </a:ext>
            </a:extLst>
          </p:cNvPr>
          <p:cNvSpPr/>
          <p:nvPr/>
        </p:nvSpPr>
        <p:spPr>
          <a:xfrm>
            <a:off x="-38541" y="1103016"/>
            <a:ext cx="8273125" cy="5787759"/>
          </a:xfrm>
          <a:custGeom>
            <a:avLst/>
            <a:gdLst>
              <a:gd name="csX0" fmla="*/ 3476480 w 8273125"/>
              <a:gd name="csY0" fmla="*/ 0 h 5787759"/>
              <a:gd name="csX1" fmla="*/ 8273125 w 8273125"/>
              <a:gd name="csY1" fmla="*/ 4796646 h 5787759"/>
              <a:gd name="csX2" fmla="*/ 8175675 w 8273125"/>
              <a:gd name="csY2" fmla="*/ 5763338 h 5787759"/>
              <a:gd name="csX3" fmla="*/ 8169395 w 8273125"/>
              <a:gd name="csY3" fmla="*/ 5787759 h 5787759"/>
              <a:gd name="csX4" fmla="*/ 0 w 8273125"/>
              <a:gd name="csY4" fmla="*/ 5787759 h 5787759"/>
              <a:gd name="csX5" fmla="*/ 0 w 8273125"/>
              <a:gd name="csY5" fmla="*/ 1493785 h 5787759"/>
              <a:gd name="csX6" fmla="*/ 84738 w 8273125"/>
              <a:gd name="csY6" fmla="*/ 1404906 h 5787759"/>
              <a:gd name="csX7" fmla="*/ 3476480 w 8273125"/>
              <a:gd name="csY7" fmla="*/ 0 h 5787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273125" h="5787759">
                <a:moveTo>
                  <a:pt x="3476480" y="0"/>
                </a:moveTo>
                <a:cubicBezTo>
                  <a:pt x="6125593" y="0"/>
                  <a:pt x="8273125" y="2147532"/>
                  <a:pt x="8273125" y="4796646"/>
                </a:cubicBezTo>
                <a:cubicBezTo>
                  <a:pt x="8273125" y="5127786"/>
                  <a:pt x="8239570" y="5451088"/>
                  <a:pt x="8175675" y="5763338"/>
                </a:cubicBezTo>
                <a:lnTo>
                  <a:pt x="8169395" y="5787759"/>
                </a:lnTo>
                <a:lnTo>
                  <a:pt x="0" y="5787759"/>
                </a:lnTo>
                <a:lnTo>
                  <a:pt x="0" y="1493785"/>
                </a:lnTo>
                <a:lnTo>
                  <a:pt x="84738" y="1404906"/>
                </a:lnTo>
                <a:cubicBezTo>
                  <a:pt x="952761" y="536883"/>
                  <a:pt x="2151922" y="0"/>
                  <a:pt x="34764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414A5A92-1C73-FB2D-EEE4-EA4397E7D3F2}"/>
              </a:ext>
            </a:extLst>
          </p:cNvPr>
          <p:cNvSpPr/>
          <p:nvPr userDrawn="1"/>
        </p:nvSpPr>
        <p:spPr>
          <a:xfrm>
            <a:off x="-38541" y="4780532"/>
            <a:ext cx="8272136" cy="1080000"/>
          </a:xfrm>
          <a:custGeom>
            <a:avLst/>
            <a:gdLst>
              <a:gd name="csX0" fmla="*/ 0 w 8272136"/>
              <a:gd name="csY0" fmla="*/ 0 h 1080000"/>
              <a:gd name="csX1" fmla="*/ 8140492 w 8272136"/>
              <a:gd name="csY1" fmla="*/ 0 h 1080000"/>
              <a:gd name="csX2" fmla="*/ 8175674 w 8272136"/>
              <a:gd name="csY2" fmla="*/ 152439 h 1080000"/>
              <a:gd name="csX3" fmla="*/ 8266884 w 8272136"/>
              <a:gd name="csY3" fmla="*/ 872296 h 1080000"/>
              <a:gd name="csX4" fmla="*/ 8272136 w 8272136"/>
              <a:gd name="csY4" fmla="*/ 1080000 h 1080000"/>
              <a:gd name="csX5" fmla="*/ 0 w 8272136"/>
              <a:gd name="csY5" fmla="*/ 1080000 h 10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8272136" h="1080000">
                <a:moveTo>
                  <a:pt x="0" y="0"/>
                </a:moveTo>
                <a:lnTo>
                  <a:pt x="8140492" y="0"/>
                </a:lnTo>
                <a:lnTo>
                  <a:pt x="8175674" y="152439"/>
                </a:lnTo>
                <a:cubicBezTo>
                  <a:pt x="8223596" y="386626"/>
                  <a:pt x="8254451" y="627031"/>
                  <a:pt x="8266884" y="872296"/>
                </a:cubicBezTo>
                <a:lnTo>
                  <a:pt x="8272136" y="1080000"/>
                </a:lnTo>
                <a:lnTo>
                  <a:pt x="0" y="1080000"/>
                </a:lnTo>
                <a:close/>
              </a:path>
            </a:pathLst>
          </a:custGeom>
          <a:solidFill>
            <a:srgbClr val="F7A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B69C4335-81F8-8E12-911B-735BB3458379}"/>
              </a:ext>
            </a:extLst>
          </p:cNvPr>
          <p:cNvSpPr/>
          <p:nvPr userDrawn="1"/>
        </p:nvSpPr>
        <p:spPr>
          <a:xfrm>
            <a:off x="-38541" y="5680532"/>
            <a:ext cx="8272137" cy="180000"/>
          </a:xfrm>
          <a:custGeom>
            <a:avLst/>
            <a:gdLst>
              <a:gd name="csX0" fmla="*/ 0 w 8272137"/>
              <a:gd name="csY0" fmla="*/ 0 h 180000"/>
              <a:gd name="csX1" fmla="*/ 8267586 w 8272137"/>
              <a:gd name="csY1" fmla="*/ 0 h 180000"/>
              <a:gd name="csX2" fmla="*/ 8272137 w 8272137"/>
              <a:gd name="csY2" fmla="*/ 180000 h 180000"/>
              <a:gd name="csX3" fmla="*/ 0 w 8272137"/>
              <a:gd name="csY3" fmla="*/ 180000 h 1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8272137" h="180000">
                <a:moveTo>
                  <a:pt x="0" y="0"/>
                </a:moveTo>
                <a:lnTo>
                  <a:pt x="8267586" y="0"/>
                </a:lnTo>
                <a:lnTo>
                  <a:pt x="8272137" y="18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974A9FA-8DBC-0D6C-CD50-92DAA9FA2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69" y="1912132"/>
            <a:ext cx="6203471" cy="1894878"/>
          </a:xfrm>
          <a:prstGeom prst="rect">
            <a:avLst/>
          </a:prstGeom>
        </p:spPr>
      </p:pic>
      <p:pic>
        <p:nvPicPr>
          <p:cNvPr id="6" name="Picture 5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003D673-0608-3E8F-D6B1-AD9C5DD33DCA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00" y="6162652"/>
            <a:ext cx="854513" cy="385482"/>
          </a:xfrm>
          <a:prstGeom prst="rect">
            <a:avLst/>
          </a:prstGeom>
        </p:spPr>
      </p:pic>
      <p:pic>
        <p:nvPicPr>
          <p:cNvPr id="7" name="Picture 6" descr="A logo with a person in a circle&#10;&#10;AI-generated content may be incorrect.">
            <a:extLst>
              <a:ext uri="{FF2B5EF4-FFF2-40B4-BE49-F238E27FC236}">
                <a16:creationId xmlns:a16="http://schemas.microsoft.com/office/drawing/2014/main" id="{46D15786-237F-53D5-9DBD-5542C338FF86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2" y="6122131"/>
            <a:ext cx="1010877" cy="466524"/>
          </a:xfrm>
          <a:prstGeom prst="rect">
            <a:avLst/>
          </a:prstGeom>
        </p:spPr>
      </p:pic>
      <p:pic>
        <p:nvPicPr>
          <p:cNvPr id="8" name="Picture 7" descr="A black background with text and colorful letters&#10;&#10;AI-generated content may be incorrect.">
            <a:extLst>
              <a:ext uri="{FF2B5EF4-FFF2-40B4-BE49-F238E27FC236}">
                <a16:creationId xmlns:a16="http://schemas.microsoft.com/office/drawing/2014/main" id="{D6FD947C-554E-311C-2C98-D08D2149E078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10" y="6162652"/>
            <a:ext cx="879936" cy="278526"/>
          </a:xfrm>
          <a:prstGeom prst="rect">
            <a:avLst/>
          </a:prstGeom>
        </p:spPr>
      </p:pic>
      <p:pic>
        <p:nvPicPr>
          <p:cNvPr id="9" name="Imagem 14">
            <a:extLst>
              <a:ext uri="{FF2B5EF4-FFF2-40B4-BE49-F238E27FC236}">
                <a16:creationId xmlns:a16="http://schemas.microsoft.com/office/drawing/2014/main" id="{2152A765-60BF-A4E7-8092-AD812F64BC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6313" t="14992" r="10975" b="15732"/>
          <a:stretch>
            <a:fillRect/>
          </a:stretch>
        </p:blipFill>
        <p:spPr>
          <a:xfrm>
            <a:off x="264723" y="6100520"/>
            <a:ext cx="1288531" cy="50435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D2C278B-42F7-E146-6334-66D0D32E6587}"/>
              </a:ext>
            </a:extLst>
          </p:cNvPr>
          <p:cNvPicPr/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5235" y="6162652"/>
            <a:ext cx="717709" cy="385483"/>
          </a:xfrm>
          <a:prstGeom prst="rect">
            <a:avLst/>
          </a:prstGeom>
        </p:spPr>
      </p:pic>
      <p:pic>
        <p:nvPicPr>
          <p:cNvPr id="11" name="Picture 154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E6C0A8B9-2F50-C531-A449-FC617452CA8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r="36353"/>
          <a:stretch>
            <a:fillRect/>
          </a:stretch>
        </p:blipFill>
        <p:spPr>
          <a:xfrm>
            <a:off x="1636510" y="6103214"/>
            <a:ext cx="1038144" cy="5043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77B14B-74FE-8304-71EE-16F3F1AC50D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70" y="6121726"/>
            <a:ext cx="1558835" cy="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2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15484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481687-B7D1-F800-510B-323DE77A0DEF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5038A43-7EC1-FFDA-0796-2D57C0F54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08EB05-679C-F2C3-E305-200F9F7AAA9F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81F85EA-D8A3-57BB-4DE7-C1EC52863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070AC7-7563-734F-2DF2-95297426D5E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3BD3D2C-4452-D68A-B33E-5E9A25662E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871924A-0E24-2F7A-95E9-786274AAE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6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355D75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355D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3E238-6609-A75C-BFC0-AE2B9732CED9}"/>
              </a:ext>
            </a:extLst>
          </p:cNvPr>
          <p:cNvCxnSpPr>
            <a:cxnSpLocks/>
          </p:cNvCxnSpPr>
          <p:nvPr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35445FD-47CC-48F9-9BBF-C2FEF1886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82C2FA-B5E3-C998-B23E-9D4958811AD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8C3A718-6D78-1381-1A7D-36769BC45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7F2C8AA-46B8-2B3C-BD84-7366D4D60A5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6550B6-2F28-38AA-064E-9CB46EF946D3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0337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9C6D256A-D9B8-4B0F-000F-AE4E7069FC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E23FA77-0E45-7ADE-9C3E-4AA815AA02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44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3671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9F38CE-EA2E-6822-2A18-8E3D5CD0647D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36719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45CA-F438-DFF2-FB03-CD1D806B3FE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487E182D-C227-B0A8-41FB-A1EA6AC4D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F5E442-7A1B-201D-C35D-6EECDF3AD24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C493A7D-A9F9-4230-DFA2-994E229EF0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3EF86A-5A1C-5052-9A01-321502D5F6A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F1E166A2-C95E-F0AE-DD07-E583E512B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04CCFD-F089-0561-256C-78E4A4B0B0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4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1984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48A2D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8A2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9D0F97-9EF2-1F42-833C-C46BA93BAC7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F7B6E2A-3E13-4F4E-8C72-16D7EB5A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55D60F-69AB-2679-A374-5E6A2F560A7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BC03864-1BEC-3A51-14AC-EA837E819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CFC0878-7EA6-287E-4BB4-B99E58304195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1191B-7AA6-2D5D-670D-5009BECB536B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1C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EF926008-D825-C7C7-1215-FC8AF8E41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BE4770E-69EA-B9F4-D93B-CEA561533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E18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F8B24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F8B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0EA945-2A3E-7184-03BA-2F7CB2A55800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5CA35A7D-1C46-9810-0F2E-A400E10B6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C5E00-8704-AA33-50A4-FAC4ABA53E64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2F35A72-B585-752A-F878-1BB3BDA29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ECA093E-7C6E-46B9-1113-6F11D899FB4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1959D1-CDA1-92BE-0A12-5F72AE192674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E5BBF3C-C21A-265D-70AE-E0F4D0057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EC4CE8E-2038-F416-6E76-A64A4CCB9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50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E1834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E18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C67FB-2BD3-A773-94A7-A307D39C1A4A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20ADBAEC-9789-34D9-E145-C61ED45E3D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B2BB012-BBF5-328C-E6EA-36A0276A27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8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498184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98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C85EAD-1716-4A38-4001-5CC07E5BCC96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28C9230-6253-1E8F-100E-9229DBD9D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3A37B-9ECE-8E75-BEDB-651ED7B314BC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D33CDF6-9AFC-982B-7FBF-594F3C051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A96004-A8EC-DB18-E930-2DFAC45A1421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190398-C058-5E9E-F896-73496B7ECD57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C328B79-7E65-B016-DD0F-6B5CC95D7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7197124-2D69-84F3-8DAF-D1C89F863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25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446D6F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46D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481687-B7D1-F800-510B-323DE77A0DEF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5038A43-7EC1-FFDA-0796-2D57C0F54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08EB05-679C-F2C3-E305-200F9F7AAA9F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81F85EA-D8A3-57BB-4DE7-C1EC52863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070AC7-7563-734F-2DF2-95297426D5E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393FD-D949-7B8B-BAB6-938BA2152F2F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88430889-F405-B3C1-0104-C443AC2804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DAC6063-6ECC-43FB-7DF7-6306E07B8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3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3BFD3C-4D31-07C8-9A7B-8A49977BC089}"/>
              </a:ext>
            </a:extLst>
          </p:cNvPr>
          <p:cNvSpPr txBox="1"/>
          <p:nvPr userDrawn="1"/>
        </p:nvSpPr>
        <p:spPr>
          <a:xfrm>
            <a:off x="2089479" y="3498633"/>
            <a:ext cx="9731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spc="-15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3200" b="1" spc="-15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F4D3FF-C80F-746E-0A15-2E10C3DB8E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647" y="1351343"/>
            <a:ext cx="6203471" cy="18948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1904A73-D1C8-F30A-CD14-DC80C8622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25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D6D4-48AA-BF14-593C-EB2EB5B9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DF97-B5F6-A04D-3D4A-9CA912CF9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440CA-5FEF-D752-7C6B-A730D2D7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C7D4-E014-0051-6DE6-7A836CFC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5A3E-9384-D8A4-2398-30E0C5CB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843B-F9A4-1168-1F76-1C80E87A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C32EF14-0325-48E9-C559-3D3DBB6F87BF}"/>
              </a:ext>
            </a:extLst>
          </p:cNvPr>
          <p:cNvSpPr/>
          <p:nvPr/>
        </p:nvSpPr>
        <p:spPr>
          <a:xfrm>
            <a:off x="10032000" y="1658521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6447EA-F514-7D89-11F3-BCF0B355FC42}"/>
              </a:ext>
            </a:extLst>
          </p:cNvPr>
          <p:cNvSpPr/>
          <p:nvPr userDrawn="1"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8FC03E-B25D-CDD8-23C4-7D94EE5122FB}"/>
              </a:ext>
            </a:extLst>
          </p:cNvPr>
          <p:cNvSpPr/>
          <p:nvPr/>
        </p:nvSpPr>
        <p:spPr>
          <a:xfrm>
            <a:off x="9672000" y="0"/>
            <a:ext cx="252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C09210-8481-96B3-B8C8-7145F8F299F6}"/>
              </a:ext>
            </a:extLst>
          </p:cNvPr>
          <p:cNvSpPr/>
          <p:nvPr/>
        </p:nvSpPr>
        <p:spPr>
          <a:xfrm>
            <a:off x="7254000" y="0"/>
            <a:ext cx="252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DB302E-E0C9-5039-6BF1-B692865426E3}"/>
              </a:ext>
            </a:extLst>
          </p:cNvPr>
          <p:cNvSpPr/>
          <p:nvPr userDrawn="1"/>
        </p:nvSpPr>
        <p:spPr>
          <a:xfrm>
            <a:off x="4836000" y="0"/>
            <a:ext cx="252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6B8DFD-79E3-FA73-2790-64560A2458C0}"/>
              </a:ext>
            </a:extLst>
          </p:cNvPr>
          <p:cNvSpPr/>
          <p:nvPr userDrawn="1"/>
        </p:nvSpPr>
        <p:spPr>
          <a:xfrm>
            <a:off x="2418000" y="0"/>
            <a:ext cx="2520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4105FC9-1CC5-ABB5-8B6F-5F258AB53110}"/>
              </a:ext>
            </a:extLst>
          </p:cNvPr>
          <p:cNvGrpSpPr/>
          <p:nvPr userDrawn="1"/>
        </p:nvGrpSpPr>
        <p:grpSpPr>
          <a:xfrm>
            <a:off x="2393930" y="2202012"/>
            <a:ext cx="7614000" cy="720000"/>
            <a:chOff x="2393930" y="2202012"/>
            <a:chExt cx="7614000" cy="720000"/>
          </a:xfrm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79905825-AE5F-082D-ECDF-B8EA2FB56F4F}"/>
                </a:ext>
              </a:extLst>
            </p:cNvPr>
            <p:cNvSpPr/>
            <p:nvPr userDrawn="1"/>
          </p:nvSpPr>
          <p:spPr>
            <a:xfrm rot="5400000">
              <a:off x="2213930" y="2382012"/>
              <a:ext cx="720000" cy="3600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6CDAE6A4-DA0C-1632-E08B-64FEB1AE5A37}"/>
                </a:ext>
              </a:extLst>
            </p:cNvPr>
            <p:cNvSpPr/>
            <p:nvPr userDrawn="1"/>
          </p:nvSpPr>
          <p:spPr>
            <a:xfrm rot="5400000">
              <a:off x="4631930" y="2382012"/>
              <a:ext cx="720000" cy="36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18368131-6A0A-4ABB-1060-CCFFE55C2507}"/>
                </a:ext>
              </a:extLst>
            </p:cNvPr>
            <p:cNvSpPr/>
            <p:nvPr userDrawn="1"/>
          </p:nvSpPr>
          <p:spPr>
            <a:xfrm rot="5400000">
              <a:off x="7049930" y="2382012"/>
              <a:ext cx="720000" cy="360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F9DB30E-E2CD-E077-4B44-B2F1F06CD516}"/>
                </a:ext>
              </a:extLst>
            </p:cNvPr>
            <p:cNvSpPr/>
            <p:nvPr userDrawn="1"/>
          </p:nvSpPr>
          <p:spPr>
            <a:xfrm rot="5400000">
              <a:off x="9467930" y="2382012"/>
              <a:ext cx="720000" cy="360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DCBF28A-3C13-8AD1-FA99-3A5E81A2202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A7512A-B185-B4FF-CA8D-93CE55176E92}"/>
              </a:ext>
            </a:extLst>
          </p:cNvPr>
          <p:cNvSpPr/>
          <p:nvPr/>
        </p:nvSpPr>
        <p:spPr>
          <a:xfrm>
            <a:off x="9672000" y="3458521"/>
            <a:ext cx="2520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3A308D-C2D7-68CA-3A6F-3E08B34E1DA8}"/>
              </a:ext>
            </a:extLst>
          </p:cNvPr>
          <p:cNvSpPr/>
          <p:nvPr/>
        </p:nvSpPr>
        <p:spPr>
          <a:xfrm>
            <a:off x="7254000" y="3458521"/>
            <a:ext cx="2520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CFB3A2-7A2A-340F-C5A2-F6D69D89E90B}"/>
              </a:ext>
            </a:extLst>
          </p:cNvPr>
          <p:cNvSpPr/>
          <p:nvPr userDrawn="1"/>
        </p:nvSpPr>
        <p:spPr>
          <a:xfrm>
            <a:off x="4836000" y="3458521"/>
            <a:ext cx="2520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479215-84A5-2F2C-E681-A68D1C759A20}"/>
              </a:ext>
            </a:extLst>
          </p:cNvPr>
          <p:cNvSpPr/>
          <p:nvPr userDrawn="1"/>
        </p:nvSpPr>
        <p:spPr>
          <a:xfrm>
            <a:off x="2418000" y="3458521"/>
            <a:ext cx="2520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36CA76-DB83-E2CD-E615-21B4D3DC24D8}"/>
              </a:ext>
            </a:extLst>
          </p:cNvPr>
          <p:cNvSpPr/>
          <p:nvPr/>
        </p:nvSpPr>
        <p:spPr>
          <a:xfrm>
            <a:off x="10163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058401-9A87-71E8-588A-C035D1BC6839}"/>
              </a:ext>
            </a:extLst>
          </p:cNvPr>
          <p:cNvCxnSpPr>
            <a:cxnSpLocks/>
          </p:cNvCxnSpPr>
          <p:nvPr/>
        </p:nvCxnSpPr>
        <p:spPr>
          <a:xfrm>
            <a:off x="10032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0448FE4-363A-8586-4F4F-43648683F350}"/>
              </a:ext>
            </a:extLst>
          </p:cNvPr>
          <p:cNvSpPr/>
          <p:nvPr/>
        </p:nvSpPr>
        <p:spPr>
          <a:xfrm>
            <a:off x="7745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651195-3DE6-7152-3838-312BCC04D35F}"/>
              </a:ext>
            </a:extLst>
          </p:cNvPr>
          <p:cNvCxnSpPr>
            <a:cxnSpLocks/>
          </p:cNvCxnSpPr>
          <p:nvPr/>
        </p:nvCxnSpPr>
        <p:spPr>
          <a:xfrm>
            <a:off x="7614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96F15FD-0256-1745-74AE-B4902437427A}"/>
              </a:ext>
            </a:extLst>
          </p:cNvPr>
          <p:cNvSpPr/>
          <p:nvPr userDrawn="1"/>
        </p:nvSpPr>
        <p:spPr>
          <a:xfrm>
            <a:off x="5327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6147C8-6059-B98E-5834-8BA9112DF2AA}"/>
              </a:ext>
            </a:extLst>
          </p:cNvPr>
          <p:cNvCxnSpPr>
            <a:cxnSpLocks/>
          </p:cNvCxnSpPr>
          <p:nvPr userDrawn="1"/>
        </p:nvCxnSpPr>
        <p:spPr>
          <a:xfrm>
            <a:off x="5196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D259FE4-F5A3-932A-866A-C369F9CE1EE7}"/>
              </a:ext>
            </a:extLst>
          </p:cNvPr>
          <p:cNvSpPr/>
          <p:nvPr userDrawn="1"/>
        </p:nvSpPr>
        <p:spPr>
          <a:xfrm>
            <a:off x="2909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CC9512-6D80-81CC-3449-56942E3ED71F}"/>
              </a:ext>
            </a:extLst>
          </p:cNvPr>
          <p:cNvCxnSpPr>
            <a:cxnSpLocks/>
          </p:cNvCxnSpPr>
          <p:nvPr userDrawn="1"/>
        </p:nvCxnSpPr>
        <p:spPr>
          <a:xfrm>
            <a:off x="2778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85028B0-5267-4F60-AD50-94B5DED68692}"/>
              </a:ext>
            </a:extLst>
          </p:cNvPr>
          <p:cNvSpPr/>
          <p:nvPr userDrawn="1"/>
        </p:nvSpPr>
        <p:spPr>
          <a:xfrm>
            <a:off x="0" y="3458521"/>
            <a:ext cx="252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5D83A1-86FA-ED45-0414-F4F635170754}"/>
              </a:ext>
            </a:extLst>
          </p:cNvPr>
          <p:cNvSpPr/>
          <p:nvPr userDrawn="1"/>
        </p:nvSpPr>
        <p:spPr>
          <a:xfrm>
            <a:off x="491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59C2A6-A0FE-038E-45CF-EDB361620C9B}"/>
              </a:ext>
            </a:extLst>
          </p:cNvPr>
          <p:cNvCxnSpPr>
            <a:cxnSpLocks/>
          </p:cNvCxnSpPr>
          <p:nvPr userDrawn="1"/>
        </p:nvCxnSpPr>
        <p:spPr>
          <a:xfrm>
            <a:off x="360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60">
            <a:extLst>
              <a:ext uri="{FF2B5EF4-FFF2-40B4-BE49-F238E27FC236}">
                <a16:creationId xmlns:a16="http://schemas.microsoft.com/office/drawing/2014/main" id="{8DEB7936-5376-352E-04AA-349254DF74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48" name="Text Placeholder 60">
            <a:extLst>
              <a:ext uri="{FF2B5EF4-FFF2-40B4-BE49-F238E27FC236}">
                <a16:creationId xmlns:a16="http://schemas.microsoft.com/office/drawing/2014/main" id="{BFD91CAD-BE03-4A58-7A1E-75F010C6C6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49" name="Text Placeholder 60">
            <a:extLst>
              <a:ext uri="{FF2B5EF4-FFF2-40B4-BE49-F238E27FC236}">
                <a16:creationId xmlns:a16="http://schemas.microsoft.com/office/drawing/2014/main" id="{C93D5881-CB7C-83CC-A564-E4F99A2E04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8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0" name="Text Placeholder 60">
            <a:extLst>
              <a:ext uri="{FF2B5EF4-FFF2-40B4-BE49-F238E27FC236}">
                <a16:creationId xmlns:a16="http://schemas.microsoft.com/office/drawing/2014/main" id="{D4F0E338-C92E-9481-9A99-B00CA40734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8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1" name="Text Placeholder 60">
            <a:extLst>
              <a:ext uri="{FF2B5EF4-FFF2-40B4-BE49-F238E27FC236}">
                <a16:creationId xmlns:a16="http://schemas.microsoft.com/office/drawing/2014/main" id="{8EE2F0A5-4FFF-E8F3-E2D5-01AE1655FD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24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2" name="Text Placeholder 60">
            <a:extLst>
              <a:ext uri="{FF2B5EF4-FFF2-40B4-BE49-F238E27FC236}">
                <a16:creationId xmlns:a16="http://schemas.microsoft.com/office/drawing/2014/main" id="{24A8AA6C-60A5-A922-D0A0-E0B34FD0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24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3" name="Text Placeholder 60">
            <a:extLst>
              <a:ext uri="{FF2B5EF4-FFF2-40B4-BE49-F238E27FC236}">
                <a16:creationId xmlns:a16="http://schemas.microsoft.com/office/drawing/2014/main" id="{55550823-7F07-5BEA-BE0E-910730F02B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06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4" name="Text Placeholder 60">
            <a:extLst>
              <a:ext uri="{FF2B5EF4-FFF2-40B4-BE49-F238E27FC236}">
                <a16:creationId xmlns:a16="http://schemas.microsoft.com/office/drawing/2014/main" id="{5096CABC-F489-1393-7DD0-862D628F07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6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5" name="Text Placeholder 60">
            <a:extLst>
              <a:ext uri="{FF2B5EF4-FFF2-40B4-BE49-F238E27FC236}">
                <a16:creationId xmlns:a16="http://schemas.microsoft.com/office/drawing/2014/main" id="{9634A5A3-B795-C371-5EBC-AE8CB0630A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42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6" name="Text Placeholder 60">
            <a:extLst>
              <a:ext uri="{FF2B5EF4-FFF2-40B4-BE49-F238E27FC236}">
                <a16:creationId xmlns:a16="http://schemas.microsoft.com/office/drawing/2014/main" id="{677BB655-5870-0128-78F2-C4F4394B95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4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2362DB-0994-0B37-7CCB-C7E5E35D97E8}"/>
              </a:ext>
            </a:extLst>
          </p:cNvPr>
          <p:cNvSpPr/>
          <p:nvPr userDrawn="1"/>
        </p:nvSpPr>
        <p:spPr>
          <a:xfrm>
            <a:off x="1569789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E0F6933B-24F5-14CC-673D-D07168EC5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DA6B418-C5D0-B8EA-E05C-75448EDA1C16}"/>
              </a:ext>
            </a:extLst>
          </p:cNvPr>
          <p:cNvSpPr/>
          <p:nvPr userDrawn="1"/>
        </p:nvSpPr>
        <p:spPr>
          <a:xfrm>
            <a:off x="6406799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961983-CB00-E18A-F3C0-C1DDB37159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15545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43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BD3D-16D7-86FE-3998-3E63FC4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7CC4-9625-B499-D325-A896E74D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7FC4A-3EDF-E95A-D1C9-245EE8AA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3B329-46E6-453C-CA10-C00D0B26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0560F-A8B6-B9FF-1F44-F3720C8C1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68BF4-604A-5818-981C-85A083F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7D9CD-5001-9B86-93B8-712FB33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AE98E-2812-D342-EDDC-2DBA2ECA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FE5C-F16F-E3AE-0AF1-3A8502C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973FC-9264-4230-08E1-A93BA9A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CB5C-4480-486F-5AAE-126EB51E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D6E2-E2FE-2E31-B068-746017F6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34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BADB-FB85-D7A4-1F87-948A2B39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3E69-E844-815E-D831-663C8EDE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CD7E-7D4C-504E-2DDC-9FBAFC58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E2943-8971-BF7A-EA48-CEEEE42D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E875-053C-C699-66BA-BAB6B670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8D43-2FE2-F281-3BD0-8426C7D9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307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4DAF-1645-CE71-5235-FC020DFA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82C6D-D85D-B736-1E32-3C87EBDF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CD7A-3D70-CC12-D96D-C933FB49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F65FE-C0D8-AD92-16A4-B6D481E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2F96F-4C4C-4820-C24D-7874F683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8ABBC-A2DA-CA30-A4EE-5FC85158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928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144A-41E2-7C99-00F7-68E484C2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0D45-756A-7F0E-4B74-878C803E2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D019-E897-0367-91D7-CDB8F37C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0374-46E7-AA59-17C3-A6A8D144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9B91-1B57-62CC-0723-E610CB86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44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522D-AF6F-8BB8-895C-F29AD1C1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68073-6B9C-72C6-4730-22F4B700B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BD66-76FE-9221-F9B7-58433CC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3F3E-BC78-1F92-EB25-351AEDDB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B09D8-C2D6-F972-FED7-64ED1598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00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8CF6-14A4-8EB9-91E6-43C5B558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5A675-6C47-FB52-318A-EE4C404E7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46589-1780-1246-01C0-89CB988D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5C592-B487-F8B4-283C-D2636B2A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C96FA-925A-9BE3-6E57-D5A24F3E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46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0C1B-950D-0C9B-2943-389300D7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FC84D-BA08-2EC5-F31A-566A640A4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1A4A1-E2A4-1B01-4AB5-2C7A8E47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4C57-7688-76F0-4D97-73006D46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BA330-A29D-D4E1-B0F3-1C204E80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2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984A-32B4-658C-3CCE-523A0CD3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4E36B-387D-CF97-8BBC-2B21A46AD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4C433-52C4-5864-2DD7-283022A8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08B8-35E2-731D-688B-399127F3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81CC-2BD7-1E71-8975-DD46C1A7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26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D6D4-48AA-BF14-593C-EB2EB5B9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DF97-B5F6-A04D-3D4A-9CA912CF9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440CA-5FEF-D752-7C6B-A730D2D7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C7D4-E014-0051-6DE6-7A836CFC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5A3E-9384-D8A4-2398-30E0C5CB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843B-F9A4-1168-1F76-1C80E87A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0B32279-2D92-2ADA-7558-492CAEDCA3CF}"/>
              </a:ext>
            </a:extLst>
          </p:cNvPr>
          <p:cNvSpPr/>
          <p:nvPr userDrawn="1"/>
        </p:nvSpPr>
        <p:spPr>
          <a:xfrm>
            <a:off x="10428000" y="0"/>
            <a:ext cx="176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1514B1-1444-B7EF-511B-4929602366EA}"/>
              </a:ext>
            </a:extLst>
          </p:cNvPr>
          <p:cNvSpPr/>
          <p:nvPr userDrawn="1"/>
        </p:nvSpPr>
        <p:spPr>
          <a:xfrm>
            <a:off x="8690000" y="0"/>
            <a:ext cx="176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8B7F85-0AF8-A5AC-A6BB-F1EE50275ADB}"/>
              </a:ext>
            </a:extLst>
          </p:cNvPr>
          <p:cNvSpPr/>
          <p:nvPr userDrawn="1"/>
        </p:nvSpPr>
        <p:spPr>
          <a:xfrm>
            <a:off x="6952000" y="0"/>
            <a:ext cx="176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B8672B-73D7-DE30-D599-51FC8685E336}"/>
              </a:ext>
            </a:extLst>
          </p:cNvPr>
          <p:cNvSpPr/>
          <p:nvPr userDrawn="1"/>
        </p:nvSpPr>
        <p:spPr>
          <a:xfrm>
            <a:off x="5214000" y="0"/>
            <a:ext cx="176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73EEE4-BB24-5112-B965-5306282CA7A7}"/>
              </a:ext>
            </a:extLst>
          </p:cNvPr>
          <p:cNvSpPr/>
          <p:nvPr userDrawn="1"/>
        </p:nvSpPr>
        <p:spPr>
          <a:xfrm>
            <a:off x="3476000" y="0"/>
            <a:ext cx="176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D3B368-2672-666C-2B72-32069461841F}"/>
              </a:ext>
            </a:extLst>
          </p:cNvPr>
          <p:cNvSpPr/>
          <p:nvPr userDrawn="1"/>
        </p:nvSpPr>
        <p:spPr>
          <a:xfrm>
            <a:off x="1738000" y="0"/>
            <a:ext cx="1764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538F0C3-5D00-0AD7-411E-E8EC71DAEC31}"/>
              </a:ext>
            </a:extLst>
          </p:cNvPr>
          <p:cNvGrpSpPr/>
          <p:nvPr userDrawn="1"/>
        </p:nvGrpSpPr>
        <p:grpSpPr>
          <a:xfrm>
            <a:off x="1571000" y="2198521"/>
            <a:ext cx="9050000" cy="720000"/>
            <a:chOff x="1571000" y="2198521"/>
            <a:chExt cx="9050000" cy="720000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49177AC4-98B7-C474-3266-B79FE0649C04}"/>
                </a:ext>
              </a:extLst>
            </p:cNvPr>
            <p:cNvSpPr/>
            <p:nvPr userDrawn="1"/>
          </p:nvSpPr>
          <p:spPr>
            <a:xfrm rot="5400000">
              <a:off x="1391000" y="2378521"/>
              <a:ext cx="720000" cy="3600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FA9ACD2E-B3F1-7A0F-49A0-AE6979E39574}"/>
                </a:ext>
              </a:extLst>
            </p:cNvPr>
            <p:cNvSpPr/>
            <p:nvPr userDrawn="1"/>
          </p:nvSpPr>
          <p:spPr>
            <a:xfrm rot="5400000">
              <a:off x="3129000" y="2378521"/>
              <a:ext cx="720000" cy="36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7C27AD34-4EE7-FF39-04D7-9CD1CB1746DA}"/>
                </a:ext>
              </a:extLst>
            </p:cNvPr>
            <p:cNvSpPr/>
            <p:nvPr userDrawn="1"/>
          </p:nvSpPr>
          <p:spPr>
            <a:xfrm rot="5400000">
              <a:off x="4867000" y="2378521"/>
              <a:ext cx="720000" cy="360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5FE6E7C0-8F3A-E1EB-E4B5-2E1EC76A3E28}"/>
                </a:ext>
              </a:extLst>
            </p:cNvPr>
            <p:cNvSpPr/>
            <p:nvPr userDrawn="1"/>
          </p:nvSpPr>
          <p:spPr>
            <a:xfrm rot="5400000">
              <a:off x="6605000" y="2378521"/>
              <a:ext cx="720000" cy="360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4083F3BA-02B6-89CE-D3C2-778FBA75C732}"/>
                </a:ext>
              </a:extLst>
            </p:cNvPr>
            <p:cNvSpPr/>
            <p:nvPr userDrawn="1"/>
          </p:nvSpPr>
          <p:spPr>
            <a:xfrm rot="5400000">
              <a:off x="8343000" y="2378521"/>
              <a:ext cx="720000" cy="3600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BF408AB-856C-FE89-EDCE-A1BB41787489}"/>
                </a:ext>
              </a:extLst>
            </p:cNvPr>
            <p:cNvSpPr/>
            <p:nvPr userDrawn="1"/>
          </p:nvSpPr>
          <p:spPr>
            <a:xfrm rot="5400000">
              <a:off x="10081000" y="2378521"/>
              <a:ext cx="720000" cy="360000"/>
            </a:xfrm>
            <a:prstGeom prst="triangle">
              <a:avLst/>
            </a:prstGeom>
            <a:solidFill>
              <a:srgbClr val="237B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B493C9C-05BD-1545-E47F-F229B80F9053}"/>
              </a:ext>
            </a:extLst>
          </p:cNvPr>
          <p:cNvSpPr/>
          <p:nvPr userDrawn="1"/>
        </p:nvSpPr>
        <p:spPr>
          <a:xfrm>
            <a:off x="0" y="0"/>
            <a:ext cx="1764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98450-14EF-33AF-4854-FE2C3BD8AD5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A0CCA5-33B6-68DF-3659-0F29569F3511}"/>
              </a:ext>
            </a:extLst>
          </p:cNvPr>
          <p:cNvSpPr/>
          <p:nvPr userDrawn="1"/>
        </p:nvSpPr>
        <p:spPr>
          <a:xfrm>
            <a:off x="10428000" y="3458521"/>
            <a:ext cx="1764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76FD0A-4B5D-D91C-D7CB-C74AA4DB5979}"/>
              </a:ext>
            </a:extLst>
          </p:cNvPr>
          <p:cNvSpPr/>
          <p:nvPr userDrawn="1"/>
        </p:nvSpPr>
        <p:spPr>
          <a:xfrm>
            <a:off x="8690000" y="3458521"/>
            <a:ext cx="1764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6952000" y="34585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5214000" y="34585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3476000" y="34585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1738000" y="34585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0" y="34585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3F9C00-4BF0-E910-65B2-98F7013038B6}"/>
              </a:ext>
            </a:extLst>
          </p:cNvPr>
          <p:cNvSpPr/>
          <p:nvPr userDrawn="1"/>
        </p:nvSpPr>
        <p:spPr>
          <a:xfrm>
            <a:off x="7204000" y="1658521"/>
            <a:ext cx="1260000" cy="180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8C8E5-3E07-872B-09C8-672165893308}"/>
              </a:ext>
            </a:extLst>
          </p:cNvPr>
          <p:cNvSpPr/>
          <p:nvPr userDrawn="1"/>
        </p:nvSpPr>
        <p:spPr>
          <a:xfrm>
            <a:off x="7295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0F2BB6-490D-74F5-DAC1-05C24CC5084C}"/>
              </a:ext>
            </a:extLst>
          </p:cNvPr>
          <p:cNvSpPr/>
          <p:nvPr userDrawn="1"/>
        </p:nvSpPr>
        <p:spPr>
          <a:xfrm>
            <a:off x="2081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AC7821-5264-5257-6F99-6FEF61801929}"/>
              </a:ext>
            </a:extLst>
          </p:cNvPr>
          <p:cNvSpPr/>
          <p:nvPr userDrawn="1"/>
        </p:nvSpPr>
        <p:spPr>
          <a:xfrm>
            <a:off x="343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252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1990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3728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68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8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8259617-2465-083A-D4DC-6250454F0FA6}"/>
              </a:ext>
            </a:extLst>
          </p:cNvPr>
          <p:cNvCxnSpPr>
            <a:cxnSpLocks/>
          </p:cNvCxnSpPr>
          <p:nvPr userDrawn="1"/>
        </p:nvCxnSpPr>
        <p:spPr>
          <a:xfrm>
            <a:off x="5466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06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6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7204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4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44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B6AAB4-A77E-9870-B751-A2A7A36AC909}"/>
              </a:ext>
            </a:extLst>
          </p:cNvPr>
          <p:cNvCxnSpPr>
            <a:cxnSpLocks/>
          </p:cNvCxnSpPr>
          <p:nvPr userDrawn="1"/>
        </p:nvCxnSpPr>
        <p:spPr>
          <a:xfrm>
            <a:off x="8942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DB794D36-7633-255B-D263-65E77874B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82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7" name="Text Placeholder 60">
            <a:extLst>
              <a:ext uri="{FF2B5EF4-FFF2-40B4-BE49-F238E27FC236}">
                <a16:creationId xmlns:a16="http://schemas.microsoft.com/office/drawing/2014/main" id="{D839056E-E6BE-E65B-AA39-25FF9C964F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8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9F8E8F-2BBB-04A1-ABC4-7AEA7DBF7930}"/>
              </a:ext>
            </a:extLst>
          </p:cNvPr>
          <p:cNvCxnSpPr>
            <a:cxnSpLocks/>
          </p:cNvCxnSpPr>
          <p:nvPr userDrawn="1"/>
        </p:nvCxnSpPr>
        <p:spPr>
          <a:xfrm>
            <a:off x="10680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60">
            <a:extLst>
              <a:ext uri="{FF2B5EF4-FFF2-40B4-BE49-F238E27FC236}">
                <a16:creationId xmlns:a16="http://schemas.microsoft.com/office/drawing/2014/main" id="{2651F1EE-BB79-33F7-F8DB-A08914A1D4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20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80" name="Text Placeholder 60">
            <a:extLst>
              <a:ext uri="{FF2B5EF4-FFF2-40B4-BE49-F238E27FC236}">
                <a16:creationId xmlns:a16="http://schemas.microsoft.com/office/drawing/2014/main" id="{300C6D2F-FA54-3DEC-A103-81C77D5A40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2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8D594B97-A1B1-E90B-B68E-8B4A1B6BEE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72A0382-B70B-88AE-A403-2F431E909E3F}"/>
              </a:ext>
            </a:extLst>
          </p:cNvPr>
          <p:cNvSpPr/>
          <p:nvPr userDrawn="1"/>
        </p:nvSpPr>
        <p:spPr>
          <a:xfrm>
            <a:off x="10771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6E10C7-7267-7C1A-5EF1-8921D7BA6356}"/>
              </a:ext>
            </a:extLst>
          </p:cNvPr>
          <p:cNvSpPr/>
          <p:nvPr userDrawn="1"/>
        </p:nvSpPr>
        <p:spPr>
          <a:xfrm>
            <a:off x="9033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D632D-431C-5947-9A10-7DD36D6C3DA0}"/>
              </a:ext>
            </a:extLst>
          </p:cNvPr>
          <p:cNvSpPr/>
          <p:nvPr userDrawn="1"/>
        </p:nvSpPr>
        <p:spPr>
          <a:xfrm>
            <a:off x="5557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8E3AA2-FD1B-408B-F2BD-FA2B6DCF3DFC}"/>
              </a:ext>
            </a:extLst>
          </p:cNvPr>
          <p:cNvSpPr/>
          <p:nvPr userDrawn="1"/>
        </p:nvSpPr>
        <p:spPr>
          <a:xfrm>
            <a:off x="3819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949CD2-4194-EA19-C512-7DC07E4E64FE}"/>
              </a:ext>
            </a:extLst>
          </p:cNvPr>
          <p:cNvSpPr/>
          <p:nvPr userDrawn="1"/>
        </p:nvSpPr>
        <p:spPr>
          <a:xfrm>
            <a:off x="1569789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1407F-5EA5-964C-34B2-79A6D2A1C690}"/>
              </a:ext>
            </a:extLst>
          </p:cNvPr>
          <p:cNvSpPr/>
          <p:nvPr userDrawn="1"/>
        </p:nvSpPr>
        <p:spPr>
          <a:xfrm>
            <a:off x="6406799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D5840C-989B-D1BE-47C4-05923889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15545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6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BD3D-16D7-86FE-3998-3E63FC4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7CC4-9625-B499-D325-A896E74D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7FC4A-3EDF-E95A-D1C9-245EE8AA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3B329-46E6-453C-CA10-C00D0B26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0560F-A8B6-B9FF-1F44-F3720C8C1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68BF4-604A-5818-981C-85A083F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7D9CD-5001-9B86-93B8-712FB33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AE98E-2812-D342-EDDC-2DBA2ECA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3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FE5C-F16F-E3AE-0AF1-3A8502CF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973FC-9264-4230-08E1-A93BA9A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CB5C-4480-486F-5AAE-126EB51E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D6E2-E2FE-2E31-B068-746017F6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55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E122-DB92-03F4-71C9-DA9E4509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703AD-9720-5776-1AC9-B255949D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D211-4010-F66D-7A28-44288807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55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BADB-FB85-D7A4-1F87-948A2B39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3E69-E844-815E-D831-663C8EDE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CD7E-7D4C-504E-2DDC-9FBAFC58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E2943-8971-BF7A-EA48-CEEEE42D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E875-053C-C699-66BA-BAB6B670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8D43-2FE2-F281-3BD0-8426C7D9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54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4DAF-1645-CE71-5235-FC020DFA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82C6D-D85D-B736-1E32-3C87EBDF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CD7A-3D70-CC12-D96D-C933FB49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F65FE-C0D8-AD92-16A4-B6D481E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2F96F-4C4C-4820-C24D-7874F683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8ABBC-A2DA-CA30-A4EE-5FC85158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21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144A-41E2-7C99-00F7-68E484C2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0D45-756A-7F0E-4B74-878C803E2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D019-E897-0367-91D7-CDB8F37C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0374-46E7-AA59-17C3-A6A8D144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9B91-1B57-62CC-0723-E610CB86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96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522D-AF6F-8BB8-895C-F29AD1C1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68073-6B9C-72C6-4730-22F4B700B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BD66-76FE-9221-F9B7-58433CC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3F3E-BC78-1F92-EB25-351AEDDB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B09D8-C2D6-F972-FED7-64ED1598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6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25C0CDC-FA77-0DD2-CA86-99521357B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246E0DE-CD77-B419-53C9-878AB7F817DD}"/>
              </a:ext>
            </a:extLst>
          </p:cNvPr>
          <p:cNvGrpSpPr/>
          <p:nvPr userDrawn="1"/>
        </p:nvGrpSpPr>
        <p:grpSpPr>
          <a:xfrm>
            <a:off x="162000" y="1247385"/>
            <a:ext cx="1440000" cy="1537368"/>
            <a:chOff x="145907" y="1004482"/>
            <a:chExt cx="1440000" cy="153736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45907" y="1053166"/>
              <a:ext cx="1440000" cy="144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325907" y="1233166"/>
              <a:ext cx="1080000" cy="108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2782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3A0CCA5-33B6-68DF-3659-0F29569F3511}"/>
              </a:ext>
            </a:extLst>
          </p:cNvPr>
          <p:cNvSpPr/>
          <p:nvPr userDrawn="1"/>
        </p:nvSpPr>
        <p:spPr>
          <a:xfrm>
            <a:off x="10428000" y="3026721"/>
            <a:ext cx="1764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76FD0A-4B5D-D91C-D7CB-C74AA4DB5979}"/>
              </a:ext>
            </a:extLst>
          </p:cNvPr>
          <p:cNvSpPr/>
          <p:nvPr userDrawn="1"/>
        </p:nvSpPr>
        <p:spPr>
          <a:xfrm>
            <a:off x="8690000" y="3026721"/>
            <a:ext cx="1764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6952000" y="30267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5214000" y="30267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3476000" y="30267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1738000" y="30267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0" y="30267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7C247FF-CA5F-A369-BAB4-A80155A2A045}"/>
              </a:ext>
            </a:extLst>
          </p:cNvPr>
          <p:cNvGrpSpPr/>
          <p:nvPr userDrawn="1"/>
        </p:nvGrpSpPr>
        <p:grpSpPr>
          <a:xfrm>
            <a:off x="7114000" y="1247385"/>
            <a:ext cx="1440000" cy="1537368"/>
            <a:chOff x="7243838" y="1004482"/>
            <a:chExt cx="1440000" cy="153736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243838" y="1053166"/>
              <a:ext cx="1440000" cy="144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423838" y="1233166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42575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837E94-EC66-4140-9E81-A69401FCD11D}"/>
              </a:ext>
            </a:extLst>
          </p:cNvPr>
          <p:cNvGrpSpPr/>
          <p:nvPr userDrawn="1"/>
        </p:nvGrpSpPr>
        <p:grpSpPr>
          <a:xfrm>
            <a:off x="5376000" y="1247385"/>
            <a:ext cx="1440000" cy="1537368"/>
            <a:chOff x="5585057" y="1004482"/>
            <a:chExt cx="1440000" cy="153736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585057" y="1053166"/>
              <a:ext cx="1440000" cy="144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765057" y="1233166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76697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110FB9-A544-6BF1-281E-52B6AD6C1CDB}"/>
              </a:ext>
            </a:extLst>
          </p:cNvPr>
          <p:cNvGrpSpPr/>
          <p:nvPr userDrawn="1"/>
        </p:nvGrpSpPr>
        <p:grpSpPr>
          <a:xfrm>
            <a:off x="3638000" y="1247385"/>
            <a:ext cx="1440000" cy="1537368"/>
            <a:chOff x="3733908" y="1004482"/>
            <a:chExt cx="1440000" cy="153736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733908" y="1053166"/>
              <a:ext cx="1440000" cy="144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913908" y="1233166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91582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902DA5-C005-A296-CCB8-C9006FCCAD3D}"/>
              </a:ext>
            </a:extLst>
          </p:cNvPr>
          <p:cNvGrpSpPr/>
          <p:nvPr userDrawn="1"/>
        </p:nvGrpSpPr>
        <p:grpSpPr>
          <a:xfrm>
            <a:off x="1900000" y="1247385"/>
            <a:ext cx="1440000" cy="1537368"/>
            <a:chOff x="1972700" y="1004482"/>
            <a:chExt cx="1440000" cy="15373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72700" y="1053166"/>
              <a:ext cx="1440000" cy="144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2152700" y="123316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154621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252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1DBF4C-1880-28B7-CE09-A13ED6D5FB12}"/>
              </a:ext>
            </a:extLst>
          </p:cNvPr>
          <p:cNvGrpSpPr/>
          <p:nvPr userDrawn="1"/>
        </p:nvGrpSpPr>
        <p:grpSpPr>
          <a:xfrm>
            <a:off x="10590000" y="1247385"/>
            <a:ext cx="1440000" cy="1537368"/>
            <a:chOff x="10468136" y="1004482"/>
            <a:chExt cx="1440000" cy="1537368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9A3C5E3-1458-F4C2-6457-09E69F2321BA}"/>
                </a:ext>
              </a:extLst>
            </p:cNvPr>
            <p:cNvSpPr/>
            <p:nvPr userDrawn="1"/>
          </p:nvSpPr>
          <p:spPr>
            <a:xfrm>
              <a:off x="10468136" y="1053166"/>
              <a:ext cx="1440000" cy="1440000"/>
            </a:xfrm>
            <a:prstGeom prst="ellipse">
              <a:avLst/>
            </a:prstGeom>
            <a:solidFill>
              <a:srgbClr val="18525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696890-F2A2-78BA-55FC-4F980192AAF6}"/>
                </a:ext>
              </a:extLst>
            </p:cNvPr>
            <p:cNvSpPr/>
            <p:nvPr userDrawn="1"/>
          </p:nvSpPr>
          <p:spPr>
            <a:xfrm>
              <a:off x="10648136" y="1233166"/>
              <a:ext cx="1080000" cy="1080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2A0382-B70B-88AE-A403-2F431E909E3F}"/>
                </a:ext>
              </a:extLst>
            </p:cNvPr>
            <p:cNvSpPr/>
            <p:nvPr userDrawn="1"/>
          </p:nvSpPr>
          <p:spPr>
            <a:xfrm>
              <a:off x="10650057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82A405C-5803-F684-4B83-E05BECD4F60F}"/>
              </a:ext>
            </a:extLst>
          </p:cNvPr>
          <p:cNvGrpSpPr/>
          <p:nvPr userDrawn="1"/>
        </p:nvGrpSpPr>
        <p:grpSpPr>
          <a:xfrm>
            <a:off x="8852000" y="1247385"/>
            <a:ext cx="1440000" cy="1537368"/>
            <a:chOff x="8855987" y="1004482"/>
            <a:chExt cx="1440000" cy="153736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78761DE-430C-BEBC-ACFB-9D87632ACA82}"/>
                </a:ext>
              </a:extLst>
            </p:cNvPr>
            <p:cNvSpPr/>
            <p:nvPr userDrawn="1"/>
          </p:nvSpPr>
          <p:spPr>
            <a:xfrm>
              <a:off x="8855987" y="1053166"/>
              <a:ext cx="1440000" cy="1440000"/>
            </a:xfrm>
            <a:prstGeom prst="ellipse">
              <a:avLst/>
            </a:prstGeom>
            <a:solidFill>
              <a:srgbClr val="25828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D1E71-A773-ADCD-7106-37A1B0CD7DCA}"/>
                </a:ext>
              </a:extLst>
            </p:cNvPr>
            <p:cNvSpPr/>
            <p:nvPr userDrawn="1"/>
          </p:nvSpPr>
          <p:spPr>
            <a:xfrm>
              <a:off x="9035987" y="1233166"/>
              <a:ext cx="1080000" cy="108000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6E10C7-7267-7C1A-5EF1-8921D7BA6356}"/>
                </a:ext>
              </a:extLst>
            </p:cNvPr>
            <p:cNvSpPr/>
            <p:nvPr userDrawn="1"/>
          </p:nvSpPr>
          <p:spPr>
            <a:xfrm>
              <a:off x="903790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2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2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1990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830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830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3728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568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568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306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06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7204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044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044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B6AAB4-A77E-9870-B751-A2A7A36AC909}"/>
              </a:ext>
            </a:extLst>
          </p:cNvPr>
          <p:cNvCxnSpPr>
            <a:cxnSpLocks/>
          </p:cNvCxnSpPr>
          <p:nvPr userDrawn="1"/>
        </p:nvCxnSpPr>
        <p:spPr>
          <a:xfrm>
            <a:off x="8942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DB794D36-7633-255B-D263-65E77874B515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782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7" name="Text Placeholder 60">
            <a:extLst>
              <a:ext uri="{FF2B5EF4-FFF2-40B4-BE49-F238E27FC236}">
                <a16:creationId xmlns:a16="http://schemas.microsoft.com/office/drawing/2014/main" id="{D839056E-E6BE-E65B-AA39-25FF9C964F7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782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9F8E8F-2BBB-04A1-ABC4-7AEA7DBF7930}"/>
              </a:ext>
            </a:extLst>
          </p:cNvPr>
          <p:cNvCxnSpPr>
            <a:cxnSpLocks/>
          </p:cNvCxnSpPr>
          <p:nvPr userDrawn="1"/>
        </p:nvCxnSpPr>
        <p:spPr>
          <a:xfrm>
            <a:off x="10680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60">
            <a:extLst>
              <a:ext uri="{FF2B5EF4-FFF2-40B4-BE49-F238E27FC236}">
                <a16:creationId xmlns:a16="http://schemas.microsoft.com/office/drawing/2014/main" id="{2651F1EE-BB79-33F7-F8DB-A08914A1D4B5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520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80" name="Text Placeholder 60">
            <a:extLst>
              <a:ext uri="{FF2B5EF4-FFF2-40B4-BE49-F238E27FC236}">
                <a16:creationId xmlns:a16="http://schemas.microsoft.com/office/drawing/2014/main" id="{300C6D2F-FA54-3DEC-A103-81C77D5A40B7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520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9618EB-5D59-A991-5C02-CAADE5A6A4BE}"/>
              </a:ext>
            </a:extLst>
          </p:cNvPr>
          <p:cNvCxnSpPr>
            <a:cxnSpLocks/>
          </p:cNvCxnSpPr>
          <p:nvPr userDrawn="1"/>
        </p:nvCxnSpPr>
        <p:spPr>
          <a:xfrm>
            <a:off x="5466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4942FAE-70B8-72AC-1F77-0F477AA6A6D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B45334-FB22-812F-C1D3-D32139C81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68AFD6-67D4-6BAF-8B9E-B71C4E1AA4A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80F7DF6-894C-6E1C-0554-EE5D6D38FC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A68084-8956-F380-B3C1-EC4A7C7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3144A1A-52CC-74EC-3248-AEE670459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9907C8-E5F4-6BE3-2035-716A1B75825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EDA04-9A88-E277-D21E-906EB0FEE493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7382526D-CE14-90FE-C0C4-252DC6F6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0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9B91DF6-2BEA-8AC1-F16C-7D1B2A55E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246E0DE-CD77-B419-53C9-878AB7F817DD}"/>
              </a:ext>
            </a:extLst>
          </p:cNvPr>
          <p:cNvGrpSpPr/>
          <p:nvPr userDrawn="1"/>
        </p:nvGrpSpPr>
        <p:grpSpPr>
          <a:xfrm>
            <a:off x="1901667" y="1247385"/>
            <a:ext cx="1440000" cy="1537368"/>
            <a:chOff x="145907" y="1004482"/>
            <a:chExt cx="1440000" cy="153736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45907" y="1053166"/>
              <a:ext cx="1440000" cy="144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325907" y="1233166"/>
              <a:ext cx="1080000" cy="108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2782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8691667" y="30267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6953667" y="30267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5215667" y="30267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3477667" y="30267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1739667" y="30267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7C247FF-CA5F-A369-BAB4-A80155A2A045}"/>
              </a:ext>
            </a:extLst>
          </p:cNvPr>
          <p:cNvGrpSpPr/>
          <p:nvPr userDrawn="1"/>
        </p:nvGrpSpPr>
        <p:grpSpPr>
          <a:xfrm>
            <a:off x="8853667" y="1247385"/>
            <a:ext cx="1440000" cy="1537368"/>
            <a:chOff x="7243838" y="1004482"/>
            <a:chExt cx="1440000" cy="153736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243838" y="1053166"/>
              <a:ext cx="1440000" cy="144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423838" y="1233166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42575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54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837E94-EC66-4140-9E81-A69401FCD11D}"/>
              </a:ext>
            </a:extLst>
          </p:cNvPr>
          <p:cNvGrpSpPr/>
          <p:nvPr userDrawn="1"/>
        </p:nvGrpSpPr>
        <p:grpSpPr>
          <a:xfrm>
            <a:off x="7115667" y="1247385"/>
            <a:ext cx="1440000" cy="1537368"/>
            <a:chOff x="5585057" y="1004482"/>
            <a:chExt cx="1440000" cy="153736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585057" y="1053166"/>
              <a:ext cx="1440000" cy="144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765057" y="1233166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76697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54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110FB9-A544-6BF1-281E-52B6AD6C1CDB}"/>
              </a:ext>
            </a:extLst>
          </p:cNvPr>
          <p:cNvGrpSpPr/>
          <p:nvPr userDrawn="1"/>
        </p:nvGrpSpPr>
        <p:grpSpPr>
          <a:xfrm>
            <a:off x="5377667" y="1247385"/>
            <a:ext cx="1440000" cy="1537368"/>
            <a:chOff x="3733908" y="1004482"/>
            <a:chExt cx="1440000" cy="153736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733908" y="1053166"/>
              <a:ext cx="1440000" cy="144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913908" y="1233166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91582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54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902DA5-C005-A296-CCB8-C9006FCCAD3D}"/>
              </a:ext>
            </a:extLst>
          </p:cNvPr>
          <p:cNvGrpSpPr/>
          <p:nvPr userDrawn="1"/>
        </p:nvGrpSpPr>
        <p:grpSpPr>
          <a:xfrm>
            <a:off x="3639667" y="1247385"/>
            <a:ext cx="1440000" cy="1537368"/>
            <a:chOff x="1972700" y="1004482"/>
            <a:chExt cx="1440000" cy="15373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72700" y="1053166"/>
              <a:ext cx="1440000" cy="144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2152700" y="123316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154621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54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1991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831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831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3729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69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569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5467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307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307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8259617-2465-083A-D4DC-6250454F0FA6}"/>
              </a:ext>
            </a:extLst>
          </p:cNvPr>
          <p:cNvCxnSpPr>
            <a:cxnSpLocks/>
          </p:cNvCxnSpPr>
          <p:nvPr userDrawn="1"/>
        </p:nvCxnSpPr>
        <p:spPr>
          <a:xfrm>
            <a:off x="7205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045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045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8943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783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783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F3A2B-4780-781A-43C1-69DC9C405252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B909919-2B6E-EC74-311D-66F67B0CBB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F0B73C9-4C37-B177-AFA5-2232845EFA9C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A377B98E-E4C5-85D9-2BE2-F85C2B4ED6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C56DF43-D870-BEAD-C1BB-DDE4C3551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F261D00-24AC-6537-D62B-4A62079D1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610E0CB-EBE6-5D2E-D708-F40CE73BE29B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CF40F-0FC2-E4B0-1369-84EF97843719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A479CD-4376-E278-C78D-D656F10222A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0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phic 68">
            <a:extLst>
              <a:ext uri="{FF2B5EF4-FFF2-40B4-BE49-F238E27FC236}">
                <a16:creationId xmlns:a16="http://schemas.microsoft.com/office/drawing/2014/main" id="{32C0074B-AC10-85E8-8D20-34591E60D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D417A9-FA2B-666C-7938-87F00E2E5A52}"/>
              </a:ext>
            </a:extLst>
          </p:cNvPr>
          <p:cNvGrpSpPr/>
          <p:nvPr userDrawn="1"/>
        </p:nvGrpSpPr>
        <p:grpSpPr>
          <a:xfrm>
            <a:off x="1551317" y="1806358"/>
            <a:ext cx="720000" cy="720000"/>
            <a:chOff x="162000" y="1250858"/>
            <a:chExt cx="720000" cy="72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62000" y="1250858"/>
              <a:ext cx="720000" cy="72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252000" y="1340858"/>
              <a:ext cx="540000" cy="54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4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B8F25-B22E-9DFE-580D-FA80E1E3A3B0}"/>
              </a:ext>
            </a:extLst>
          </p:cNvPr>
          <p:cNvGrpSpPr/>
          <p:nvPr userDrawn="1"/>
        </p:nvGrpSpPr>
        <p:grpSpPr>
          <a:xfrm>
            <a:off x="6516694" y="1806358"/>
            <a:ext cx="720000" cy="720000"/>
            <a:chOff x="7114000" y="1250858"/>
            <a:chExt cx="720000" cy="720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114000" y="1250858"/>
              <a:ext cx="720000" cy="72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204000" y="1340858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294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E4046-EA4F-5A3E-FDFD-B6A35075528C}"/>
              </a:ext>
            </a:extLst>
          </p:cNvPr>
          <p:cNvGrpSpPr/>
          <p:nvPr userDrawn="1"/>
        </p:nvGrpSpPr>
        <p:grpSpPr>
          <a:xfrm>
            <a:off x="1551317" y="4207621"/>
            <a:ext cx="720000" cy="720000"/>
            <a:chOff x="5376000" y="1250858"/>
            <a:chExt cx="720000" cy="72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376000" y="1250858"/>
              <a:ext cx="720000" cy="72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466000" y="1340858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556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24A39-C139-8EFD-F4B6-006F27D0C0AC}"/>
              </a:ext>
            </a:extLst>
          </p:cNvPr>
          <p:cNvGrpSpPr/>
          <p:nvPr userDrawn="1"/>
        </p:nvGrpSpPr>
        <p:grpSpPr>
          <a:xfrm>
            <a:off x="1551317" y="3407200"/>
            <a:ext cx="720000" cy="720000"/>
            <a:chOff x="3638000" y="1250858"/>
            <a:chExt cx="720000" cy="720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638000" y="1250858"/>
              <a:ext cx="720000" cy="72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728000" y="1340858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818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50FAD5-AA64-0988-5BB3-93CCFC98A9EA}"/>
              </a:ext>
            </a:extLst>
          </p:cNvPr>
          <p:cNvGrpSpPr/>
          <p:nvPr userDrawn="1"/>
        </p:nvGrpSpPr>
        <p:grpSpPr>
          <a:xfrm>
            <a:off x="1551317" y="2606779"/>
            <a:ext cx="720000" cy="720000"/>
            <a:chOff x="1900000" y="1250858"/>
            <a:chExt cx="720000" cy="72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00000" y="1250858"/>
              <a:ext cx="720000" cy="72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1990000" y="1340858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08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A3DDC5-EFA7-EE25-7490-41F2C79D96AD}"/>
              </a:ext>
            </a:extLst>
          </p:cNvPr>
          <p:cNvGrpSpPr/>
          <p:nvPr userDrawn="1"/>
        </p:nvGrpSpPr>
        <p:grpSpPr>
          <a:xfrm>
            <a:off x="6516694" y="3407201"/>
            <a:ext cx="720000" cy="720000"/>
            <a:chOff x="10590000" y="1250858"/>
            <a:chExt cx="720000" cy="720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9A3C5E3-1458-F4C2-6457-09E69F2321BA}"/>
                </a:ext>
              </a:extLst>
            </p:cNvPr>
            <p:cNvSpPr/>
            <p:nvPr userDrawn="1"/>
          </p:nvSpPr>
          <p:spPr>
            <a:xfrm>
              <a:off x="10590000" y="1250858"/>
              <a:ext cx="720000" cy="720000"/>
            </a:xfrm>
            <a:prstGeom prst="ellipse">
              <a:avLst/>
            </a:prstGeom>
            <a:solidFill>
              <a:srgbClr val="18525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696890-F2A2-78BA-55FC-4F980192AAF6}"/>
                </a:ext>
              </a:extLst>
            </p:cNvPr>
            <p:cNvSpPr/>
            <p:nvPr userDrawn="1"/>
          </p:nvSpPr>
          <p:spPr>
            <a:xfrm>
              <a:off x="10680000" y="1340858"/>
              <a:ext cx="540000" cy="540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2A0382-B70B-88AE-A403-2F431E909E3F}"/>
                </a:ext>
              </a:extLst>
            </p:cNvPr>
            <p:cNvSpPr/>
            <p:nvPr userDrawn="1"/>
          </p:nvSpPr>
          <p:spPr>
            <a:xfrm>
              <a:off x="1077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BD44F7-E277-88FB-7F60-AD7C910E966E}"/>
              </a:ext>
            </a:extLst>
          </p:cNvPr>
          <p:cNvGrpSpPr/>
          <p:nvPr userDrawn="1"/>
        </p:nvGrpSpPr>
        <p:grpSpPr>
          <a:xfrm>
            <a:off x="6516694" y="2606779"/>
            <a:ext cx="720000" cy="720000"/>
            <a:chOff x="8852000" y="1250858"/>
            <a:chExt cx="720000" cy="720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78761DE-430C-BEBC-ACFB-9D87632ACA82}"/>
                </a:ext>
              </a:extLst>
            </p:cNvPr>
            <p:cNvSpPr/>
            <p:nvPr userDrawn="1"/>
          </p:nvSpPr>
          <p:spPr>
            <a:xfrm>
              <a:off x="8852000" y="1250858"/>
              <a:ext cx="720000" cy="720000"/>
            </a:xfrm>
            <a:prstGeom prst="ellipse">
              <a:avLst/>
            </a:prstGeom>
            <a:solidFill>
              <a:srgbClr val="25828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D1E71-A773-ADCD-7106-37A1B0CD7DCA}"/>
                </a:ext>
              </a:extLst>
            </p:cNvPr>
            <p:cNvSpPr/>
            <p:nvPr userDrawn="1"/>
          </p:nvSpPr>
          <p:spPr>
            <a:xfrm>
              <a:off x="8942000" y="1340858"/>
              <a:ext cx="540000" cy="54000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6E10C7-7267-7C1A-5EF1-8921D7BA6356}"/>
                </a:ext>
              </a:extLst>
            </p:cNvPr>
            <p:cNvSpPr/>
            <p:nvPr userDrawn="1"/>
          </p:nvSpPr>
          <p:spPr>
            <a:xfrm>
              <a:off x="903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42FDE07-34F8-AE86-8112-B052CBD30E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12405" y="18850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F0547CF5-21F5-3978-0B55-EE9AD00C44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312405" y="26854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4" name="Content Placeholder 28">
            <a:extLst>
              <a:ext uri="{FF2B5EF4-FFF2-40B4-BE49-F238E27FC236}">
                <a16:creationId xmlns:a16="http://schemas.microsoft.com/office/drawing/2014/main" id="{30DC0657-36E2-8D75-CC8E-6C471C8F46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12405" y="3485850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CD2C2558-C97E-029A-E2FC-29E67B434D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312405" y="428627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8" name="Content Placeholder 28">
            <a:extLst>
              <a:ext uri="{FF2B5EF4-FFF2-40B4-BE49-F238E27FC236}">
                <a16:creationId xmlns:a16="http://schemas.microsoft.com/office/drawing/2014/main" id="{28BE8FF2-E102-D3F7-21D1-E303E497F6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277782" y="18850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9" name="Content Placeholder 28">
            <a:extLst>
              <a:ext uri="{FF2B5EF4-FFF2-40B4-BE49-F238E27FC236}">
                <a16:creationId xmlns:a16="http://schemas.microsoft.com/office/drawing/2014/main" id="{D3827B9F-D09C-1197-B69E-7C6720ED6B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277782" y="26854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41" name="Content Placeholder 28">
            <a:extLst>
              <a:ext uri="{FF2B5EF4-FFF2-40B4-BE49-F238E27FC236}">
                <a16:creationId xmlns:a16="http://schemas.microsoft.com/office/drawing/2014/main" id="{E488F2C7-C9DD-FAC9-DA97-91D492D757F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277782" y="348585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D81003F-5AA0-A6A3-153E-09B3EAAF51CD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2EA158A5-CF82-F4FD-165F-A0212BF74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8377AA1-83D8-90E3-AC41-C2C2ED69675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44C52FDE-6D47-F497-9F71-0A81CDDD3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514C5A1-B183-E103-8625-8C0B36C62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21AB8A00-EB2B-B627-1700-D62F57779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6DB7384D-3BB6-2629-D576-D1CC26FB3BA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1A0B6F-E3DD-A31F-B46D-31AC2A8BA708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Slide Number Placeholder 3">
            <a:extLst>
              <a:ext uri="{FF2B5EF4-FFF2-40B4-BE49-F238E27FC236}">
                <a16:creationId xmlns:a16="http://schemas.microsoft.com/office/drawing/2014/main" id="{27FFC55D-D8C7-0B3B-F616-CFDE84D0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0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>
            <a:extLst>
              <a:ext uri="{FF2B5EF4-FFF2-40B4-BE49-F238E27FC236}">
                <a16:creationId xmlns:a16="http://schemas.microsoft.com/office/drawing/2014/main" id="{2F8C0D9C-F09C-FCA6-477E-F3FC1100C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D417A9-FA2B-666C-7938-87F00E2E5A52}"/>
              </a:ext>
            </a:extLst>
          </p:cNvPr>
          <p:cNvGrpSpPr/>
          <p:nvPr userDrawn="1"/>
        </p:nvGrpSpPr>
        <p:grpSpPr>
          <a:xfrm>
            <a:off x="1551317" y="1463458"/>
            <a:ext cx="720000" cy="720000"/>
            <a:chOff x="162000" y="1250858"/>
            <a:chExt cx="720000" cy="72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62000" y="1250858"/>
              <a:ext cx="720000" cy="72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252000" y="1340858"/>
              <a:ext cx="540000" cy="54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4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B8F25-B22E-9DFE-580D-FA80E1E3A3B0}"/>
              </a:ext>
            </a:extLst>
          </p:cNvPr>
          <p:cNvGrpSpPr/>
          <p:nvPr userDrawn="1"/>
        </p:nvGrpSpPr>
        <p:grpSpPr>
          <a:xfrm>
            <a:off x="1551317" y="4665142"/>
            <a:ext cx="720000" cy="720000"/>
            <a:chOff x="7114000" y="1250858"/>
            <a:chExt cx="720000" cy="720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114000" y="1250858"/>
              <a:ext cx="720000" cy="72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204000" y="1340858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294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E4046-EA4F-5A3E-FDFD-B6A35075528C}"/>
              </a:ext>
            </a:extLst>
          </p:cNvPr>
          <p:cNvGrpSpPr/>
          <p:nvPr userDrawn="1"/>
        </p:nvGrpSpPr>
        <p:grpSpPr>
          <a:xfrm>
            <a:off x="1551317" y="3864721"/>
            <a:ext cx="720000" cy="720000"/>
            <a:chOff x="5376000" y="1250858"/>
            <a:chExt cx="720000" cy="72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376000" y="1250858"/>
              <a:ext cx="720000" cy="72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466000" y="1340858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556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24A39-C139-8EFD-F4B6-006F27D0C0AC}"/>
              </a:ext>
            </a:extLst>
          </p:cNvPr>
          <p:cNvGrpSpPr/>
          <p:nvPr userDrawn="1"/>
        </p:nvGrpSpPr>
        <p:grpSpPr>
          <a:xfrm>
            <a:off x="1551317" y="3064300"/>
            <a:ext cx="720000" cy="720000"/>
            <a:chOff x="3638000" y="1250858"/>
            <a:chExt cx="720000" cy="720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638000" y="1250858"/>
              <a:ext cx="720000" cy="72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728000" y="1340858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818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50FAD5-AA64-0988-5BB3-93CCFC98A9EA}"/>
              </a:ext>
            </a:extLst>
          </p:cNvPr>
          <p:cNvGrpSpPr/>
          <p:nvPr userDrawn="1"/>
        </p:nvGrpSpPr>
        <p:grpSpPr>
          <a:xfrm>
            <a:off x="1551317" y="2263879"/>
            <a:ext cx="720000" cy="720000"/>
            <a:chOff x="1900000" y="1250858"/>
            <a:chExt cx="720000" cy="72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00000" y="1250858"/>
              <a:ext cx="720000" cy="72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1990000" y="1340858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08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42FDE07-34F8-AE86-8112-B052CBD30E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12405" y="15421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F0547CF5-21F5-3978-0B55-EE9AD00C44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312405" y="23425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4" name="Content Placeholder 28">
            <a:extLst>
              <a:ext uri="{FF2B5EF4-FFF2-40B4-BE49-F238E27FC236}">
                <a16:creationId xmlns:a16="http://schemas.microsoft.com/office/drawing/2014/main" id="{30DC0657-36E2-8D75-CC8E-6C471C8F46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12405" y="3142950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CD2C2558-C97E-029A-E2FC-29E67B434D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312405" y="394337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8" name="Content Placeholder 28">
            <a:extLst>
              <a:ext uri="{FF2B5EF4-FFF2-40B4-BE49-F238E27FC236}">
                <a16:creationId xmlns:a16="http://schemas.microsoft.com/office/drawing/2014/main" id="{28BE8FF2-E102-D3F7-21D1-E303E497F6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12405" y="4743792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CA1B5B-E802-6F78-389E-154FBFE50A9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13FADECD-25E8-EECA-7EA3-917270D47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022319C-6A45-4357-1648-79AF6A10B73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2C09BFD-69DD-7E99-844C-7BDE5440B0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116A1CB-DCAA-5A32-C178-498F7BA162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057DBDF-DB35-BD4C-DF90-AB66165FD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F23FC13-6D3C-0CBD-7CAB-571672C4219C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611B93-2FCD-806B-80E2-8ACA1580A337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A1C1C4EA-CD0F-75FD-9DDC-B143D613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76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1E5886-3AFD-E1E8-A7E7-E273229DF0E9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2EC904-C0AD-5499-83D6-9DE2387EB357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875428-F452-6924-CCDA-A66A5F999AEA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B3C25A-E97B-6BD5-D8DB-08EB1F7458EC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B074D7-C8D2-CDED-23F1-7B555225BA66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FA4208E3-14F1-838A-EE63-A92626D5E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8524506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F1E1023D-C0AE-1FC9-C2E9-8738FFB8A0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8524506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E54DFD-CA34-2AB7-963D-67C8C9C3C95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19A3441C-DD34-617A-5EC5-9F29D37CB4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6BBC542-3F2C-5819-9920-83485D2CBFDA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A4074435-9A9B-CC38-038D-D5F7D5429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3262B8B-718C-C6ED-4445-B2A170133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755766C-E7CE-D240-0AD1-7A295FA4F1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FA03715-212B-4BA4-99A0-67C4A4A7B2F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107B8-0B92-BF62-F77F-61BAC94D81CF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3EBF1DB4-D348-12B4-14A4-387F8481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023E5365-8E3F-4B69-8547-23D88C5EC8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29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4" r:id="rId2"/>
    <p:sldLayoutId id="2147483650" r:id="rId3"/>
    <p:sldLayoutId id="2147483651" r:id="rId4"/>
    <p:sldLayoutId id="2147483694" r:id="rId5"/>
    <p:sldLayoutId id="2147483695" r:id="rId6"/>
    <p:sldLayoutId id="2147483696" r:id="rId7"/>
    <p:sldLayoutId id="2147483697" r:id="rId8"/>
    <p:sldLayoutId id="2147483680" r:id="rId9"/>
    <p:sldLayoutId id="2147483687" r:id="rId10"/>
    <p:sldLayoutId id="2147483688" r:id="rId11"/>
    <p:sldLayoutId id="2147483689" r:id="rId12"/>
    <p:sldLayoutId id="2147483690" r:id="rId13"/>
    <p:sldLayoutId id="2147483698" r:id="rId14"/>
    <p:sldLayoutId id="2147483699" r:id="rId15"/>
    <p:sldLayoutId id="2147483700" r:id="rId16"/>
    <p:sldLayoutId id="2147483676" r:id="rId17"/>
    <p:sldLayoutId id="2147483702" r:id="rId18"/>
    <p:sldLayoutId id="2147483705" r:id="rId19"/>
    <p:sldLayoutId id="2147483679" r:id="rId20"/>
    <p:sldLayoutId id="2147483673" r:id="rId21"/>
    <p:sldLayoutId id="2147483674" r:id="rId22"/>
    <p:sldLayoutId id="2147483675" r:id="rId23"/>
    <p:sldLayoutId id="2147483701" r:id="rId24"/>
    <p:sldLayoutId id="2147483677" r:id="rId25"/>
    <p:sldLayoutId id="2147483678" r:id="rId26"/>
    <p:sldLayoutId id="2147483703" r:id="rId27"/>
    <p:sldLayoutId id="2147483692" r:id="rId28"/>
    <p:sldLayoutId id="2147483652" r:id="rId29"/>
    <p:sldLayoutId id="2147483653" r:id="rId30"/>
    <p:sldLayoutId id="2147483654" r:id="rId31"/>
    <p:sldLayoutId id="2147483656" r:id="rId32"/>
    <p:sldLayoutId id="2147483657" r:id="rId33"/>
    <p:sldLayoutId id="2147483658" r:id="rId34"/>
    <p:sldLayoutId id="2147483659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9AE3B-0B45-DE41-C0F7-7842E6C8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1F6F2-0154-C8B9-98A9-97691339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F372-AACC-1EF4-15AF-4C0927776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26577-4B42-0CE5-EB1D-66E8B49E2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F6719-242A-5F8E-A079-EF99E7273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C76E96-B79D-4F2B-9241-53214DAD9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30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hyperlink" Target="https://www.todoscontam.p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todoscontam.pt/pt-pt/agenda-fiscal-anua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dge.mec.pt/sites/default/files/Curriculo/Aprendizagens_Essenciais/cidadania-desenvolvimento.pdf" TargetMode="External"/><Relationship Id="rId4" Type="http://schemas.openxmlformats.org/officeDocument/2006/relationships/hyperlink" Target="https://www.dge.mec.pt/sites/default/files/Curriculo/enec-2025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todoscontam.pt/" TargetMode="External"/><Relationship Id="rId2" Type="http://schemas.openxmlformats.org/officeDocument/2006/relationships/hyperlink" Target="https://www.todoscontam.p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hyperlink" Target="https://www.todoscontam.pt/pt-pt/caderno-de-educacao-financeira-4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QRrtVm4CkRQ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C6A3970-8B9C-C509-C813-91DAEAC26AB5}"/>
              </a:ext>
            </a:extLst>
          </p:cNvPr>
          <p:cNvSpPr txBox="1">
            <a:spLocks/>
          </p:cNvSpPr>
          <p:nvPr/>
        </p:nvSpPr>
        <p:spPr>
          <a:xfrm>
            <a:off x="648747" y="4922465"/>
            <a:ext cx="6616700" cy="65793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3200" b="1" kern="1200" spc="-1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Orçamento Familiar e Fiscalidade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C6344-49BC-A52D-4893-5202B871C6B8}"/>
              </a:ext>
            </a:extLst>
          </p:cNvPr>
          <p:cNvSpPr txBox="1"/>
          <p:nvPr/>
        </p:nvSpPr>
        <p:spPr>
          <a:xfrm>
            <a:off x="648747" y="4258168"/>
            <a:ext cx="757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1999D6"/>
                </a:solidFill>
              </a:rPr>
              <a:t>LITERACIA FINANCEIRA E EMPREENDEDORISMO</a:t>
            </a:r>
          </a:p>
        </p:txBody>
      </p:sp>
    </p:spTree>
    <p:extLst>
      <p:ext uri="{BB962C8B-B14F-4D97-AF65-F5344CB8AC3E}">
        <p14:creationId xmlns:p14="http://schemas.microsoft.com/office/powerpoint/2010/main" val="507588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C54D5-2E74-B7A2-A282-65AE224DE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412D2E-A3DA-A125-B9E2-6C8F54F48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C147E-774A-0CBD-07FA-50E90D279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68ECB-39A9-249B-FAC6-66B26792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28D312FC-B0F8-F23F-A113-9FCB4F5A7BA0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Etapas de elaboração do orçamento familiar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026AEC-2A6D-78E7-A806-6C430F2849B3}"/>
              </a:ext>
            </a:extLst>
          </p:cNvPr>
          <p:cNvGrpSpPr>
            <a:grpSpLocks noChangeAspect="1"/>
          </p:cNvGrpSpPr>
          <p:nvPr/>
        </p:nvGrpSpPr>
        <p:grpSpPr>
          <a:xfrm>
            <a:off x="4250436" y="4552206"/>
            <a:ext cx="779612" cy="862115"/>
            <a:chOff x="5862638" y="5443543"/>
            <a:chExt cx="496887" cy="546955"/>
          </a:xfrm>
        </p:grpSpPr>
        <p:sp>
          <p:nvSpPr>
            <p:cNvPr id="48" name="Line 150">
              <a:extLst>
                <a:ext uri="{FF2B5EF4-FFF2-40B4-BE49-F238E27FC236}">
                  <a16:creationId xmlns:a16="http://schemas.microsoft.com/office/drawing/2014/main" id="{0A6848A5-7A8B-F87D-D1E3-924DA3899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9663" y="5626100"/>
              <a:ext cx="650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9" name="Line 151">
              <a:extLst>
                <a:ext uri="{FF2B5EF4-FFF2-40B4-BE49-F238E27FC236}">
                  <a16:creationId xmlns:a16="http://schemas.microsoft.com/office/drawing/2014/main" id="{D0B3539F-B0B4-90D7-1F73-A37FF00F6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9663" y="5656263"/>
              <a:ext cx="650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0" name="Freeform 152">
              <a:extLst>
                <a:ext uri="{FF2B5EF4-FFF2-40B4-BE49-F238E27FC236}">
                  <a16:creationId xmlns:a16="http://schemas.microsoft.com/office/drawing/2014/main" id="{85530BB4-EEF5-A9F0-D810-946B135A3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5580063"/>
              <a:ext cx="82550" cy="120650"/>
            </a:xfrm>
            <a:custGeom>
              <a:avLst/>
              <a:gdLst>
                <a:gd name="T0" fmla="*/ 301 w 301"/>
                <a:gd name="T1" fmla="*/ 16 h 441"/>
                <a:gd name="T2" fmla="*/ 220 w 301"/>
                <a:gd name="T3" fmla="*/ 0 h 441"/>
                <a:gd name="T4" fmla="*/ 0 w 301"/>
                <a:gd name="T5" fmla="*/ 220 h 441"/>
                <a:gd name="T6" fmla="*/ 220 w 301"/>
                <a:gd name="T7" fmla="*/ 441 h 441"/>
                <a:gd name="T8" fmla="*/ 301 w 301"/>
                <a:gd name="T9" fmla="*/ 42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441">
                  <a:moveTo>
                    <a:pt x="301" y="16"/>
                  </a:moveTo>
                  <a:cubicBezTo>
                    <a:pt x="275" y="6"/>
                    <a:pt x="248" y="0"/>
                    <a:pt x="220" y="0"/>
                  </a:cubicBez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248" y="441"/>
                    <a:pt x="275" y="435"/>
                    <a:pt x="301" y="425"/>
                  </a:cubicBez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1" name="Rectangle 153">
              <a:extLst>
                <a:ext uri="{FF2B5EF4-FFF2-40B4-BE49-F238E27FC236}">
                  <a16:creationId xmlns:a16="http://schemas.microsoft.com/office/drawing/2014/main" id="{3481B133-0E5D-BF83-44A5-71FF430CA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525" y="5545138"/>
              <a:ext cx="254000" cy="192087"/>
            </a:xfrm>
            <a:prstGeom prst="rect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2" name="Freeform 154">
              <a:extLst>
                <a:ext uri="{FF2B5EF4-FFF2-40B4-BE49-F238E27FC236}">
                  <a16:creationId xmlns:a16="http://schemas.microsoft.com/office/drawing/2014/main" id="{F1C560EA-8236-1B7E-4C0E-CBEDE4AF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75" y="5478463"/>
              <a:ext cx="228600" cy="228600"/>
            </a:xfrm>
            <a:custGeom>
              <a:avLst/>
              <a:gdLst>
                <a:gd name="T0" fmla="*/ 688 w 837"/>
                <a:gd name="T1" fmla="*/ 149 h 837"/>
                <a:gd name="T2" fmla="*/ 688 w 837"/>
                <a:gd name="T3" fmla="*/ 688 h 837"/>
                <a:gd name="T4" fmla="*/ 149 w 837"/>
                <a:gd name="T5" fmla="*/ 688 h 837"/>
                <a:gd name="T6" fmla="*/ 149 w 837"/>
                <a:gd name="T7" fmla="*/ 149 h 837"/>
                <a:gd name="T8" fmla="*/ 688 w 837"/>
                <a:gd name="T9" fmla="*/ 14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7" h="837">
                  <a:moveTo>
                    <a:pt x="688" y="149"/>
                  </a:moveTo>
                  <a:cubicBezTo>
                    <a:pt x="837" y="298"/>
                    <a:pt x="837" y="539"/>
                    <a:pt x="688" y="688"/>
                  </a:cubicBezTo>
                  <a:cubicBezTo>
                    <a:pt x="539" y="837"/>
                    <a:pt x="298" y="837"/>
                    <a:pt x="149" y="688"/>
                  </a:cubicBezTo>
                  <a:cubicBezTo>
                    <a:pt x="0" y="539"/>
                    <a:pt x="0" y="298"/>
                    <a:pt x="149" y="149"/>
                  </a:cubicBezTo>
                  <a:cubicBezTo>
                    <a:pt x="298" y="0"/>
                    <a:pt x="539" y="0"/>
                    <a:pt x="688" y="149"/>
                  </a:cubicBezTo>
                  <a:close/>
                </a:path>
              </a:pathLst>
            </a:custGeom>
            <a:solidFill>
              <a:srgbClr val="FEFEFE"/>
            </a:solidFill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3" name="Line 155">
              <a:extLst>
                <a:ext uri="{FF2B5EF4-FFF2-40B4-BE49-F238E27FC236}">
                  <a16:creationId xmlns:a16="http://schemas.microsoft.com/office/drawing/2014/main" id="{3C17F95C-53FF-C234-7616-1502416AF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51550" y="5576888"/>
              <a:ext cx="66675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4" name="Line 156">
              <a:extLst>
                <a:ext uri="{FF2B5EF4-FFF2-40B4-BE49-F238E27FC236}">
                  <a16:creationId xmlns:a16="http://schemas.microsoft.com/office/drawing/2014/main" id="{6C2283D7-51B2-0D10-A80D-DCCAFAE9B4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51550" y="5613522"/>
              <a:ext cx="66675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5" name="Freeform 157">
              <a:extLst>
                <a:ext uri="{FF2B5EF4-FFF2-40B4-BE49-F238E27FC236}">
                  <a16:creationId xmlns:a16="http://schemas.microsoft.com/office/drawing/2014/main" id="{C5797C86-458B-B7FE-6D9C-A1D167ACE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5532438"/>
              <a:ext cx="82550" cy="120650"/>
            </a:xfrm>
            <a:custGeom>
              <a:avLst/>
              <a:gdLst>
                <a:gd name="T0" fmla="*/ 300 w 300"/>
                <a:gd name="T1" fmla="*/ 15 h 440"/>
                <a:gd name="T2" fmla="*/ 220 w 300"/>
                <a:gd name="T3" fmla="*/ 0 h 440"/>
                <a:gd name="T4" fmla="*/ 0 w 300"/>
                <a:gd name="T5" fmla="*/ 220 h 440"/>
                <a:gd name="T6" fmla="*/ 220 w 300"/>
                <a:gd name="T7" fmla="*/ 440 h 440"/>
                <a:gd name="T8" fmla="*/ 300 w 300"/>
                <a:gd name="T9" fmla="*/ 42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40">
                  <a:moveTo>
                    <a:pt x="300" y="15"/>
                  </a:moveTo>
                  <a:cubicBezTo>
                    <a:pt x="275" y="5"/>
                    <a:pt x="247" y="0"/>
                    <a:pt x="220" y="0"/>
                  </a:cubicBezTo>
                  <a:cubicBezTo>
                    <a:pt x="98" y="0"/>
                    <a:pt x="0" y="98"/>
                    <a:pt x="0" y="220"/>
                  </a:cubicBezTo>
                  <a:cubicBezTo>
                    <a:pt x="0" y="341"/>
                    <a:pt x="98" y="440"/>
                    <a:pt x="220" y="440"/>
                  </a:cubicBezTo>
                  <a:cubicBezTo>
                    <a:pt x="247" y="440"/>
                    <a:pt x="275" y="435"/>
                    <a:pt x="300" y="425"/>
                  </a:cubicBez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6" name="Line 158">
              <a:extLst>
                <a:ext uri="{FF2B5EF4-FFF2-40B4-BE49-F238E27FC236}">
                  <a16:creationId xmlns:a16="http://schemas.microsoft.com/office/drawing/2014/main" id="{6C252CB4-049C-F11E-3D72-0E306C06AF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2638" y="5814286"/>
              <a:ext cx="142875" cy="176212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7" name="Oval 159">
              <a:extLst>
                <a:ext uri="{FF2B5EF4-FFF2-40B4-BE49-F238E27FC236}">
                  <a16:creationId xmlns:a16="http://schemas.microsoft.com/office/drawing/2014/main" id="{4FEC1E77-4A2A-0C31-36E7-81A26448E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488" y="5443543"/>
              <a:ext cx="395288" cy="405890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0DE2C0-087C-BB64-31C3-224B460F5E62}"/>
              </a:ext>
            </a:extLst>
          </p:cNvPr>
          <p:cNvGrpSpPr>
            <a:grpSpLocks noChangeAspect="1"/>
          </p:cNvGrpSpPr>
          <p:nvPr/>
        </p:nvGrpSpPr>
        <p:grpSpPr>
          <a:xfrm>
            <a:off x="1914310" y="3393651"/>
            <a:ext cx="756796" cy="869296"/>
            <a:chOff x="5346488" y="4315191"/>
            <a:chExt cx="431006" cy="536973"/>
          </a:xfrm>
        </p:grpSpPr>
        <p:sp>
          <p:nvSpPr>
            <p:cNvPr id="41" name="Freeform 522">
              <a:extLst>
                <a:ext uri="{FF2B5EF4-FFF2-40B4-BE49-F238E27FC236}">
                  <a16:creationId xmlns:a16="http://schemas.microsoft.com/office/drawing/2014/main" id="{991708F9-9744-A685-2643-94A0DBC2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6488" y="4644995"/>
              <a:ext cx="431006" cy="207169"/>
            </a:xfrm>
            <a:custGeom>
              <a:avLst/>
              <a:gdLst>
                <a:gd name="T0" fmla="*/ 0 w 1575"/>
                <a:gd name="T1" fmla="*/ 468 h 755"/>
                <a:gd name="T2" fmla="*/ 1504 w 1575"/>
                <a:gd name="T3" fmla="*/ 331 h 755"/>
                <a:gd name="T4" fmla="*/ 1369 w 1575"/>
                <a:gd name="T5" fmla="*/ 171 h 755"/>
                <a:gd name="T6" fmla="*/ 1003 w 1575"/>
                <a:gd name="T7" fmla="*/ 293 h 755"/>
                <a:gd name="T8" fmla="*/ 0 w 1575"/>
                <a:gd name="T9" fmla="*/ 0 h 755"/>
                <a:gd name="T10" fmla="*/ 271 w 1575"/>
                <a:gd name="T11" fmla="*/ 0 h 755"/>
                <a:gd name="T12" fmla="*/ 642 w 1575"/>
                <a:gd name="T13" fmla="*/ 134 h 755"/>
                <a:gd name="T14" fmla="*/ 913 w 1575"/>
                <a:gd name="T15" fmla="*/ 134 h 755"/>
                <a:gd name="T16" fmla="*/ 913 w 1575"/>
                <a:gd name="T17" fmla="*/ 338 h 755"/>
                <a:gd name="T18" fmla="*/ 440 w 1575"/>
                <a:gd name="T19" fmla="*/ 33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5" h="755">
                  <a:moveTo>
                    <a:pt x="0" y="468"/>
                  </a:moveTo>
                  <a:cubicBezTo>
                    <a:pt x="836" y="746"/>
                    <a:pt x="687" y="755"/>
                    <a:pt x="1504" y="331"/>
                  </a:cubicBezTo>
                  <a:cubicBezTo>
                    <a:pt x="1575" y="295"/>
                    <a:pt x="1567" y="115"/>
                    <a:pt x="1369" y="171"/>
                  </a:cubicBezTo>
                  <a:lnTo>
                    <a:pt x="1003" y="293"/>
                  </a:lnTo>
                  <a:moveTo>
                    <a:pt x="0" y="0"/>
                  </a:moveTo>
                  <a:lnTo>
                    <a:pt x="271" y="0"/>
                  </a:lnTo>
                  <a:cubicBezTo>
                    <a:pt x="470" y="0"/>
                    <a:pt x="600" y="101"/>
                    <a:pt x="642" y="134"/>
                  </a:cubicBezTo>
                  <a:cubicBezTo>
                    <a:pt x="755" y="135"/>
                    <a:pt x="764" y="134"/>
                    <a:pt x="913" y="134"/>
                  </a:cubicBezTo>
                  <a:cubicBezTo>
                    <a:pt x="1047" y="134"/>
                    <a:pt x="1047" y="338"/>
                    <a:pt x="913" y="338"/>
                  </a:cubicBezTo>
                  <a:lnTo>
                    <a:pt x="440" y="338"/>
                  </a:ln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2" name="Freeform 523">
              <a:extLst>
                <a:ext uri="{FF2B5EF4-FFF2-40B4-BE49-F238E27FC236}">
                  <a16:creationId xmlns:a16="http://schemas.microsoft.com/office/drawing/2014/main" id="{8602C212-8A4E-0EDC-6635-0C211CEBD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354" y="4473545"/>
              <a:ext cx="286941" cy="252413"/>
            </a:xfrm>
            <a:custGeom>
              <a:avLst/>
              <a:gdLst>
                <a:gd name="T0" fmla="*/ 5 w 1049"/>
                <a:gd name="T1" fmla="*/ 626 h 921"/>
                <a:gd name="T2" fmla="*/ 0 w 1049"/>
                <a:gd name="T3" fmla="*/ 552 h 921"/>
                <a:gd name="T4" fmla="*/ 341 w 1049"/>
                <a:gd name="T5" fmla="*/ 0 h 921"/>
                <a:gd name="T6" fmla="*/ 708 w 1049"/>
                <a:gd name="T7" fmla="*/ 0 h 921"/>
                <a:gd name="T8" fmla="*/ 1049 w 1049"/>
                <a:gd name="T9" fmla="*/ 552 h 921"/>
                <a:gd name="T10" fmla="*/ 829 w 1049"/>
                <a:gd name="T11" fmla="*/ 894 h 921"/>
                <a:gd name="T12" fmla="*/ 749 w 1049"/>
                <a:gd name="T13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9" h="921">
                  <a:moveTo>
                    <a:pt x="5" y="626"/>
                  </a:moveTo>
                  <a:cubicBezTo>
                    <a:pt x="1" y="602"/>
                    <a:pt x="0" y="577"/>
                    <a:pt x="0" y="552"/>
                  </a:cubicBezTo>
                  <a:cubicBezTo>
                    <a:pt x="0" y="380"/>
                    <a:pt x="195" y="106"/>
                    <a:pt x="341" y="0"/>
                  </a:cubicBezTo>
                  <a:lnTo>
                    <a:pt x="708" y="0"/>
                  </a:lnTo>
                  <a:cubicBezTo>
                    <a:pt x="854" y="106"/>
                    <a:pt x="1049" y="380"/>
                    <a:pt x="1049" y="552"/>
                  </a:cubicBezTo>
                  <a:cubicBezTo>
                    <a:pt x="1049" y="708"/>
                    <a:pt x="980" y="829"/>
                    <a:pt x="829" y="894"/>
                  </a:cubicBezTo>
                  <a:lnTo>
                    <a:pt x="749" y="921"/>
                  </a:ln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3" name="Freeform 524">
              <a:extLst>
                <a:ext uri="{FF2B5EF4-FFF2-40B4-BE49-F238E27FC236}">
                  <a16:creationId xmlns:a16="http://schemas.microsoft.com/office/drawing/2014/main" id="{AC3C0813-3285-4F1F-7B31-F852E6D29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222" y="4444970"/>
              <a:ext cx="101204" cy="0"/>
            </a:xfrm>
            <a:custGeom>
              <a:avLst/>
              <a:gdLst>
                <a:gd name="T0" fmla="*/ 0 w 370"/>
                <a:gd name="T1" fmla="*/ 370 w 370"/>
                <a:gd name="T2" fmla="*/ 0 w 3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0">
                  <a:moveTo>
                    <a:pt x="0" y="0"/>
                  </a:moveTo>
                  <a:lnTo>
                    <a:pt x="37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" name="Freeform 525">
              <a:extLst>
                <a:ext uri="{FF2B5EF4-FFF2-40B4-BE49-F238E27FC236}">
                  <a16:creationId xmlns:a16="http://schemas.microsoft.com/office/drawing/2014/main" id="{A143DAA4-951C-6DDB-8F17-23625F6E2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647" y="4315191"/>
              <a:ext cx="158354" cy="101204"/>
            </a:xfrm>
            <a:custGeom>
              <a:avLst/>
              <a:gdLst>
                <a:gd name="T0" fmla="*/ 131 w 577"/>
                <a:gd name="T1" fmla="*/ 368 h 368"/>
                <a:gd name="T2" fmla="*/ 446 w 577"/>
                <a:gd name="T3" fmla="*/ 368 h 368"/>
                <a:gd name="T4" fmla="*/ 577 w 577"/>
                <a:gd name="T5" fmla="*/ 79 h 368"/>
                <a:gd name="T6" fmla="*/ 368 w 577"/>
                <a:gd name="T7" fmla="*/ 158 h 368"/>
                <a:gd name="T8" fmla="*/ 288 w 577"/>
                <a:gd name="T9" fmla="*/ 0 h 368"/>
                <a:gd name="T10" fmla="*/ 210 w 577"/>
                <a:gd name="T11" fmla="*/ 158 h 368"/>
                <a:gd name="T12" fmla="*/ 0 w 577"/>
                <a:gd name="T13" fmla="*/ 79 h 368"/>
                <a:gd name="T14" fmla="*/ 131 w 577"/>
                <a:gd name="T15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368">
                  <a:moveTo>
                    <a:pt x="131" y="368"/>
                  </a:moveTo>
                  <a:lnTo>
                    <a:pt x="446" y="368"/>
                  </a:lnTo>
                  <a:cubicBezTo>
                    <a:pt x="446" y="236"/>
                    <a:pt x="577" y="79"/>
                    <a:pt x="577" y="79"/>
                  </a:cubicBezTo>
                  <a:lnTo>
                    <a:pt x="368" y="158"/>
                  </a:lnTo>
                  <a:lnTo>
                    <a:pt x="288" y="0"/>
                  </a:lnTo>
                  <a:lnTo>
                    <a:pt x="210" y="158"/>
                  </a:lnTo>
                  <a:lnTo>
                    <a:pt x="0" y="79"/>
                  </a:lnTo>
                  <a:cubicBezTo>
                    <a:pt x="0" y="79"/>
                    <a:pt x="131" y="236"/>
                    <a:pt x="131" y="368"/>
                  </a:cubicBez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5" name="Line 526">
              <a:extLst>
                <a:ext uri="{FF2B5EF4-FFF2-40B4-BE49-F238E27FC236}">
                  <a16:creationId xmlns:a16="http://schemas.microsoft.com/office/drawing/2014/main" id="{31341441-6C75-953A-FE2C-691598A17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7222" y="4569985"/>
              <a:ext cx="65485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6" name="Line 527">
              <a:extLst>
                <a:ext uri="{FF2B5EF4-FFF2-40B4-BE49-F238E27FC236}">
                  <a16:creationId xmlns:a16="http://schemas.microsoft.com/office/drawing/2014/main" id="{C86D78DD-2D50-0BC6-8C88-6537A0D7C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7222" y="4596179"/>
              <a:ext cx="65485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7" name="Freeform 528">
              <a:extLst>
                <a:ext uri="{FF2B5EF4-FFF2-40B4-BE49-F238E27FC236}">
                  <a16:creationId xmlns:a16="http://schemas.microsoft.com/office/drawing/2014/main" id="{09483C71-CBA6-53A4-27AD-FECE27E45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032" y="4522360"/>
              <a:ext cx="82154" cy="119063"/>
            </a:xfrm>
            <a:custGeom>
              <a:avLst/>
              <a:gdLst>
                <a:gd name="T0" fmla="*/ 299 w 299"/>
                <a:gd name="T1" fmla="*/ 15 h 438"/>
                <a:gd name="T2" fmla="*/ 219 w 299"/>
                <a:gd name="T3" fmla="*/ 0 h 438"/>
                <a:gd name="T4" fmla="*/ 0 w 299"/>
                <a:gd name="T5" fmla="*/ 219 h 438"/>
                <a:gd name="T6" fmla="*/ 219 w 299"/>
                <a:gd name="T7" fmla="*/ 438 h 438"/>
                <a:gd name="T8" fmla="*/ 299 w 299"/>
                <a:gd name="T9" fmla="*/ 42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438">
                  <a:moveTo>
                    <a:pt x="299" y="15"/>
                  </a:moveTo>
                  <a:cubicBezTo>
                    <a:pt x="274" y="5"/>
                    <a:pt x="246" y="0"/>
                    <a:pt x="219" y="0"/>
                  </a:cubicBezTo>
                  <a:cubicBezTo>
                    <a:pt x="98" y="0"/>
                    <a:pt x="0" y="98"/>
                    <a:pt x="0" y="219"/>
                  </a:cubicBezTo>
                  <a:cubicBezTo>
                    <a:pt x="0" y="339"/>
                    <a:pt x="98" y="438"/>
                    <a:pt x="219" y="438"/>
                  </a:cubicBezTo>
                  <a:cubicBezTo>
                    <a:pt x="246" y="438"/>
                    <a:pt x="274" y="432"/>
                    <a:pt x="299" y="422"/>
                  </a:cubicBez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1" name="U-Turn Arrow 9">
            <a:extLst>
              <a:ext uri="{FF2B5EF4-FFF2-40B4-BE49-F238E27FC236}">
                <a16:creationId xmlns:a16="http://schemas.microsoft.com/office/drawing/2014/main" id="{830B463E-C5F1-12E3-3151-B412528E8956}"/>
              </a:ext>
            </a:extLst>
          </p:cNvPr>
          <p:cNvSpPr/>
          <p:nvPr/>
        </p:nvSpPr>
        <p:spPr>
          <a:xfrm flipV="1">
            <a:off x="8100394" y="4232139"/>
            <a:ext cx="2995499" cy="1771710"/>
          </a:xfrm>
          <a:prstGeom prst="uturnArrow">
            <a:avLst>
              <a:gd name="adj1" fmla="val 20397"/>
              <a:gd name="adj2" fmla="val 18096"/>
              <a:gd name="adj3" fmla="val 18527"/>
              <a:gd name="adj4" fmla="val 61051"/>
              <a:gd name="adj5" fmla="val 10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U-Turn Arrow 8">
            <a:extLst>
              <a:ext uri="{FF2B5EF4-FFF2-40B4-BE49-F238E27FC236}">
                <a16:creationId xmlns:a16="http://schemas.microsoft.com/office/drawing/2014/main" id="{61FC3760-0A25-5C45-9C74-9EACAB408603}"/>
              </a:ext>
            </a:extLst>
          </p:cNvPr>
          <p:cNvSpPr/>
          <p:nvPr/>
        </p:nvSpPr>
        <p:spPr>
          <a:xfrm>
            <a:off x="5755546" y="2785242"/>
            <a:ext cx="2865283" cy="1771710"/>
          </a:xfrm>
          <a:prstGeom prst="uturnArrow">
            <a:avLst>
              <a:gd name="adj1" fmla="val 20397"/>
              <a:gd name="adj2" fmla="val 18096"/>
              <a:gd name="adj3" fmla="val 18527"/>
              <a:gd name="adj4" fmla="val 61051"/>
              <a:gd name="adj5" fmla="val 10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U-Turn Arrow 7">
            <a:extLst>
              <a:ext uri="{FF2B5EF4-FFF2-40B4-BE49-F238E27FC236}">
                <a16:creationId xmlns:a16="http://schemas.microsoft.com/office/drawing/2014/main" id="{8B31CF34-9034-5466-75EE-EF0C94E94162}"/>
              </a:ext>
            </a:extLst>
          </p:cNvPr>
          <p:cNvSpPr/>
          <p:nvPr/>
        </p:nvSpPr>
        <p:spPr>
          <a:xfrm flipV="1">
            <a:off x="3225914" y="4232139"/>
            <a:ext cx="2995499" cy="1771710"/>
          </a:xfrm>
          <a:prstGeom prst="uturnArrow">
            <a:avLst>
              <a:gd name="adj1" fmla="val 20397"/>
              <a:gd name="adj2" fmla="val 18096"/>
              <a:gd name="adj3" fmla="val 18527"/>
              <a:gd name="adj4" fmla="val 61051"/>
              <a:gd name="adj5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U-Turn Arrow 6">
            <a:extLst>
              <a:ext uri="{FF2B5EF4-FFF2-40B4-BE49-F238E27FC236}">
                <a16:creationId xmlns:a16="http://schemas.microsoft.com/office/drawing/2014/main" id="{E1CFC494-C171-39B3-D6DB-996BC08114FC}"/>
              </a:ext>
            </a:extLst>
          </p:cNvPr>
          <p:cNvSpPr/>
          <p:nvPr/>
        </p:nvSpPr>
        <p:spPr>
          <a:xfrm>
            <a:off x="775187" y="2785242"/>
            <a:ext cx="2968138" cy="1771710"/>
          </a:xfrm>
          <a:prstGeom prst="uturnArrow">
            <a:avLst>
              <a:gd name="adj1" fmla="val 20397"/>
              <a:gd name="adj2" fmla="val 18096"/>
              <a:gd name="adj3" fmla="val 18527"/>
              <a:gd name="adj4" fmla="val 61051"/>
              <a:gd name="adj5" fmla="val 100000"/>
            </a:avLst>
          </a:prstGeom>
          <a:solidFill>
            <a:schemeClr val="accent3"/>
          </a:solidFill>
          <a:ln w="63500" cap="sq" cmpd="tri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5E276A6E-560B-D311-D777-E8C2D69BE849}"/>
              </a:ext>
            </a:extLst>
          </p:cNvPr>
          <p:cNvSpPr txBox="1">
            <a:spLocks/>
          </p:cNvSpPr>
          <p:nvPr/>
        </p:nvSpPr>
        <p:spPr>
          <a:xfrm>
            <a:off x="1152108" y="4325931"/>
            <a:ext cx="2281201" cy="1686406"/>
          </a:xfrm>
          <a:prstGeom prst="rect">
            <a:avLst/>
          </a:prstGeom>
          <a:noFill/>
        </p:spPr>
        <p:txBody>
          <a:bodyPr vert="horz" wrap="square" lIns="180000" tIns="90000" rIns="18000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u="none" strike="noStrike" kern="1200" cap="all" spc="0" normalizeH="0" baseline="0" noProof="0">
                <a:ln>
                  <a:noFill/>
                </a:ln>
                <a:solidFill>
                  <a:srgbClr val="F7AB35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r>
              <a:rPr kumimoji="0" lang="pt-PT" sz="1600" b="1" u="none" strike="noStrike" kern="1200" cap="all" spc="0" normalizeH="0" baseline="0" noProof="0">
                <a:ln>
                  <a:noFill/>
                </a:ln>
                <a:solidFill>
                  <a:srgbClr val="F7AB35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Identificar os </a:t>
            </a:r>
            <a:r>
              <a:rPr lang="pt-PT" sz="1600" b="1" cap="none" spc="0">
                <a:latin typeface="+mn-lt"/>
              </a:rPr>
              <a:t>R</a:t>
            </a:r>
            <a:r>
              <a:rPr kumimoji="0" lang="pt-PT" sz="1600" b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endimentos</a:t>
            </a:r>
            <a:endParaRPr kumimoji="0" lang="pt-PT" sz="16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cap="none" spc="0">
                <a:latin typeface="+mn-lt"/>
              </a:rPr>
              <a:t>(Fixos/Variáveis)</a:t>
            </a:r>
            <a:endParaRPr kumimoji="0" lang="pt-PT" sz="14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06AB1FAE-2F53-9FF3-A6BF-6D2F9B42C827}"/>
              </a:ext>
            </a:extLst>
          </p:cNvPr>
          <p:cNvSpPr txBox="1">
            <a:spLocks/>
          </p:cNvSpPr>
          <p:nvPr/>
        </p:nvSpPr>
        <p:spPr>
          <a:xfrm>
            <a:off x="3584718" y="2869587"/>
            <a:ext cx="2334827" cy="1720991"/>
          </a:xfrm>
          <a:prstGeom prst="rect">
            <a:avLst/>
          </a:prstGeom>
          <a:noFill/>
        </p:spPr>
        <p:txBody>
          <a:bodyPr vert="horz" wrap="square" lIns="180000" tIns="90000" rIns="180000" bIns="90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1" spc="0">
                <a:solidFill>
                  <a:srgbClr val="F7AB35"/>
                </a:solidFill>
                <a:latin typeface="+mn-lt"/>
              </a:rPr>
              <a:t>02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Identificar as Despesas</a:t>
            </a:r>
            <a:endParaRPr lang="pt-PT" sz="1600" b="1" cap="none" spc="0">
              <a:latin typeface="+mn-lt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cap="none" spc="0">
                <a:latin typeface="+mn-lt"/>
              </a:rPr>
              <a:t>Necessárias/ </a:t>
            </a:r>
            <a:br>
              <a:rPr lang="pt-PT" sz="1400" cap="none" spc="0">
                <a:latin typeface="+mn-lt"/>
              </a:rPr>
            </a:br>
            <a:r>
              <a:rPr lang="pt-PT" sz="1400" cap="none" spc="0">
                <a:latin typeface="+mn-lt"/>
              </a:rPr>
              <a:t>Supérfluas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cap="none" spc="0">
                <a:latin typeface="+mn-lt"/>
              </a:rPr>
              <a:t>Fixas/Variáveis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14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sz="1400" b="1" cap="none" spc="100">
              <a:latin typeface="+mn-lt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1EAE3BE0-0B90-B26B-DF3F-770713872571}"/>
              </a:ext>
            </a:extLst>
          </p:cNvPr>
          <p:cNvSpPr txBox="1">
            <a:spLocks/>
          </p:cNvSpPr>
          <p:nvPr/>
        </p:nvSpPr>
        <p:spPr>
          <a:xfrm>
            <a:off x="8639331" y="2890341"/>
            <a:ext cx="1980243" cy="1720991"/>
          </a:xfrm>
          <a:prstGeom prst="rect">
            <a:avLst/>
          </a:prstGeom>
          <a:noFill/>
        </p:spPr>
        <p:txBody>
          <a:bodyPr vert="horz" wrap="square" lIns="180000" tIns="90000" rIns="180000" bIns="90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1" spc="0">
                <a:solidFill>
                  <a:srgbClr val="F7AB35"/>
                </a:solidFill>
                <a:latin typeface="+mn-lt"/>
              </a:rPr>
              <a:t>04 </a:t>
            </a:r>
          </a:p>
          <a:p>
            <a:pPr algn="ctr">
              <a:lnSpc>
                <a:spcPct val="100000"/>
              </a:lnSpc>
              <a:defRPr/>
            </a:pPr>
            <a:r>
              <a:rPr lang="pt-PT" sz="1600" b="1" cap="none" spc="0">
                <a:latin typeface="+mn-lt"/>
              </a:rPr>
              <a:t>Gerir o orçamento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D3AE6A04-CB99-3BD5-0267-8432179FA71C}"/>
              </a:ext>
            </a:extLst>
          </p:cNvPr>
          <p:cNvSpPr txBox="1">
            <a:spLocks/>
          </p:cNvSpPr>
          <p:nvPr/>
        </p:nvSpPr>
        <p:spPr>
          <a:xfrm>
            <a:off x="6170782" y="4170300"/>
            <a:ext cx="1980243" cy="1686406"/>
          </a:xfrm>
          <a:prstGeom prst="rect">
            <a:avLst/>
          </a:prstGeom>
          <a:noFill/>
        </p:spPr>
        <p:txBody>
          <a:bodyPr vert="horz" wrap="square" lIns="180000" tIns="90000" rIns="18000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1" spc="0">
                <a:solidFill>
                  <a:srgbClr val="F7AB35"/>
                </a:solidFill>
                <a:latin typeface="+mn-lt"/>
              </a:rPr>
              <a:t>03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cap="none" spc="0">
                <a:latin typeface="+mn-lt"/>
              </a:rPr>
              <a:t>Calcular </a:t>
            </a:r>
            <a:br>
              <a:rPr lang="pt-PT" sz="1600" b="1" cap="none" spc="0">
                <a:latin typeface="+mn-lt"/>
              </a:rPr>
            </a:br>
            <a:r>
              <a:rPr lang="pt-PT" sz="1600" b="1" cap="none" spc="0">
                <a:latin typeface="+mn-lt"/>
              </a:rPr>
              <a:t>o saldo do orçamento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AACD62-7EAE-9158-891A-93621D362D37}"/>
              </a:ext>
            </a:extLst>
          </p:cNvPr>
          <p:cNvGrpSpPr>
            <a:grpSpLocks noChangeAspect="1"/>
          </p:cNvGrpSpPr>
          <p:nvPr/>
        </p:nvGrpSpPr>
        <p:grpSpPr>
          <a:xfrm>
            <a:off x="9311010" y="4744742"/>
            <a:ext cx="670388" cy="564126"/>
            <a:chOff x="8481418" y="992738"/>
            <a:chExt cx="641353" cy="501650"/>
          </a:xfrm>
        </p:grpSpPr>
        <p:sp>
          <p:nvSpPr>
            <p:cNvPr id="32" name="Line 19">
              <a:extLst>
                <a:ext uri="{FF2B5EF4-FFF2-40B4-BE49-F238E27FC236}">
                  <a16:creationId xmlns:a16="http://schemas.microsoft.com/office/drawing/2014/main" id="{B58B196D-3F13-18C2-DACB-0D013FB47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6870" y="1440413"/>
              <a:ext cx="215901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3" name="Line 20">
              <a:extLst>
                <a:ext uri="{FF2B5EF4-FFF2-40B4-BE49-F238E27FC236}">
                  <a16:creationId xmlns:a16="http://schemas.microsoft.com/office/drawing/2014/main" id="{E1EB7323-4B1A-9F00-C7A8-34E69A669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6870" y="1240388"/>
              <a:ext cx="215901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4" name="Line 21">
              <a:extLst>
                <a:ext uri="{FF2B5EF4-FFF2-40B4-BE49-F238E27FC236}">
                  <a16:creationId xmlns:a16="http://schemas.microsoft.com/office/drawing/2014/main" id="{6A6D8332-FE7F-1611-7AC9-305FEDF59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6870" y="1043538"/>
              <a:ext cx="215901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5" name="Oval 22">
              <a:extLst>
                <a:ext uri="{FF2B5EF4-FFF2-40B4-BE49-F238E27FC236}">
                  <a16:creationId xmlns:a16="http://schemas.microsoft.com/office/drawing/2014/main" id="{C0EFCBC3-FE5B-A7C6-9DCE-78D5C7283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056" y="1389613"/>
              <a:ext cx="101600" cy="101600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BF4DFEEE-0CBF-512B-4699-1EF27F3BB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1418" y="1189588"/>
              <a:ext cx="144463" cy="101600"/>
            </a:xfrm>
            <a:custGeom>
              <a:avLst/>
              <a:gdLst>
                <a:gd name="T0" fmla="*/ 397 w 397"/>
                <a:gd name="T1" fmla="*/ 0 h 279"/>
                <a:gd name="T2" fmla="*/ 156 w 397"/>
                <a:gd name="T3" fmla="*/ 279 h 279"/>
                <a:gd name="T4" fmla="*/ 0 w 397"/>
                <a:gd name="T5" fmla="*/ 13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7" h="279">
                  <a:moveTo>
                    <a:pt x="397" y="0"/>
                  </a:moveTo>
                  <a:lnTo>
                    <a:pt x="156" y="279"/>
                  </a:lnTo>
                  <a:lnTo>
                    <a:pt x="0" y="132"/>
                  </a:ln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7AE80C29-EBF0-BD1E-C59C-4BE747F21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1418" y="992738"/>
              <a:ext cx="144463" cy="101600"/>
            </a:xfrm>
            <a:custGeom>
              <a:avLst/>
              <a:gdLst>
                <a:gd name="T0" fmla="*/ 397 w 397"/>
                <a:gd name="T1" fmla="*/ 0 h 279"/>
                <a:gd name="T2" fmla="*/ 156 w 397"/>
                <a:gd name="T3" fmla="*/ 279 h 279"/>
                <a:gd name="T4" fmla="*/ 0 w 397"/>
                <a:gd name="T5" fmla="*/ 13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7" h="279">
                  <a:moveTo>
                    <a:pt x="397" y="0"/>
                  </a:moveTo>
                  <a:lnTo>
                    <a:pt x="156" y="279"/>
                  </a:lnTo>
                  <a:lnTo>
                    <a:pt x="0" y="132"/>
                  </a:ln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8" name="Oval 25">
              <a:extLst>
                <a:ext uri="{FF2B5EF4-FFF2-40B4-BE49-F238E27FC236}">
                  <a16:creationId xmlns:a16="http://schemas.microsoft.com/office/drawing/2014/main" id="{DA9DFB4F-AE6C-27CB-C102-14E7CEFF7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019" y="995913"/>
              <a:ext cx="101600" cy="101600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9" name="Oval 26">
              <a:extLst>
                <a:ext uri="{FF2B5EF4-FFF2-40B4-BE49-F238E27FC236}">
                  <a16:creationId xmlns:a16="http://schemas.microsoft.com/office/drawing/2014/main" id="{5D68CF14-BBBE-D9D8-6658-215561A5D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019" y="1192763"/>
              <a:ext cx="101600" cy="101600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726F8C34-EEE6-C7B6-1A34-5DB99180F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7794" y="1392788"/>
              <a:ext cx="144463" cy="101600"/>
            </a:xfrm>
            <a:custGeom>
              <a:avLst/>
              <a:gdLst>
                <a:gd name="T0" fmla="*/ 397 w 397"/>
                <a:gd name="T1" fmla="*/ 0 h 280"/>
                <a:gd name="T2" fmla="*/ 155 w 397"/>
                <a:gd name="T3" fmla="*/ 280 h 280"/>
                <a:gd name="T4" fmla="*/ 0 w 397"/>
                <a:gd name="T5" fmla="*/ 13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7" h="280">
                  <a:moveTo>
                    <a:pt x="397" y="0"/>
                  </a:moveTo>
                  <a:lnTo>
                    <a:pt x="155" y="280"/>
                  </a:lnTo>
                  <a:lnTo>
                    <a:pt x="0" y="133"/>
                  </a:ln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F41835-A5AD-74C3-7BCA-DAAB75C3B1F9}"/>
              </a:ext>
            </a:extLst>
          </p:cNvPr>
          <p:cNvGrpSpPr>
            <a:grpSpLocks noChangeAspect="1"/>
          </p:cNvGrpSpPr>
          <p:nvPr/>
        </p:nvGrpSpPr>
        <p:grpSpPr>
          <a:xfrm>
            <a:off x="6833157" y="3335854"/>
            <a:ext cx="697783" cy="670485"/>
            <a:chOff x="3115919" y="1933726"/>
            <a:chExt cx="588963" cy="588962"/>
          </a:xfrm>
        </p:grpSpPr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8BB69C02-7C2F-E37D-0A01-B5C02CB2C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9582" y="2321076"/>
              <a:ext cx="107950" cy="10795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Line 24">
              <a:extLst>
                <a:ext uri="{FF2B5EF4-FFF2-40B4-BE49-F238E27FC236}">
                  <a16:creationId xmlns:a16="http://schemas.microsoft.com/office/drawing/2014/main" id="{E77DE5CE-941E-BF99-5E6F-3E6B011EC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9582" y="2321076"/>
              <a:ext cx="107950" cy="10795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2C0E247B-EA6C-485D-6DF2-4DBA6B757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044" y="2081363"/>
              <a:ext cx="1539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F89B6B20-6B97-F95F-0D6E-255B0D6D3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044" y="2349651"/>
              <a:ext cx="1539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9525D78E-BFB9-BBB5-7FE7-06804F04F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044" y="2402038"/>
              <a:ext cx="1539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FEF9AB2E-030B-D344-4FC2-6CBA186B5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357" y="2081363"/>
              <a:ext cx="152400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020CF558-98EC-F5FC-599A-51F2FA3EE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3557" y="2005163"/>
              <a:ext cx="0" cy="15240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BF19F468-1B72-72E8-AFB1-09CD00236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19" y="1933726"/>
              <a:ext cx="295275" cy="295275"/>
            </a:xfrm>
            <a:custGeom>
              <a:avLst/>
              <a:gdLst>
                <a:gd name="T0" fmla="*/ 170 w 813"/>
                <a:gd name="T1" fmla="*/ 0 h 813"/>
                <a:gd name="T2" fmla="*/ 813 w 813"/>
                <a:gd name="T3" fmla="*/ 0 h 813"/>
                <a:gd name="T4" fmla="*/ 813 w 813"/>
                <a:gd name="T5" fmla="*/ 813 h 813"/>
                <a:gd name="T6" fmla="*/ 0 w 813"/>
                <a:gd name="T7" fmla="*/ 813 h 813"/>
                <a:gd name="T8" fmla="*/ 0 w 813"/>
                <a:gd name="T9" fmla="*/ 170 h 813"/>
                <a:gd name="T10" fmla="*/ 17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170" y="0"/>
                  </a:moveTo>
                  <a:lnTo>
                    <a:pt x="813" y="0"/>
                  </a:lnTo>
                  <a:lnTo>
                    <a:pt x="813" y="813"/>
                  </a:lnTo>
                  <a:lnTo>
                    <a:pt x="0" y="813"/>
                  </a:lnTo>
                  <a:lnTo>
                    <a:pt x="0" y="170"/>
                  </a:lnTo>
                  <a:cubicBezTo>
                    <a:pt x="0" y="76"/>
                    <a:pt x="76" y="0"/>
                    <a:pt x="170" y="0"/>
                  </a:cubicBez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D92EF0D-733D-9658-B2BB-3022E820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194" y="2229001"/>
              <a:ext cx="293688" cy="293687"/>
            </a:xfrm>
            <a:custGeom>
              <a:avLst/>
              <a:gdLst>
                <a:gd name="T0" fmla="*/ 0 w 813"/>
                <a:gd name="T1" fmla="*/ 0 h 813"/>
                <a:gd name="T2" fmla="*/ 813 w 813"/>
                <a:gd name="T3" fmla="*/ 0 h 813"/>
                <a:gd name="T4" fmla="*/ 813 w 813"/>
                <a:gd name="T5" fmla="*/ 644 h 813"/>
                <a:gd name="T6" fmla="*/ 644 w 813"/>
                <a:gd name="T7" fmla="*/ 813 h 813"/>
                <a:gd name="T8" fmla="*/ 0 w 813"/>
                <a:gd name="T9" fmla="*/ 813 h 813"/>
                <a:gd name="T10" fmla="*/ 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0" y="0"/>
                  </a:moveTo>
                  <a:lnTo>
                    <a:pt x="813" y="0"/>
                  </a:lnTo>
                  <a:lnTo>
                    <a:pt x="813" y="644"/>
                  </a:lnTo>
                  <a:cubicBezTo>
                    <a:pt x="813" y="737"/>
                    <a:pt x="737" y="813"/>
                    <a:pt x="644" y="813"/>
                  </a:cubicBezTo>
                  <a:lnTo>
                    <a:pt x="0" y="8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0B1EEFBA-0668-875C-E0E1-7B8920ECB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194" y="1933726"/>
              <a:ext cx="293688" cy="295275"/>
            </a:xfrm>
            <a:custGeom>
              <a:avLst/>
              <a:gdLst>
                <a:gd name="T0" fmla="*/ 0 w 813"/>
                <a:gd name="T1" fmla="*/ 0 h 813"/>
                <a:gd name="T2" fmla="*/ 644 w 813"/>
                <a:gd name="T3" fmla="*/ 0 h 813"/>
                <a:gd name="T4" fmla="*/ 813 w 813"/>
                <a:gd name="T5" fmla="*/ 170 h 813"/>
                <a:gd name="T6" fmla="*/ 813 w 813"/>
                <a:gd name="T7" fmla="*/ 813 h 813"/>
                <a:gd name="T8" fmla="*/ 0 w 813"/>
                <a:gd name="T9" fmla="*/ 813 h 813"/>
                <a:gd name="T10" fmla="*/ 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0" y="0"/>
                  </a:moveTo>
                  <a:lnTo>
                    <a:pt x="644" y="0"/>
                  </a:lnTo>
                  <a:cubicBezTo>
                    <a:pt x="737" y="0"/>
                    <a:pt x="813" y="76"/>
                    <a:pt x="813" y="170"/>
                  </a:cubicBezTo>
                  <a:lnTo>
                    <a:pt x="813" y="813"/>
                  </a:lnTo>
                  <a:lnTo>
                    <a:pt x="0" y="8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8D08AB3A-605C-F7AA-6658-5AB78ED93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19" y="2229001"/>
              <a:ext cx="295275" cy="293687"/>
            </a:xfrm>
            <a:custGeom>
              <a:avLst/>
              <a:gdLst>
                <a:gd name="T0" fmla="*/ 0 w 813"/>
                <a:gd name="T1" fmla="*/ 0 h 813"/>
                <a:gd name="T2" fmla="*/ 813 w 813"/>
                <a:gd name="T3" fmla="*/ 0 h 813"/>
                <a:gd name="T4" fmla="*/ 813 w 813"/>
                <a:gd name="T5" fmla="*/ 813 h 813"/>
                <a:gd name="T6" fmla="*/ 170 w 813"/>
                <a:gd name="T7" fmla="*/ 813 h 813"/>
                <a:gd name="T8" fmla="*/ 0 w 813"/>
                <a:gd name="T9" fmla="*/ 644 h 813"/>
                <a:gd name="T10" fmla="*/ 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0" y="0"/>
                  </a:moveTo>
                  <a:lnTo>
                    <a:pt x="813" y="0"/>
                  </a:lnTo>
                  <a:lnTo>
                    <a:pt x="813" y="813"/>
                  </a:lnTo>
                  <a:lnTo>
                    <a:pt x="170" y="813"/>
                  </a:lnTo>
                  <a:cubicBezTo>
                    <a:pt x="76" y="813"/>
                    <a:pt x="0" y="737"/>
                    <a:pt x="0" y="6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47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E8B53-65BC-E8EC-2D3F-C26BF6B23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34BDA7-C0BA-B593-1DFF-58E21F1D2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C3C92-7C18-25E4-2835-4F8A673CEC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D6060-6B2C-7D37-1A82-2B5EB627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172D8A96-B054-49DF-10BE-0EAB2E6D282C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Identificar os rendimentos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65E580-0884-A83E-11F9-6598AAFC1B63}"/>
              </a:ext>
            </a:extLst>
          </p:cNvPr>
          <p:cNvGrpSpPr/>
          <p:nvPr/>
        </p:nvGrpSpPr>
        <p:grpSpPr>
          <a:xfrm>
            <a:off x="8824197" y="4068836"/>
            <a:ext cx="2210581" cy="2149553"/>
            <a:chOff x="4765153" y="2325848"/>
            <a:chExt cx="2306493" cy="230538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20A0E9-DAB5-3BED-006A-2BAC665CEC88}"/>
                </a:ext>
              </a:extLst>
            </p:cNvPr>
            <p:cNvGrpSpPr/>
            <p:nvPr/>
          </p:nvGrpSpPr>
          <p:grpSpPr>
            <a:xfrm>
              <a:off x="4765153" y="2325848"/>
              <a:ext cx="2306493" cy="2305385"/>
              <a:chOff x="3020400" y="2268000"/>
              <a:chExt cx="2306493" cy="2305385"/>
            </a:xfrm>
          </p:grpSpPr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id="{432A76FA-D955-5423-68EC-9B436BF2E241}"/>
                  </a:ext>
                </a:extLst>
              </p:cNvPr>
              <p:cNvSpPr/>
              <p:nvPr/>
            </p:nvSpPr>
            <p:spPr>
              <a:xfrm>
                <a:off x="3111508" y="2358000"/>
                <a:ext cx="2215385" cy="2215385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noFill/>
              <a:ln w="101600"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7200" b="1" i="0" u="none" strike="noStrike" kern="1200" cap="none" spc="100" normalizeH="0" baseline="0" noProof="0">
                  <a:ln>
                    <a:noFill/>
                  </a:ln>
                  <a:solidFill>
                    <a:srgbClr val="002A49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9" name="Title 2">
                <a:extLst>
                  <a:ext uri="{FF2B5EF4-FFF2-40B4-BE49-F238E27FC236}">
                    <a16:creationId xmlns:a16="http://schemas.microsoft.com/office/drawing/2014/main" id="{DB5F7FB3-DC2B-4711-937F-B81A2BCDBE9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020400" y="2268000"/>
                <a:ext cx="720000" cy="720000"/>
              </a:xfrm>
              <a:prstGeom prst="ellipse">
                <a:avLst/>
              </a:prstGeom>
              <a:solidFill>
                <a:schemeClr val="accent3"/>
              </a:solidFill>
              <a:ln w="25400">
                <a:noFill/>
              </a:ln>
            </p:spPr>
            <p:txBody>
              <a:bodyPr vert="horz" wrap="square" lIns="0" tIns="72000" rIns="0" bIns="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0" kern="1200" cap="all" spc="400" baseline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4C5B3F0-35FE-427F-5BF9-15D08B4B4C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91421" y="2810245"/>
              <a:ext cx="1145063" cy="1426589"/>
              <a:chOff x="5346488" y="4315191"/>
              <a:chExt cx="431006" cy="536973"/>
            </a:xfrm>
          </p:grpSpPr>
          <p:sp>
            <p:nvSpPr>
              <p:cNvPr id="61" name="Freeform 522">
                <a:extLst>
                  <a:ext uri="{FF2B5EF4-FFF2-40B4-BE49-F238E27FC236}">
                    <a16:creationId xmlns:a16="http://schemas.microsoft.com/office/drawing/2014/main" id="{1B3E86EF-8C71-43EE-8846-B037579311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6488" y="4644995"/>
                <a:ext cx="431006" cy="207169"/>
              </a:xfrm>
              <a:custGeom>
                <a:avLst/>
                <a:gdLst>
                  <a:gd name="T0" fmla="*/ 0 w 1575"/>
                  <a:gd name="T1" fmla="*/ 468 h 755"/>
                  <a:gd name="T2" fmla="*/ 1504 w 1575"/>
                  <a:gd name="T3" fmla="*/ 331 h 755"/>
                  <a:gd name="T4" fmla="*/ 1369 w 1575"/>
                  <a:gd name="T5" fmla="*/ 171 h 755"/>
                  <a:gd name="T6" fmla="*/ 1003 w 1575"/>
                  <a:gd name="T7" fmla="*/ 293 h 755"/>
                  <a:gd name="T8" fmla="*/ 0 w 1575"/>
                  <a:gd name="T9" fmla="*/ 0 h 755"/>
                  <a:gd name="T10" fmla="*/ 271 w 1575"/>
                  <a:gd name="T11" fmla="*/ 0 h 755"/>
                  <a:gd name="T12" fmla="*/ 642 w 1575"/>
                  <a:gd name="T13" fmla="*/ 134 h 755"/>
                  <a:gd name="T14" fmla="*/ 913 w 1575"/>
                  <a:gd name="T15" fmla="*/ 134 h 755"/>
                  <a:gd name="T16" fmla="*/ 913 w 1575"/>
                  <a:gd name="T17" fmla="*/ 338 h 755"/>
                  <a:gd name="T18" fmla="*/ 440 w 1575"/>
                  <a:gd name="T19" fmla="*/ 338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755">
                    <a:moveTo>
                      <a:pt x="0" y="468"/>
                    </a:moveTo>
                    <a:cubicBezTo>
                      <a:pt x="836" y="746"/>
                      <a:pt x="687" y="755"/>
                      <a:pt x="1504" y="331"/>
                    </a:cubicBezTo>
                    <a:cubicBezTo>
                      <a:pt x="1575" y="295"/>
                      <a:pt x="1567" y="115"/>
                      <a:pt x="1369" y="171"/>
                    </a:cubicBezTo>
                    <a:lnTo>
                      <a:pt x="1003" y="293"/>
                    </a:lnTo>
                    <a:moveTo>
                      <a:pt x="0" y="0"/>
                    </a:moveTo>
                    <a:lnTo>
                      <a:pt x="271" y="0"/>
                    </a:lnTo>
                    <a:cubicBezTo>
                      <a:pt x="470" y="0"/>
                      <a:pt x="600" y="101"/>
                      <a:pt x="642" y="134"/>
                    </a:cubicBezTo>
                    <a:cubicBezTo>
                      <a:pt x="755" y="135"/>
                      <a:pt x="764" y="134"/>
                      <a:pt x="913" y="134"/>
                    </a:cubicBezTo>
                    <a:cubicBezTo>
                      <a:pt x="1047" y="134"/>
                      <a:pt x="1047" y="338"/>
                      <a:pt x="913" y="338"/>
                    </a:cubicBezTo>
                    <a:lnTo>
                      <a:pt x="440" y="338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2" name="Freeform 523">
                <a:extLst>
                  <a:ext uri="{FF2B5EF4-FFF2-40B4-BE49-F238E27FC236}">
                    <a16:creationId xmlns:a16="http://schemas.microsoft.com/office/drawing/2014/main" id="{143A61BC-99F3-D94D-039B-0C8EE1E33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354" y="4473545"/>
                <a:ext cx="286941" cy="252413"/>
              </a:xfrm>
              <a:custGeom>
                <a:avLst/>
                <a:gdLst>
                  <a:gd name="T0" fmla="*/ 5 w 1049"/>
                  <a:gd name="T1" fmla="*/ 626 h 921"/>
                  <a:gd name="T2" fmla="*/ 0 w 1049"/>
                  <a:gd name="T3" fmla="*/ 552 h 921"/>
                  <a:gd name="T4" fmla="*/ 341 w 1049"/>
                  <a:gd name="T5" fmla="*/ 0 h 921"/>
                  <a:gd name="T6" fmla="*/ 708 w 1049"/>
                  <a:gd name="T7" fmla="*/ 0 h 921"/>
                  <a:gd name="T8" fmla="*/ 1049 w 1049"/>
                  <a:gd name="T9" fmla="*/ 552 h 921"/>
                  <a:gd name="T10" fmla="*/ 829 w 1049"/>
                  <a:gd name="T11" fmla="*/ 894 h 921"/>
                  <a:gd name="T12" fmla="*/ 749 w 1049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9" h="921">
                    <a:moveTo>
                      <a:pt x="5" y="626"/>
                    </a:moveTo>
                    <a:cubicBezTo>
                      <a:pt x="1" y="602"/>
                      <a:pt x="0" y="577"/>
                      <a:pt x="0" y="552"/>
                    </a:cubicBezTo>
                    <a:cubicBezTo>
                      <a:pt x="0" y="380"/>
                      <a:pt x="195" y="106"/>
                      <a:pt x="341" y="0"/>
                    </a:cubicBezTo>
                    <a:lnTo>
                      <a:pt x="708" y="0"/>
                    </a:lnTo>
                    <a:cubicBezTo>
                      <a:pt x="854" y="106"/>
                      <a:pt x="1049" y="380"/>
                      <a:pt x="1049" y="552"/>
                    </a:cubicBezTo>
                    <a:cubicBezTo>
                      <a:pt x="1049" y="708"/>
                      <a:pt x="980" y="829"/>
                      <a:pt x="829" y="894"/>
                    </a:cubicBezTo>
                    <a:lnTo>
                      <a:pt x="749" y="921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3" name="Freeform 524">
                <a:extLst>
                  <a:ext uri="{FF2B5EF4-FFF2-40B4-BE49-F238E27FC236}">
                    <a16:creationId xmlns:a16="http://schemas.microsoft.com/office/drawing/2014/main" id="{2716FAC2-4AD0-8CD0-520B-EC73FD827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222" y="4444970"/>
                <a:ext cx="101204" cy="0"/>
              </a:xfrm>
              <a:custGeom>
                <a:avLst/>
                <a:gdLst>
                  <a:gd name="T0" fmla="*/ 0 w 370"/>
                  <a:gd name="T1" fmla="*/ 370 w 370"/>
                  <a:gd name="T2" fmla="*/ 0 w 3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70">
                    <a:moveTo>
                      <a:pt x="0" y="0"/>
                    </a:moveTo>
                    <a:lnTo>
                      <a:pt x="37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4" name="Freeform 525">
                <a:extLst>
                  <a:ext uri="{FF2B5EF4-FFF2-40B4-BE49-F238E27FC236}">
                    <a16:creationId xmlns:a16="http://schemas.microsoft.com/office/drawing/2014/main" id="{8BA47421-DEEC-CF45-A3FD-AAA1644DE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647" y="4315191"/>
                <a:ext cx="158354" cy="101204"/>
              </a:xfrm>
              <a:custGeom>
                <a:avLst/>
                <a:gdLst>
                  <a:gd name="T0" fmla="*/ 131 w 577"/>
                  <a:gd name="T1" fmla="*/ 368 h 368"/>
                  <a:gd name="T2" fmla="*/ 446 w 577"/>
                  <a:gd name="T3" fmla="*/ 368 h 368"/>
                  <a:gd name="T4" fmla="*/ 577 w 577"/>
                  <a:gd name="T5" fmla="*/ 79 h 368"/>
                  <a:gd name="T6" fmla="*/ 368 w 577"/>
                  <a:gd name="T7" fmla="*/ 158 h 368"/>
                  <a:gd name="T8" fmla="*/ 288 w 577"/>
                  <a:gd name="T9" fmla="*/ 0 h 368"/>
                  <a:gd name="T10" fmla="*/ 210 w 577"/>
                  <a:gd name="T11" fmla="*/ 158 h 368"/>
                  <a:gd name="T12" fmla="*/ 0 w 577"/>
                  <a:gd name="T13" fmla="*/ 79 h 368"/>
                  <a:gd name="T14" fmla="*/ 131 w 577"/>
                  <a:gd name="T15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7" h="368">
                    <a:moveTo>
                      <a:pt x="131" y="368"/>
                    </a:moveTo>
                    <a:lnTo>
                      <a:pt x="446" y="368"/>
                    </a:lnTo>
                    <a:cubicBezTo>
                      <a:pt x="446" y="236"/>
                      <a:pt x="577" y="79"/>
                      <a:pt x="577" y="79"/>
                    </a:cubicBezTo>
                    <a:lnTo>
                      <a:pt x="368" y="158"/>
                    </a:lnTo>
                    <a:lnTo>
                      <a:pt x="288" y="0"/>
                    </a:lnTo>
                    <a:lnTo>
                      <a:pt x="210" y="158"/>
                    </a:lnTo>
                    <a:lnTo>
                      <a:pt x="0" y="79"/>
                    </a:lnTo>
                    <a:cubicBezTo>
                      <a:pt x="0" y="79"/>
                      <a:pt x="131" y="236"/>
                      <a:pt x="131" y="36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5" name="Line 526">
                <a:extLst>
                  <a:ext uri="{FF2B5EF4-FFF2-40B4-BE49-F238E27FC236}">
                    <a16:creationId xmlns:a16="http://schemas.microsoft.com/office/drawing/2014/main" id="{41534AE4-C060-EB3C-6FDD-3972DAB15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7222" y="4569985"/>
                <a:ext cx="6548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6" name="Line 527">
                <a:extLst>
                  <a:ext uri="{FF2B5EF4-FFF2-40B4-BE49-F238E27FC236}">
                    <a16:creationId xmlns:a16="http://schemas.microsoft.com/office/drawing/2014/main" id="{F76B8AB5-C8AA-951F-9C7C-6FAA0D87D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7222" y="4596179"/>
                <a:ext cx="6548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7" name="Freeform 528">
                <a:extLst>
                  <a:ext uri="{FF2B5EF4-FFF2-40B4-BE49-F238E27FC236}">
                    <a16:creationId xmlns:a16="http://schemas.microsoft.com/office/drawing/2014/main" id="{D1DD031F-62A7-480E-72B7-CFECA6C46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032" y="4522360"/>
                <a:ext cx="66675" cy="96630"/>
              </a:xfrm>
              <a:custGeom>
                <a:avLst/>
                <a:gdLst>
                  <a:gd name="T0" fmla="*/ 299 w 299"/>
                  <a:gd name="T1" fmla="*/ 15 h 438"/>
                  <a:gd name="T2" fmla="*/ 219 w 299"/>
                  <a:gd name="T3" fmla="*/ 0 h 438"/>
                  <a:gd name="T4" fmla="*/ 0 w 299"/>
                  <a:gd name="T5" fmla="*/ 219 h 438"/>
                  <a:gd name="T6" fmla="*/ 219 w 299"/>
                  <a:gd name="T7" fmla="*/ 438 h 438"/>
                  <a:gd name="T8" fmla="*/ 299 w 299"/>
                  <a:gd name="T9" fmla="*/ 42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438">
                    <a:moveTo>
                      <a:pt x="299" y="15"/>
                    </a:moveTo>
                    <a:cubicBezTo>
                      <a:pt x="274" y="5"/>
                      <a:pt x="246" y="0"/>
                      <a:pt x="219" y="0"/>
                    </a:cubicBezTo>
                    <a:cubicBezTo>
                      <a:pt x="98" y="0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9" y="438"/>
                    </a:cubicBezTo>
                    <a:cubicBezTo>
                      <a:pt x="246" y="438"/>
                      <a:pt x="274" y="432"/>
                      <a:pt x="299" y="422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6DFD77-D8A5-5B10-CB6E-A3AD1C47D983}"/>
                </a:ext>
              </a:extLst>
            </p:cNvPr>
            <p:cNvSpPr txBox="1"/>
            <p:nvPr/>
          </p:nvSpPr>
          <p:spPr>
            <a:xfrm>
              <a:off x="4811618" y="2426153"/>
              <a:ext cx="627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01</a:t>
              </a:r>
            </a:p>
          </p:txBody>
        </p: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96CA84F-E63E-90F1-05DA-AF42C8AAB224}"/>
              </a:ext>
            </a:extLst>
          </p:cNvPr>
          <p:cNvSpPr txBox="1">
            <a:spLocks/>
          </p:cNvSpPr>
          <p:nvPr/>
        </p:nvSpPr>
        <p:spPr>
          <a:xfrm>
            <a:off x="589585" y="2683924"/>
            <a:ext cx="7808686" cy="2954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1800"/>
              <a:t>Para calcular o rendimento mensal devemos somar </a:t>
            </a:r>
            <a:r>
              <a:rPr lang="pt-PT" sz="1800" b="1">
                <a:solidFill>
                  <a:srgbClr val="E18346"/>
                </a:solidFill>
              </a:rPr>
              <a:t>todos os rendimentos que recebemos num mês. </a:t>
            </a:r>
            <a:r>
              <a:rPr lang="pt-PT" sz="1800"/>
              <a:t>Depois, temos de </a:t>
            </a:r>
            <a:r>
              <a:rPr lang="pt-PT" sz="1800" b="1">
                <a:solidFill>
                  <a:srgbClr val="E18346"/>
                </a:solidFill>
              </a:rPr>
              <a:t>retirar o que pagamos de impostos e segurança social</a:t>
            </a:r>
            <a:r>
              <a:rPr lang="pt-PT" sz="1800">
                <a:solidFill>
                  <a:schemeClr val="tx2"/>
                </a:solidFill>
              </a:rPr>
              <a:t>. </a:t>
            </a:r>
            <a:r>
              <a:rPr lang="pt-PT" sz="1800"/>
              <a:t>O resultado corresponde ao </a:t>
            </a:r>
            <a:r>
              <a:rPr lang="pt-PT" sz="1800" b="1">
                <a:solidFill>
                  <a:srgbClr val="E18346"/>
                </a:solidFill>
              </a:rPr>
              <a:t>rendimento mensal líquido</a:t>
            </a:r>
            <a:r>
              <a:rPr lang="pt-PT" sz="1800"/>
              <a:t> do nosso agregado familiar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PT" sz="1800" b="1"/>
              <a:t>Exemplos de rendimentos sujeitos a impostos e/ou contribuições: </a:t>
            </a:r>
            <a:endParaRPr lang="pt-PT" sz="1800" b="1">
              <a:ea typeface="Calibri" panose="020F0502020204030204"/>
              <a:cs typeface="Calibri" panose="020F0502020204030204"/>
            </a:endParaRPr>
          </a:p>
          <a:p>
            <a:pPr lvl="1" indent="0" algn="just">
              <a:spcAft>
                <a:spcPts val="600"/>
              </a:spcAft>
            </a:pPr>
            <a:r>
              <a:rPr lang="pt-PT" sz="1800"/>
              <a:t> Ordenado</a:t>
            </a:r>
            <a:endParaRPr lang="pt-PT" sz="1800">
              <a:ea typeface="Calibri" panose="020F0502020204030204"/>
              <a:cs typeface="Calibri" panose="020F0502020204030204"/>
            </a:endParaRPr>
          </a:p>
          <a:p>
            <a:pPr lvl="1" indent="0" algn="just">
              <a:spcAft>
                <a:spcPts val="600"/>
              </a:spcAft>
            </a:pPr>
            <a:r>
              <a:rPr lang="pt-PT" sz="1800"/>
              <a:t> Horas extraordinárias </a:t>
            </a:r>
            <a:endParaRPr lang="pt-PT" sz="1800">
              <a:ea typeface="Calibri" panose="020F0502020204030204"/>
              <a:cs typeface="Calibri" panose="020F0502020204030204"/>
            </a:endParaRPr>
          </a:p>
          <a:p>
            <a:pPr lvl="1" indent="0" algn="just">
              <a:spcAft>
                <a:spcPts val="600"/>
              </a:spcAft>
            </a:pPr>
            <a:r>
              <a:rPr lang="pt-PT" sz="1800">
                <a:solidFill>
                  <a:prstClr val="black"/>
                </a:solidFill>
              </a:rPr>
              <a:t> </a:t>
            </a: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Prémio de produtividade </a:t>
            </a:r>
            <a:endParaRPr lang="pt-PT" sz="1900">
              <a:solidFill>
                <a:prstClr val="black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4BAB0-7A9B-83C5-5725-394C990DC183}"/>
              </a:ext>
            </a:extLst>
          </p:cNvPr>
          <p:cNvSpPr txBox="1"/>
          <p:nvPr/>
        </p:nvSpPr>
        <p:spPr>
          <a:xfrm>
            <a:off x="581657" y="5488255"/>
            <a:ext cx="8253719" cy="406714"/>
          </a:xfrm>
          <a:prstGeom prst="rect">
            <a:avLst/>
          </a:prstGeom>
          <a:solidFill>
            <a:srgbClr val="F7AB35"/>
          </a:solidFill>
        </p:spPr>
        <p:txBody>
          <a:bodyPr wrap="square">
            <a:spAutoFit/>
          </a:bodyPr>
          <a:lstStyle/>
          <a:p>
            <a:pPr marL="0" indent="0" algn="just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900" b="1">
                <a:solidFill>
                  <a:srgbClr val="000000"/>
                </a:solidFill>
              </a:rPr>
              <a:t>Rendimento líquido = Rendimento bruto  – Contribuição segurança social – IRS</a:t>
            </a:r>
          </a:p>
        </p:txBody>
      </p:sp>
    </p:spTree>
    <p:extLst>
      <p:ext uri="{BB962C8B-B14F-4D97-AF65-F5344CB8AC3E}">
        <p14:creationId xmlns:p14="http://schemas.microsoft.com/office/powerpoint/2010/main" val="98067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80746-CEDC-27EE-6271-9B1946489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EBDD0-FFBC-7A62-9899-4083390B1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86038-C50C-3262-A332-B4EF51F8F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FF9A-270D-6E1A-4782-FA1FFA83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E6703E84-E1F6-4674-4068-986C8F22FCDF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Identificar as despesas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0487EE0-5B18-B2F6-A308-D366FA278042}"/>
              </a:ext>
            </a:extLst>
          </p:cNvPr>
          <p:cNvSpPr txBox="1">
            <a:spLocks/>
          </p:cNvSpPr>
          <p:nvPr/>
        </p:nvSpPr>
        <p:spPr>
          <a:xfrm>
            <a:off x="595701" y="2621771"/>
            <a:ext cx="7860918" cy="3785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1800"/>
              <a:t>Devemos identificar também as despesas que o nosso agregado familiar prevê realizar ao longo do mês:</a:t>
            </a:r>
          </a:p>
          <a:p>
            <a:pPr marL="0" indent="0" algn="just">
              <a:buNone/>
            </a:pPr>
            <a:endParaRPr lang="pt-PT" sz="1200"/>
          </a:p>
          <a:p>
            <a:pPr algn="just">
              <a:buClr>
                <a:schemeClr val="tx1"/>
              </a:buClr>
              <a:defRPr/>
            </a:pPr>
            <a:r>
              <a:rPr lang="pt-PT" sz="1800" b="1">
                <a:solidFill>
                  <a:schemeClr val="accent2"/>
                </a:solidFill>
              </a:rPr>
              <a:t>Despesas necessárias (fixas e variáveis)</a:t>
            </a:r>
            <a:r>
              <a:rPr lang="pt-PT" sz="1800">
                <a:solidFill>
                  <a:schemeClr val="tx2"/>
                </a:solidFill>
              </a:rPr>
              <a:t>: </a:t>
            </a:r>
            <a:r>
              <a:rPr lang="pt-PT" sz="1800"/>
              <a:t>correspondem aos gastos com a aquisição de bens e serviços essenciais (alimentação, vestuário, habitação, água, luz, saúde e educação; impostos); trata-se da </a:t>
            </a:r>
            <a:r>
              <a:rPr lang="pt-PT" sz="1800" b="1"/>
              <a:t>satisfação das necessidades</a:t>
            </a:r>
            <a:endParaRPr lang="pt-PT" sz="1800" b="1">
              <a:ea typeface="Calibri"/>
              <a:cs typeface="Calibri"/>
            </a:endParaRPr>
          </a:p>
          <a:p>
            <a:pPr algn="just">
              <a:buClr>
                <a:schemeClr val="tx1"/>
              </a:buClr>
              <a:defRPr/>
            </a:pPr>
            <a:endParaRPr lang="pt-PT" sz="1200"/>
          </a:p>
          <a:p>
            <a:pPr algn="just">
              <a:buClr>
                <a:schemeClr val="tx1"/>
              </a:buClr>
              <a:defRPr/>
            </a:pPr>
            <a:r>
              <a:rPr lang="pt-PT" sz="1800" b="1">
                <a:solidFill>
                  <a:srgbClr val="E18346"/>
                </a:solidFill>
              </a:rPr>
              <a:t>Despesas supérfluas (fixas e variáveis)</a:t>
            </a:r>
            <a:r>
              <a:rPr lang="pt-PT" sz="1800">
                <a:solidFill>
                  <a:schemeClr val="tx2"/>
                </a:solidFill>
              </a:rPr>
              <a:t>: </a:t>
            </a:r>
            <a:r>
              <a:rPr lang="pt-PT" sz="1800"/>
              <a:t>correspondem aos gastos em bens e serviços que podem ser dispensados ou substituídos por outros (</a:t>
            </a:r>
            <a:r>
              <a:rPr lang="pt-PT" sz="1800">
                <a:solidFill>
                  <a:prstClr val="black"/>
                </a:solidFill>
              </a:rPr>
              <a:t>aquisição dos últimos modelos de vestuário ou calçado</a:t>
            </a:r>
            <a:r>
              <a:rPr lang="pt-PT" sz="1800"/>
              <a:t>); trata-se da </a:t>
            </a:r>
            <a:r>
              <a:rPr lang="pt-PT" sz="1800" b="1"/>
              <a:t>satisfação dos desejos</a:t>
            </a:r>
          </a:p>
          <a:p>
            <a:pPr algn="just">
              <a:buClr>
                <a:schemeClr val="tx1"/>
              </a:buClr>
              <a:defRPr/>
            </a:pPr>
            <a:endParaRPr lang="pt-PT" sz="1800">
              <a:ea typeface="Calibri"/>
              <a:cs typeface="Calibri"/>
            </a:endParaRPr>
          </a:p>
          <a:p>
            <a:pPr lvl="0" algn="just">
              <a:defRPr/>
            </a:pPr>
            <a:endParaRPr lang="pt-PT" sz="1800"/>
          </a:p>
          <a:p>
            <a:pPr marL="0" indent="0" algn="just">
              <a:buNone/>
            </a:pPr>
            <a:endParaRPr lang="pt-PT" sz="1800"/>
          </a:p>
          <a:p>
            <a:pPr marL="0" indent="0" algn="just">
              <a:buNone/>
            </a:pPr>
            <a:endParaRPr lang="pt-PT" sz="1800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00FBC-7CCD-3EED-AAD2-69055ED8FB4C}"/>
              </a:ext>
            </a:extLst>
          </p:cNvPr>
          <p:cNvGrpSpPr/>
          <p:nvPr/>
        </p:nvGrpSpPr>
        <p:grpSpPr>
          <a:xfrm>
            <a:off x="8824197" y="4068836"/>
            <a:ext cx="2210581" cy="2149553"/>
            <a:chOff x="3020400" y="2268000"/>
            <a:chExt cx="2306493" cy="2305385"/>
          </a:xfrm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63D3CDE9-3801-1400-3EB2-0E28DEA058B5}"/>
                </a:ext>
              </a:extLst>
            </p:cNvPr>
            <p:cNvSpPr/>
            <p:nvPr/>
          </p:nvSpPr>
          <p:spPr>
            <a:xfrm>
              <a:off x="3111508" y="2358000"/>
              <a:ext cx="2215385" cy="2215385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7200" b="1" i="0" u="none" strike="noStrike" kern="1200" cap="none" spc="100" normalizeH="0" baseline="0" noProof="0">
                <a:ln>
                  <a:noFill/>
                </a:ln>
                <a:solidFill>
                  <a:srgbClr val="002A49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4876A090-7FC1-EF3A-8D49-6F82B2A56A9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020400" y="2268000"/>
              <a:ext cx="720000" cy="72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txBody>
            <a:bodyPr vert="horz" wrap="square" lIns="0" tIns="72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81B002-1A49-0AE6-2751-C54FADAC6F19}"/>
              </a:ext>
            </a:extLst>
          </p:cNvPr>
          <p:cNvSpPr txBox="1"/>
          <p:nvPr/>
        </p:nvSpPr>
        <p:spPr>
          <a:xfrm>
            <a:off x="8868730" y="4162361"/>
            <a:ext cx="60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02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720741-D517-EFEA-5398-7C58A3B3397D}"/>
              </a:ext>
            </a:extLst>
          </p:cNvPr>
          <p:cNvGrpSpPr>
            <a:grpSpLocks noChangeAspect="1"/>
          </p:cNvGrpSpPr>
          <p:nvPr/>
        </p:nvGrpSpPr>
        <p:grpSpPr>
          <a:xfrm>
            <a:off x="9457720" y="4569481"/>
            <a:ext cx="1033818" cy="1143223"/>
            <a:chOff x="5862638" y="5443543"/>
            <a:chExt cx="496887" cy="546955"/>
          </a:xfrm>
        </p:grpSpPr>
        <p:sp>
          <p:nvSpPr>
            <p:cNvPr id="20" name="Line 150">
              <a:extLst>
                <a:ext uri="{FF2B5EF4-FFF2-40B4-BE49-F238E27FC236}">
                  <a16:creationId xmlns:a16="http://schemas.microsoft.com/office/drawing/2014/main" id="{E376AE74-24C3-D611-386A-B14C33F736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9663" y="5626100"/>
              <a:ext cx="650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Line 151">
              <a:extLst>
                <a:ext uri="{FF2B5EF4-FFF2-40B4-BE49-F238E27FC236}">
                  <a16:creationId xmlns:a16="http://schemas.microsoft.com/office/drawing/2014/main" id="{1379EB4F-FE9E-7A12-1391-034B7EA2D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9663" y="5656263"/>
              <a:ext cx="650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Freeform 152">
              <a:extLst>
                <a:ext uri="{FF2B5EF4-FFF2-40B4-BE49-F238E27FC236}">
                  <a16:creationId xmlns:a16="http://schemas.microsoft.com/office/drawing/2014/main" id="{D612E120-8387-159B-550F-BDCCCF683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5580063"/>
              <a:ext cx="82550" cy="120650"/>
            </a:xfrm>
            <a:custGeom>
              <a:avLst/>
              <a:gdLst>
                <a:gd name="T0" fmla="*/ 301 w 301"/>
                <a:gd name="T1" fmla="*/ 16 h 441"/>
                <a:gd name="T2" fmla="*/ 220 w 301"/>
                <a:gd name="T3" fmla="*/ 0 h 441"/>
                <a:gd name="T4" fmla="*/ 0 w 301"/>
                <a:gd name="T5" fmla="*/ 220 h 441"/>
                <a:gd name="T6" fmla="*/ 220 w 301"/>
                <a:gd name="T7" fmla="*/ 441 h 441"/>
                <a:gd name="T8" fmla="*/ 301 w 301"/>
                <a:gd name="T9" fmla="*/ 42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441">
                  <a:moveTo>
                    <a:pt x="301" y="16"/>
                  </a:moveTo>
                  <a:cubicBezTo>
                    <a:pt x="275" y="6"/>
                    <a:pt x="248" y="0"/>
                    <a:pt x="220" y="0"/>
                  </a:cubicBez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248" y="441"/>
                    <a:pt x="275" y="435"/>
                    <a:pt x="301" y="425"/>
                  </a:cubicBez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" name="Rectangle 153">
              <a:extLst>
                <a:ext uri="{FF2B5EF4-FFF2-40B4-BE49-F238E27FC236}">
                  <a16:creationId xmlns:a16="http://schemas.microsoft.com/office/drawing/2014/main" id="{FF97EEA4-FA02-B45E-8591-CA14D6BE7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525" y="5545138"/>
              <a:ext cx="254000" cy="192087"/>
            </a:xfrm>
            <a:prstGeom prst="rect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Freeform 154">
              <a:extLst>
                <a:ext uri="{FF2B5EF4-FFF2-40B4-BE49-F238E27FC236}">
                  <a16:creationId xmlns:a16="http://schemas.microsoft.com/office/drawing/2014/main" id="{950F8832-289C-2551-147D-A963F7F07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75" y="5478463"/>
              <a:ext cx="228600" cy="228600"/>
            </a:xfrm>
            <a:custGeom>
              <a:avLst/>
              <a:gdLst>
                <a:gd name="T0" fmla="*/ 688 w 837"/>
                <a:gd name="T1" fmla="*/ 149 h 837"/>
                <a:gd name="T2" fmla="*/ 688 w 837"/>
                <a:gd name="T3" fmla="*/ 688 h 837"/>
                <a:gd name="T4" fmla="*/ 149 w 837"/>
                <a:gd name="T5" fmla="*/ 688 h 837"/>
                <a:gd name="T6" fmla="*/ 149 w 837"/>
                <a:gd name="T7" fmla="*/ 149 h 837"/>
                <a:gd name="T8" fmla="*/ 688 w 837"/>
                <a:gd name="T9" fmla="*/ 14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7" h="837">
                  <a:moveTo>
                    <a:pt x="688" y="149"/>
                  </a:moveTo>
                  <a:cubicBezTo>
                    <a:pt x="837" y="298"/>
                    <a:pt x="837" y="539"/>
                    <a:pt x="688" y="688"/>
                  </a:cubicBezTo>
                  <a:cubicBezTo>
                    <a:pt x="539" y="837"/>
                    <a:pt x="298" y="837"/>
                    <a:pt x="149" y="688"/>
                  </a:cubicBezTo>
                  <a:cubicBezTo>
                    <a:pt x="0" y="539"/>
                    <a:pt x="0" y="298"/>
                    <a:pt x="149" y="149"/>
                  </a:cubicBezTo>
                  <a:cubicBezTo>
                    <a:pt x="298" y="0"/>
                    <a:pt x="539" y="0"/>
                    <a:pt x="688" y="149"/>
                  </a:cubicBezTo>
                  <a:close/>
                </a:path>
              </a:pathLst>
            </a:custGeom>
            <a:solidFill>
              <a:srgbClr val="FEFEFE"/>
            </a:solidFill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" name="Line 155">
              <a:extLst>
                <a:ext uri="{FF2B5EF4-FFF2-40B4-BE49-F238E27FC236}">
                  <a16:creationId xmlns:a16="http://schemas.microsoft.com/office/drawing/2014/main" id="{FC35A85D-2764-D85A-539F-F417D84BF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51550" y="5576888"/>
              <a:ext cx="66675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" name="Line 156">
              <a:extLst>
                <a:ext uri="{FF2B5EF4-FFF2-40B4-BE49-F238E27FC236}">
                  <a16:creationId xmlns:a16="http://schemas.microsoft.com/office/drawing/2014/main" id="{02150C4B-0386-C9C6-F131-06C811CE52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51550" y="5613522"/>
              <a:ext cx="66675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Freeform 157">
              <a:extLst>
                <a:ext uri="{FF2B5EF4-FFF2-40B4-BE49-F238E27FC236}">
                  <a16:creationId xmlns:a16="http://schemas.microsoft.com/office/drawing/2014/main" id="{6B7D7C3B-37F9-CEBF-58A1-7B181CF6F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5532438"/>
              <a:ext cx="82550" cy="120650"/>
            </a:xfrm>
            <a:custGeom>
              <a:avLst/>
              <a:gdLst>
                <a:gd name="T0" fmla="*/ 300 w 300"/>
                <a:gd name="T1" fmla="*/ 15 h 440"/>
                <a:gd name="T2" fmla="*/ 220 w 300"/>
                <a:gd name="T3" fmla="*/ 0 h 440"/>
                <a:gd name="T4" fmla="*/ 0 w 300"/>
                <a:gd name="T5" fmla="*/ 220 h 440"/>
                <a:gd name="T6" fmla="*/ 220 w 300"/>
                <a:gd name="T7" fmla="*/ 440 h 440"/>
                <a:gd name="T8" fmla="*/ 300 w 300"/>
                <a:gd name="T9" fmla="*/ 42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40">
                  <a:moveTo>
                    <a:pt x="300" y="15"/>
                  </a:moveTo>
                  <a:cubicBezTo>
                    <a:pt x="275" y="5"/>
                    <a:pt x="247" y="0"/>
                    <a:pt x="220" y="0"/>
                  </a:cubicBezTo>
                  <a:cubicBezTo>
                    <a:pt x="98" y="0"/>
                    <a:pt x="0" y="98"/>
                    <a:pt x="0" y="220"/>
                  </a:cubicBezTo>
                  <a:cubicBezTo>
                    <a:pt x="0" y="341"/>
                    <a:pt x="98" y="440"/>
                    <a:pt x="220" y="440"/>
                  </a:cubicBezTo>
                  <a:cubicBezTo>
                    <a:pt x="247" y="440"/>
                    <a:pt x="275" y="435"/>
                    <a:pt x="300" y="425"/>
                  </a:cubicBez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8" name="Line 158">
              <a:extLst>
                <a:ext uri="{FF2B5EF4-FFF2-40B4-BE49-F238E27FC236}">
                  <a16:creationId xmlns:a16="http://schemas.microsoft.com/office/drawing/2014/main" id="{7381E383-9AB6-3C0C-644B-1A6B1ECCE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2638" y="5814286"/>
              <a:ext cx="142875" cy="176212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9" name="Oval 159">
              <a:extLst>
                <a:ext uri="{FF2B5EF4-FFF2-40B4-BE49-F238E27FC236}">
                  <a16:creationId xmlns:a16="http://schemas.microsoft.com/office/drawing/2014/main" id="{D8D4194B-BD49-2800-9BE8-7503DBD1F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488" y="5443543"/>
              <a:ext cx="395288" cy="405890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644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0AC53-08B5-00CB-E932-ED18920FE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86775D-1A62-C71C-7E5A-3B081319F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B848A-1FA9-D885-C832-11F544142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483DA-542C-EF66-760E-6B816D5B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4EC05CBD-C286-018F-7CDB-3AA0962C6909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Calcular o saldo do orçamento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54623B36-F33F-E938-481E-31A672D4E168}"/>
              </a:ext>
            </a:extLst>
          </p:cNvPr>
          <p:cNvSpPr txBox="1">
            <a:spLocks/>
          </p:cNvSpPr>
          <p:nvPr/>
        </p:nvSpPr>
        <p:spPr>
          <a:xfrm>
            <a:off x="614801" y="2602629"/>
            <a:ext cx="8387765" cy="847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O saldo do orçamento corresponde à diferença entre rendimentos líquidos e despesas: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E954BA-2189-858F-69D4-E9FAFE4625AC}"/>
              </a:ext>
            </a:extLst>
          </p:cNvPr>
          <p:cNvSpPr txBox="1"/>
          <p:nvPr/>
        </p:nvSpPr>
        <p:spPr>
          <a:xfrm>
            <a:off x="614801" y="3024801"/>
            <a:ext cx="10120493" cy="40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pt-PT" sz="1900" b="1">
                <a:solidFill>
                  <a:srgbClr val="05547F"/>
                </a:solidFill>
              </a:rPr>
              <a:t>SALDO DO ORÇAMENTO MENSAL  = RENDIMENTO MENSAL LÍQUIDO – TOTAL DA DESPESA </a:t>
            </a:r>
            <a:endParaRPr lang="pt-PT" sz="1900">
              <a:solidFill>
                <a:srgbClr val="05547F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F44EFD-D9E1-4D01-5C2F-6C2AA515CB45}"/>
              </a:ext>
            </a:extLst>
          </p:cNvPr>
          <p:cNvSpPr txBox="1">
            <a:spLocks/>
          </p:cNvSpPr>
          <p:nvPr/>
        </p:nvSpPr>
        <p:spPr>
          <a:xfrm>
            <a:off x="631512" y="3692113"/>
            <a:ext cx="2419278" cy="2494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Utilize o </a:t>
            </a:r>
            <a:r>
              <a:rPr lang="pt-PT" sz="1800" b="1"/>
              <a:t>simulador do orçamento familiar </a:t>
            </a:r>
            <a:r>
              <a:rPr lang="pt-PT" sz="1800"/>
              <a:t>disponível no </a:t>
            </a:r>
            <a:r>
              <a:rPr lang="pt-PT" sz="1800">
                <a:hlinkClick r:id="rId2"/>
              </a:rPr>
              <a:t>portal Todos Contam</a:t>
            </a:r>
            <a:endParaRPr lang="pt-PT" sz="1800"/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pt-PT"/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pt-PT"/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pt-PT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BA1758-C3FB-805E-9073-756E5774B4BE}"/>
              </a:ext>
            </a:extLst>
          </p:cNvPr>
          <p:cNvGrpSpPr/>
          <p:nvPr/>
        </p:nvGrpSpPr>
        <p:grpSpPr>
          <a:xfrm>
            <a:off x="2919742" y="3692113"/>
            <a:ext cx="4841607" cy="2553105"/>
            <a:chOff x="2929930" y="2107249"/>
            <a:chExt cx="5263889" cy="27757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6754A7-AAED-022B-1A63-7FA00F20F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9930" y="2107249"/>
              <a:ext cx="5263889" cy="2775785"/>
            </a:xfrm>
            <a:prstGeom prst="rect">
              <a:avLst/>
            </a:prstGeom>
          </p:spPr>
        </p:pic>
        <p:pic>
          <p:nvPicPr>
            <p:cNvPr id="12" name="Picture 3" descr="G:\NIF\PNFF\Ações de Formação\OrcamentoFamiliarIncumprimento_26062013\simulacaoOrc.png">
              <a:extLst>
                <a:ext uri="{FF2B5EF4-FFF2-40B4-BE49-F238E27FC236}">
                  <a16:creationId xmlns:a16="http://schemas.microsoft.com/office/drawing/2014/main" id="{5834CAA0-D8B3-25B5-6E68-17E49F89BD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15063" r="50409"/>
            <a:stretch>
              <a:fillRect/>
            </a:stretch>
          </p:blipFill>
          <p:spPr bwMode="auto">
            <a:xfrm>
              <a:off x="3643314" y="2232270"/>
              <a:ext cx="3797717" cy="1869363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A0359BD-C992-7ABE-AA4F-8E1177546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37280" t="53251" r="21382" b="32903"/>
            <a:stretch>
              <a:fillRect/>
            </a:stretch>
          </p:blipFill>
          <p:spPr bwMode="auto">
            <a:xfrm>
              <a:off x="4334479" y="4079163"/>
              <a:ext cx="2616200" cy="523317"/>
            </a:xfrm>
            <a:prstGeom prst="rect">
              <a:avLst/>
            </a:prstGeom>
          </p:spPr>
        </p:pic>
      </p:grpSp>
      <p:pic>
        <p:nvPicPr>
          <p:cNvPr id="14" name="Graphic 13" descr="Right pointing backhand index outline">
            <a:extLst>
              <a:ext uri="{FF2B5EF4-FFF2-40B4-BE49-F238E27FC236}">
                <a16:creationId xmlns:a16="http://schemas.microsoft.com/office/drawing/2014/main" id="{2D52F9B9-8F85-63FD-22E9-D41DCB0CC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065502" y="4998009"/>
            <a:ext cx="804026" cy="80402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D62BE28-780C-70EE-F733-5871C5A1A734}"/>
              </a:ext>
            </a:extLst>
          </p:cNvPr>
          <p:cNvGrpSpPr/>
          <p:nvPr/>
        </p:nvGrpSpPr>
        <p:grpSpPr>
          <a:xfrm>
            <a:off x="8824197" y="4068836"/>
            <a:ext cx="2210581" cy="2149553"/>
            <a:chOff x="3020400" y="2268000"/>
            <a:chExt cx="2306493" cy="2305385"/>
          </a:xfrm>
        </p:grpSpPr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3374CBFA-D75A-767E-D3B2-4D749F63733B}"/>
                </a:ext>
              </a:extLst>
            </p:cNvPr>
            <p:cNvSpPr/>
            <p:nvPr/>
          </p:nvSpPr>
          <p:spPr>
            <a:xfrm>
              <a:off x="3111508" y="2358000"/>
              <a:ext cx="2215385" cy="2215385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7200" b="1" i="0" u="none" strike="noStrike" kern="1200" cap="none" spc="100" normalizeH="0" baseline="0" noProof="0">
                <a:ln>
                  <a:noFill/>
                </a:ln>
                <a:solidFill>
                  <a:srgbClr val="002A49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Title 2">
              <a:extLst>
                <a:ext uri="{FF2B5EF4-FFF2-40B4-BE49-F238E27FC236}">
                  <a16:creationId xmlns:a16="http://schemas.microsoft.com/office/drawing/2014/main" id="{3FC6601B-A032-10C0-8F3B-31CAE9D303A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020400" y="2268000"/>
              <a:ext cx="720000" cy="72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txBody>
            <a:bodyPr vert="horz" wrap="square" lIns="0" tIns="72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EF1E7D-1176-867F-BDCA-8A0546A8B2CE}"/>
              </a:ext>
            </a:extLst>
          </p:cNvPr>
          <p:cNvSpPr txBox="1"/>
          <p:nvPr/>
        </p:nvSpPr>
        <p:spPr>
          <a:xfrm>
            <a:off x="8868730" y="4162361"/>
            <a:ext cx="60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03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C25473-B5E2-0AF0-F7DB-126A47667671}"/>
              </a:ext>
            </a:extLst>
          </p:cNvPr>
          <p:cNvGrpSpPr>
            <a:grpSpLocks noChangeAspect="1"/>
          </p:cNvGrpSpPr>
          <p:nvPr/>
        </p:nvGrpSpPr>
        <p:grpSpPr>
          <a:xfrm>
            <a:off x="9494307" y="4685581"/>
            <a:ext cx="957680" cy="920215"/>
            <a:chOff x="3115919" y="1933726"/>
            <a:chExt cx="588963" cy="588962"/>
          </a:xfrm>
        </p:grpSpPr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D785F1D2-D7A0-AAC4-EE7E-4342B90C9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9582" y="2321076"/>
              <a:ext cx="107950" cy="10795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1412DBB7-3D07-24A0-24BD-0376C047F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9582" y="2321076"/>
              <a:ext cx="107950" cy="10795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0B20D32C-D045-46ED-5097-B0C0D09D5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044" y="2081363"/>
              <a:ext cx="1539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9026B7CB-421F-6B8C-D706-F5AF432F3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044" y="2349651"/>
              <a:ext cx="1539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ADD6FC34-E7E9-8E03-5A6D-D974BC49E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044" y="2402038"/>
              <a:ext cx="1539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5308DBBC-FBB5-ED70-D299-79A1B92AE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357" y="2081363"/>
              <a:ext cx="152400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1002A7E6-4920-1164-BC29-24B448C3C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3557" y="2005163"/>
              <a:ext cx="0" cy="15240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B6424D96-DF20-75B2-0FFF-BD06A2C43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19" y="1933726"/>
              <a:ext cx="295275" cy="295275"/>
            </a:xfrm>
            <a:custGeom>
              <a:avLst/>
              <a:gdLst>
                <a:gd name="T0" fmla="*/ 170 w 813"/>
                <a:gd name="T1" fmla="*/ 0 h 813"/>
                <a:gd name="T2" fmla="*/ 813 w 813"/>
                <a:gd name="T3" fmla="*/ 0 h 813"/>
                <a:gd name="T4" fmla="*/ 813 w 813"/>
                <a:gd name="T5" fmla="*/ 813 h 813"/>
                <a:gd name="T6" fmla="*/ 0 w 813"/>
                <a:gd name="T7" fmla="*/ 813 h 813"/>
                <a:gd name="T8" fmla="*/ 0 w 813"/>
                <a:gd name="T9" fmla="*/ 170 h 813"/>
                <a:gd name="T10" fmla="*/ 17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170" y="0"/>
                  </a:moveTo>
                  <a:lnTo>
                    <a:pt x="813" y="0"/>
                  </a:lnTo>
                  <a:lnTo>
                    <a:pt x="813" y="813"/>
                  </a:lnTo>
                  <a:lnTo>
                    <a:pt x="0" y="813"/>
                  </a:lnTo>
                  <a:lnTo>
                    <a:pt x="0" y="170"/>
                  </a:lnTo>
                  <a:cubicBezTo>
                    <a:pt x="0" y="76"/>
                    <a:pt x="76" y="0"/>
                    <a:pt x="170" y="0"/>
                  </a:cubicBez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2AB829F3-050F-D1D0-50B1-9EB23400E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194" y="2229001"/>
              <a:ext cx="293688" cy="293687"/>
            </a:xfrm>
            <a:custGeom>
              <a:avLst/>
              <a:gdLst>
                <a:gd name="T0" fmla="*/ 0 w 813"/>
                <a:gd name="T1" fmla="*/ 0 h 813"/>
                <a:gd name="T2" fmla="*/ 813 w 813"/>
                <a:gd name="T3" fmla="*/ 0 h 813"/>
                <a:gd name="T4" fmla="*/ 813 w 813"/>
                <a:gd name="T5" fmla="*/ 644 h 813"/>
                <a:gd name="T6" fmla="*/ 644 w 813"/>
                <a:gd name="T7" fmla="*/ 813 h 813"/>
                <a:gd name="T8" fmla="*/ 0 w 813"/>
                <a:gd name="T9" fmla="*/ 813 h 813"/>
                <a:gd name="T10" fmla="*/ 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0" y="0"/>
                  </a:moveTo>
                  <a:lnTo>
                    <a:pt x="813" y="0"/>
                  </a:lnTo>
                  <a:lnTo>
                    <a:pt x="813" y="644"/>
                  </a:lnTo>
                  <a:cubicBezTo>
                    <a:pt x="813" y="737"/>
                    <a:pt x="737" y="813"/>
                    <a:pt x="644" y="813"/>
                  </a:cubicBezTo>
                  <a:lnTo>
                    <a:pt x="0" y="8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2C5D87BD-0DED-ED60-A227-BCBC3984E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194" y="1933726"/>
              <a:ext cx="293688" cy="295275"/>
            </a:xfrm>
            <a:custGeom>
              <a:avLst/>
              <a:gdLst>
                <a:gd name="T0" fmla="*/ 0 w 813"/>
                <a:gd name="T1" fmla="*/ 0 h 813"/>
                <a:gd name="T2" fmla="*/ 644 w 813"/>
                <a:gd name="T3" fmla="*/ 0 h 813"/>
                <a:gd name="T4" fmla="*/ 813 w 813"/>
                <a:gd name="T5" fmla="*/ 170 h 813"/>
                <a:gd name="T6" fmla="*/ 813 w 813"/>
                <a:gd name="T7" fmla="*/ 813 h 813"/>
                <a:gd name="T8" fmla="*/ 0 w 813"/>
                <a:gd name="T9" fmla="*/ 813 h 813"/>
                <a:gd name="T10" fmla="*/ 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0" y="0"/>
                  </a:moveTo>
                  <a:lnTo>
                    <a:pt x="644" y="0"/>
                  </a:lnTo>
                  <a:cubicBezTo>
                    <a:pt x="737" y="0"/>
                    <a:pt x="813" y="76"/>
                    <a:pt x="813" y="170"/>
                  </a:cubicBezTo>
                  <a:lnTo>
                    <a:pt x="813" y="813"/>
                  </a:lnTo>
                  <a:lnTo>
                    <a:pt x="0" y="8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8890D5F-B1A9-F4C1-EE3B-7C235DF32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19" y="2229001"/>
              <a:ext cx="295275" cy="293687"/>
            </a:xfrm>
            <a:custGeom>
              <a:avLst/>
              <a:gdLst>
                <a:gd name="T0" fmla="*/ 0 w 813"/>
                <a:gd name="T1" fmla="*/ 0 h 813"/>
                <a:gd name="T2" fmla="*/ 813 w 813"/>
                <a:gd name="T3" fmla="*/ 0 h 813"/>
                <a:gd name="T4" fmla="*/ 813 w 813"/>
                <a:gd name="T5" fmla="*/ 813 h 813"/>
                <a:gd name="T6" fmla="*/ 170 w 813"/>
                <a:gd name="T7" fmla="*/ 813 h 813"/>
                <a:gd name="T8" fmla="*/ 0 w 813"/>
                <a:gd name="T9" fmla="*/ 644 h 813"/>
                <a:gd name="T10" fmla="*/ 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0" y="0"/>
                  </a:moveTo>
                  <a:lnTo>
                    <a:pt x="813" y="0"/>
                  </a:lnTo>
                  <a:lnTo>
                    <a:pt x="813" y="813"/>
                  </a:lnTo>
                  <a:lnTo>
                    <a:pt x="170" y="813"/>
                  </a:lnTo>
                  <a:cubicBezTo>
                    <a:pt x="76" y="813"/>
                    <a:pt x="0" y="737"/>
                    <a:pt x="0" y="6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1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3307F-8401-3473-A6F7-FA6E1237B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1B8DF5-56AF-17E6-C456-81D5710C9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38F81-5619-3470-DDD5-DA63D53E31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7D4DB-710C-B3FB-5BD6-C4685BDD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C297696D-9B46-DE72-0DA3-59BC973AA5CF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Calcular o saldo do orçamento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EC54C-7A2C-D428-3757-DD072FBC070B}"/>
              </a:ext>
            </a:extLst>
          </p:cNvPr>
          <p:cNvSpPr txBox="1"/>
          <p:nvPr/>
        </p:nvSpPr>
        <p:spPr>
          <a:xfrm>
            <a:off x="672885" y="4543498"/>
            <a:ext cx="105156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kumimoji="0" lang="pt-PT" sz="1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Se o saldo for </a:t>
            </a:r>
            <a:r>
              <a:rPr kumimoji="0" lang="pt-PT" sz="1600" b="1" i="0" u="none" strike="noStrike" kern="1200" cap="all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positivo</a:t>
            </a:r>
            <a:r>
              <a:rPr kumimoji="0" lang="pt-PT" sz="1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r>
              <a:rPr lang="pt-PT" sz="1600">
                <a:solidFill>
                  <a:schemeClr val="tx2"/>
                </a:solidFill>
              </a:rPr>
              <a:t> </a:t>
            </a:r>
            <a:r>
              <a:rPr kumimoji="0" lang="pt-PT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Rendimentos &gt; Despesas </a:t>
            </a:r>
            <a:r>
              <a:rPr lang="pt-PT" sz="2000" b="1">
                <a:solidFill>
                  <a:prstClr val="black"/>
                </a:solidFill>
                <a:sym typeface="Symbol" panose="05050102010706020507" pitchFamily="18" charset="2"/>
              </a:rPr>
              <a:t></a:t>
            </a:r>
            <a:r>
              <a:rPr lang="pt-PT" sz="200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kumimoji="0" lang="pt-PT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Há </a:t>
            </a:r>
            <a:r>
              <a:rPr kumimoji="0" lang="pt-PT" sz="2000" b="1" i="0" u="none" strike="noStrike" kern="1200" cap="none" spc="0" normalizeH="0" baseline="0" noProof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ea typeface="+mn-ea"/>
                <a:cs typeface="+mn-cs"/>
              </a:rPr>
              <a:t>poupança</a:t>
            </a:r>
            <a:endParaRPr lang="pt-PT" sz="2000" b="1" i="0" u="none" strike="noStrike" kern="1200" cap="none" spc="0" normalizeH="0" baseline="0" noProof="0">
              <a:ln>
                <a:noFill/>
              </a:ln>
              <a:solidFill>
                <a:srgbClr val="E18346"/>
              </a:solidFill>
              <a:effectLst/>
              <a:uLnTx/>
              <a:uFillTx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FFCDC-75FD-F753-C32E-523FC3083C1C}"/>
              </a:ext>
            </a:extLst>
          </p:cNvPr>
          <p:cNvSpPr txBox="1"/>
          <p:nvPr/>
        </p:nvSpPr>
        <p:spPr>
          <a:xfrm>
            <a:off x="672884" y="5082254"/>
            <a:ext cx="8667715" cy="10723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/>
              <a:t>Se </a:t>
            </a:r>
            <a:r>
              <a:rPr lang="pt-PT" sz="1600" b="1">
                <a:solidFill>
                  <a:srgbClr val="E18346"/>
                </a:solidFill>
              </a:rPr>
              <a:t>é possível poupar</a:t>
            </a:r>
            <a:r>
              <a:rPr lang="pt-PT" sz="1600">
                <a:solidFill>
                  <a:schemeClr val="tx2"/>
                </a:solidFill>
              </a:rPr>
              <a:t>,  </a:t>
            </a:r>
            <a:r>
              <a:rPr lang="pt-PT" sz="1600"/>
              <a:t>devemos </a:t>
            </a:r>
            <a:r>
              <a:rPr lang="pt-PT" sz="1600" b="1">
                <a:solidFill>
                  <a:srgbClr val="E18346"/>
                </a:solidFill>
              </a:rPr>
              <a:t>incluir objetivos de poupança</a:t>
            </a:r>
            <a:r>
              <a:rPr lang="pt-PT" sz="1600">
                <a:solidFill>
                  <a:srgbClr val="E18346"/>
                </a:solidFill>
              </a:rPr>
              <a:t> </a:t>
            </a:r>
            <a:r>
              <a:rPr lang="pt-PT" sz="1600"/>
              <a:t>no nosso orçamento mensal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/>
              <a:t>Assim, estaremos mais preparados para </a:t>
            </a:r>
            <a:r>
              <a:rPr lang="pt-PT" sz="1600" b="1">
                <a:solidFill>
                  <a:srgbClr val="E18346"/>
                </a:solidFill>
              </a:rPr>
              <a:t>reagir a imprevistos financeiros</a:t>
            </a:r>
            <a:endParaRPr lang="pt-PT" sz="1600"/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buClrTx/>
              <a:buSzTx/>
              <a:buFont typeface="Open Sans" panose="020B0606030504020204" pitchFamily="34" charset="0"/>
              <a:buChar char="–"/>
              <a:tabLst/>
              <a:defRPr/>
            </a:pPr>
            <a:endParaRPr kumimoji="0" lang="pt-P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8B5637-CCC6-F19B-A92F-5BD91DCB7817}"/>
              </a:ext>
            </a:extLst>
          </p:cNvPr>
          <p:cNvSpPr txBox="1"/>
          <p:nvPr/>
        </p:nvSpPr>
        <p:spPr>
          <a:xfrm>
            <a:off x="672885" y="2525169"/>
            <a:ext cx="1151911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Se o saldo for </a:t>
            </a:r>
            <a:r>
              <a:rPr kumimoji="0" lang="pt-PT" sz="1600" b="1" i="0" u="none" strike="noStrike" kern="1200" cap="all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negativo</a:t>
            </a:r>
            <a:r>
              <a:rPr kumimoji="0" lang="pt-PT" sz="1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pt-P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Rendimentos &lt; Despesas</a:t>
            </a:r>
            <a:r>
              <a:rPr kumimoji="0" lang="pt-P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kumimoji="0" lang="pt-P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pt-P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Estamos</a:t>
            </a:r>
            <a:r>
              <a:rPr kumimoji="0" lang="pt-P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 </a:t>
            </a:r>
            <a:r>
              <a:rPr kumimoji="0" lang="pt-PT" sz="2000" b="1" i="0" u="none" strike="noStrike" kern="1200" cap="none" spc="0" normalizeH="0" baseline="0" noProof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ea typeface="+mn-ea"/>
                <a:cs typeface="+mn-cs"/>
              </a:rPr>
              <a:t>gastar mais do que recebemos</a:t>
            </a:r>
            <a:endParaRPr lang="pt-PT" sz="2000" b="1" i="0" u="none" strike="noStrike" kern="1200" cap="none" spc="0" normalizeH="0" baseline="0" noProof="0">
              <a:ln>
                <a:noFill/>
              </a:ln>
              <a:solidFill>
                <a:srgbClr val="E18346"/>
              </a:solidFill>
              <a:effectLst/>
              <a:uLnTx/>
              <a:uFillTx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DC673-1603-4CA6-0077-537C51FF803A}"/>
              </a:ext>
            </a:extLst>
          </p:cNvPr>
          <p:cNvSpPr txBox="1"/>
          <p:nvPr/>
        </p:nvSpPr>
        <p:spPr>
          <a:xfrm>
            <a:off x="672886" y="3051328"/>
            <a:ext cx="7470088" cy="12761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/>
              <a:t>Neste caso, há que procurar </a:t>
            </a:r>
            <a:r>
              <a:rPr lang="pt-PT" sz="1600" b="1">
                <a:solidFill>
                  <a:srgbClr val="E18346"/>
                </a:solidFill>
              </a:rPr>
              <a:t>diminuir as despesas (e/ou aumentar o rendimento)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/>
              <a:t>Com a identificação das despesas necessárias e supérfluas, fixas e variáveis, sabemos que despesas temos mesmo de manter e que despesas podemos reduzir significativamente ou até mesmo eliminar</a:t>
            </a:r>
            <a:endParaRPr lang="pt-PT" sz="1600">
              <a:ea typeface="Calibri"/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E7E787-BAA5-609D-BC39-6BFCBA5BEE7E}"/>
              </a:ext>
            </a:extLst>
          </p:cNvPr>
          <p:cNvGrpSpPr/>
          <p:nvPr/>
        </p:nvGrpSpPr>
        <p:grpSpPr>
          <a:xfrm>
            <a:off x="8824197" y="4068836"/>
            <a:ext cx="2210581" cy="2149553"/>
            <a:chOff x="3020400" y="2268000"/>
            <a:chExt cx="2306493" cy="2305385"/>
          </a:xfrm>
        </p:grpSpPr>
        <p:sp>
          <p:nvSpPr>
            <p:cNvPr id="9" name="Freeform 39">
              <a:extLst>
                <a:ext uri="{FF2B5EF4-FFF2-40B4-BE49-F238E27FC236}">
                  <a16:creationId xmlns:a16="http://schemas.microsoft.com/office/drawing/2014/main" id="{5CB38422-0161-847B-7564-72744BD065F8}"/>
                </a:ext>
              </a:extLst>
            </p:cNvPr>
            <p:cNvSpPr/>
            <p:nvPr/>
          </p:nvSpPr>
          <p:spPr>
            <a:xfrm>
              <a:off x="3111508" y="2358000"/>
              <a:ext cx="2215385" cy="2215385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7200" b="1" i="0" u="none" strike="noStrike" kern="1200" cap="none" spc="100" normalizeH="0" baseline="0" noProof="0">
                <a:ln>
                  <a:noFill/>
                </a:ln>
                <a:solidFill>
                  <a:srgbClr val="002A49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id="{796D4405-45DD-2FDF-B8A9-7E2654263A5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020400" y="2268000"/>
              <a:ext cx="720000" cy="72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txBody>
            <a:bodyPr vert="horz" wrap="square" lIns="0" tIns="72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AC666A-EC6D-7C36-36F1-FA555CE3D0AF}"/>
              </a:ext>
            </a:extLst>
          </p:cNvPr>
          <p:cNvSpPr txBox="1"/>
          <p:nvPr/>
        </p:nvSpPr>
        <p:spPr>
          <a:xfrm>
            <a:off x="8868730" y="4162361"/>
            <a:ext cx="60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03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A463EB-B1E0-9D13-8F95-0AD7098DE29B}"/>
              </a:ext>
            </a:extLst>
          </p:cNvPr>
          <p:cNvGrpSpPr>
            <a:grpSpLocks noChangeAspect="1"/>
          </p:cNvGrpSpPr>
          <p:nvPr/>
        </p:nvGrpSpPr>
        <p:grpSpPr>
          <a:xfrm>
            <a:off x="9494307" y="4685581"/>
            <a:ext cx="957680" cy="920215"/>
            <a:chOff x="3115919" y="1933726"/>
            <a:chExt cx="588963" cy="588962"/>
          </a:xfrm>
        </p:grpSpPr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90805C5B-6F8E-D3AF-CBE0-D38D491FA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9582" y="2321076"/>
              <a:ext cx="107950" cy="10795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Line 24">
              <a:extLst>
                <a:ext uri="{FF2B5EF4-FFF2-40B4-BE49-F238E27FC236}">
                  <a16:creationId xmlns:a16="http://schemas.microsoft.com/office/drawing/2014/main" id="{D5A269F1-70A5-E156-2F70-505D747A3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9582" y="2321076"/>
              <a:ext cx="107950" cy="10795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97AC2753-FEAF-1E23-96A3-95D3347F9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044" y="2081363"/>
              <a:ext cx="1539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C1152993-89AA-73A2-6845-467859EF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044" y="2349651"/>
              <a:ext cx="1539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C65DB94E-4482-F9B9-D2D4-EB084D00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044" y="2402038"/>
              <a:ext cx="1539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75D8773E-8BFB-63A8-6B88-7A3F6AB4B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357" y="2081363"/>
              <a:ext cx="152400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6CD000E8-DC69-74EB-72CD-ABB7685AD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3557" y="2005163"/>
              <a:ext cx="0" cy="15240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C562E56E-1F8B-5D0F-1E07-23B2AA08A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19" y="1933726"/>
              <a:ext cx="295275" cy="295275"/>
            </a:xfrm>
            <a:custGeom>
              <a:avLst/>
              <a:gdLst>
                <a:gd name="T0" fmla="*/ 170 w 813"/>
                <a:gd name="T1" fmla="*/ 0 h 813"/>
                <a:gd name="T2" fmla="*/ 813 w 813"/>
                <a:gd name="T3" fmla="*/ 0 h 813"/>
                <a:gd name="T4" fmla="*/ 813 w 813"/>
                <a:gd name="T5" fmla="*/ 813 h 813"/>
                <a:gd name="T6" fmla="*/ 0 w 813"/>
                <a:gd name="T7" fmla="*/ 813 h 813"/>
                <a:gd name="T8" fmla="*/ 0 w 813"/>
                <a:gd name="T9" fmla="*/ 170 h 813"/>
                <a:gd name="T10" fmla="*/ 17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170" y="0"/>
                  </a:moveTo>
                  <a:lnTo>
                    <a:pt x="813" y="0"/>
                  </a:lnTo>
                  <a:lnTo>
                    <a:pt x="813" y="813"/>
                  </a:lnTo>
                  <a:lnTo>
                    <a:pt x="0" y="813"/>
                  </a:lnTo>
                  <a:lnTo>
                    <a:pt x="0" y="170"/>
                  </a:lnTo>
                  <a:cubicBezTo>
                    <a:pt x="0" y="76"/>
                    <a:pt x="76" y="0"/>
                    <a:pt x="170" y="0"/>
                  </a:cubicBez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7671E086-007B-A0C9-B1FD-9C028BA3A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194" y="2229001"/>
              <a:ext cx="293688" cy="293687"/>
            </a:xfrm>
            <a:custGeom>
              <a:avLst/>
              <a:gdLst>
                <a:gd name="T0" fmla="*/ 0 w 813"/>
                <a:gd name="T1" fmla="*/ 0 h 813"/>
                <a:gd name="T2" fmla="*/ 813 w 813"/>
                <a:gd name="T3" fmla="*/ 0 h 813"/>
                <a:gd name="T4" fmla="*/ 813 w 813"/>
                <a:gd name="T5" fmla="*/ 644 h 813"/>
                <a:gd name="T6" fmla="*/ 644 w 813"/>
                <a:gd name="T7" fmla="*/ 813 h 813"/>
                <a:gd name="T8" fmla="*/ 0 w 813"/>
                <a:gd name="T9" fmla="*/ 813 h 813"/>
                <a:gd name="T10" fmla="*/ 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0" y="0"/>
                  </a:moveTo>
                  <a:lnTo>
                    <a:pt x="813" y="0"/>
                  </a:lnTo>
                  <a:lnTo>
                    <a:pt x="813" y="644"/>
                  </a:lnTo>
                  <a:cubicBezTo>
                    <a:pt x="813" y="737"/>
                    <a:pt x="737" y="813"/>
                    <a:pt x="644" y="813"/>
                  </a:cubicBezTo>
                  <a:lnTo>
                    <a:pt x="0" y="8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8395719E-5FAE-6A10-2266-C2B0D34C3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194" y="1933726"/>
              <a:ext cx="293688" cy="295275"/>
            </a:xfrm>
            <a:custGeom>
              <a:avLst/>
              <a:gdLst>
                <a:gd name="T0" fmla="*/ 0 w 813"/>
                <a:gd name="T1" fmla="*/ 0 h 813"/>
                <a:gd name="T2" fmla="*/ 644 w 813"/>
                <a:gd name="T3" fmla="*/ 0 h 813"/>
                <a:gd name="T4" fmla="*/ 813 w 813"/>
                <a:gd name="T5" fmla="*/ 170 h 813"/>
                <a:gd name="T6" fmla="*/ 813 w 813"/>
                <a:gd name="T7" fmla="*/ 813 h 813"/>
                <a:gd name="T8" fmla="*/ 0 w 813"/>
                <a:gd name="T9" fmla="*/ 813 h 813"/>
                <a:gd name="T10" fmla="*/ 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0" y="0"/>
                  </a:moveTo>
                  <a:lnTo>
                    <a:pt x="644" y="0"/>
                  </a:lnTo>
                  <a:cubicBezTo>
                    <a:pt x="737" y="0"/>
                    <a:pt x="813" y="76"/>
                    <a:pt x="813" y="170"/>
                  </a:cubicBezTo>
                  <a:lnTo>
                    <a:pt x="813" y="813"/>
                  </a:lnTo>
                  <a:lnTo>
                    <a:pt x="0" y="8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B01FC70D-AA9E-ECC0-1A92-C71430AA1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19" y="2229001"/>
              <a:ext cx="295275" cy="293687"/>
            </a:xfrm>
            <a:custGeom>
              <a:avLst/>
              <a:gdLst>
                <a:gd name="T0" fmla="*/ 0 w 813"/>
                <a:gd name="T1" fmla="*/ 0 h 813"/>
                <a:gd name="T2" fmla="*/ 813 w 813"/>
                <a:gd name="T3" fmla="*/ 0 h 813"/>
                <a:gd name="T4" fmla="*/ 813 w 813"/>
                <a:gd name="T5" fmla="*/ 813 h 813"/>
                <a:gd name="T6" fmla="*/ 170 w 813"/>
                <a:gd name="T7" fmla="*/ 813 h 813"/>
                <a:gd name="T8" fmla="*/ 0 w 813"/>
                <a:gd name="T9" fmla="*/ 644 h 813"/>
                <a:gd name="T10" fmla="*/ 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0" y="0"/>
                  </a:moveTo>
                  <a:lnTo>
                    <a:pt x="813" y="0"/>
                  </a:lnTo>
                  <a:lnTo>
                    <a:pt x="813" y="813"/>
                  </a:lnTo>
                  <a:lnTo>
                    <a:pt x="170" y="813"/>
                  </a:lnTo>
                  <a:cubicBezTo>
                    <a:pt x="76" y="813"/>
                    <a:pt x="0" y="737"/>
                    <a:pt x="0" y="6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96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95AD3-0BFF-96D5-F9E6-3CB11692C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99BD5D-E691-8D5A-7088-9DA367E65F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D6666-EFBD-EE27-1A29-8D1F90AE7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DB3D4-1254-2DF2-8B5D-6215A3E2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90F7F406-2FC3-00C0-39D8-08846B34E240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Calcular o saldo do orçamento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graphicFrame>
        <p:nvGraphicFramePr>
          <p:cNvPr id="6" name="Marcador de Posição de Conteúdo 8">
            <a:extLst>
              <a:ext uri="{FF2B5EF4-FFF2-40B4-BE49-F238E27FC236}">
                <a16:creationId xmlns:a16="http://schemas.microsoft.com/office/drawing/2014/main" id="{DF92807D-A2E4-2FB6-D2D1-588BD8863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944801"/>
              </p:ext>
            </p:extLst>
          </p:nvPr>
        </p:nvGraphicFramePr>
        <p:xfrm>
          <a:off x="754471" y="2594770"/>
          <a:ext cx="5656838" cy="36004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85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9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cap="all" baseline="0">
                          <a:effectLst/>
                        </a:rPr>
                        <a:t>Rendimentos / RECEITAS </a:t>
                      </a:r>
                      <a:endParaRPr lang="pt-PT" sz="1600" cap="all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cap="all" baseline="0">
                          <a:effectLst/>
                        </a:rPr>
                        <a:t>GASTOS / Despesas</a:t>
                      </a:r>
                      <a:endParaRPr lang="pt-PT" sz="1600" cap="all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Descrição</a:t>
                      </a:r>
                      <a:endParaRPr lang="pt-PT" sz="1600" i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</a:rPr>
                        <a:t>Valor</a:t>
                      </a:r>
                      <a:endParaRPr lang="pt-PT" sz="1600" b="1" i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</a:rPr>
                        <a:t>Descrição</a:t>
                      </a:r>
                      <a:endParaRPr lang="pt-PT" sz="1600" b="1" i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</a:rPr>
                        <a:t>Valor</a:t>
                      </a:r>
                      <a:endParaRPr lang="pt-PT" sz="1600" b="1" i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88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pt-PT" sz="1600" b="1">
                          <a:effectLst/>
                        </a:rPr>
                        <a:t>Despesas necessárias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 b="0">
                          <a:effectLst/>
                        </a:rPr>
                        <a:t>Salário</a:t>
                      </a:r>
                      <a:endParaRPr lang="pt-PT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750 €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600">
                          <a:effectLst/>
                        </a:rPr>
                        <a:t>Renda da casa 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>
                          <a:effectLst/>
                        </a:rPr>
                        <a:t>300 €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90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600" b="0">
                          <a:effectLst/>
                        </a:rPr>
                        <a:t>Comissão</a:t>
                      </a:r>
                      <a:endParaRPr lang="pt-PT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100 €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Alimentação</a:t>
                      </a:r>
                      <a:endParaRPr lang="pt-PT" sz="1600" baseline="0">
                        <a:effectLst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>
                          <a:effectLst/>
                        </a:rPr>
                        <a:t>350 €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88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600">
                          <a:effectLst/>
                        </a:rPr>
                        <a:t>Transporte 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>
                          <a:effectLst/>
                        </a:rPr>
                        <a:t>50  €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88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pt-PT" sz="1600" b="1">
                          <a:effectLst/>
                        </a:rPr>
                        <a:t>Despesas supérfluas 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88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600">
                          <a:effectLst/>
                        </a:rPr>
                        <a:t>Restaurante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>
                          <a:effectLst/>
                        </a:rPr>
                        <a:t>80 € 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Cinema / teatro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>
                          <a:effectLst/>
                        </a:rPr>
                        <a:t>20 €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Total de</a:t>
                      </a:r>
                      <a:r>
                        <a:rPr lang="pt-PT" sz="1600" baseline="0">
                          <a:effectLst/>
                        </a:rPr>
                        <a:t> rendimentos 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>
                          <a:effectLst/>
                        </a:rPr>
                        <a:t>850</a:t>
                      </a:r>
                      <a:r>
                        <a:rPr lang="pt-PT" sz="1600">
                          <a:effectLst/>
                        </a:rPr>
                        <a:t> </a:t>
                      </a:r>
                      <a:r>
                        <a:rPr lang="pt-PT" sz="1600" b="1">
                          <a:effectLst/>
                        </a:rPr>
                        <a:t>€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</a:rPr>
                        <a:t>Total de</a:t>
                      </a:r>
                      <a:r>
                        <a:rPr lang="pt-PT" sz="1600" b="1" baseline="0">
                          <a:effectLst/>
                        </a:rPr>
                        <a:t> despesas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>
                          <a:effectLst/>
                        </a:rPr>
                        <a:t>800  €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90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chemeClr val="bg1"/>
                          </a:solidFill>
                          <a:effectLst/>
                        </a:rPr>
                        <a:t>Saldo do orçamento</a:t>
                      </a:r>
                      <a:endParaRPr lang="pt-PT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002A4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>
                          <a:solidFill>
                            <a:schemeClr val="bg1"/>
                          </a:solidFill>
                          <a:effectLst/>
                        </a:rPr>
                        <a:t>50 €</a:t>
                      </a:r>
                      <a:endParaRPr lang="pt-PT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002A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1BBDB77-1DDC-D9EA-3426-5E094DBE85FC}"/>
              </a:ext>
            </a:extLst>
          </p:cNvPr>
          <p:cNvGrpSpPr/>
          <p:nvPr/>
        </p:nvGrpSpPr>
        <p:grpSpPr>
          <a:xfrm>
            <a:off x="8824197" y="4068836"/>
            <a:ext cx="2210581" cy="2149553"/>
            <a:chOff x="3020400" y="2268000"/>
            <a:chExt cx="2306493" cy="2305385"/>
          </a:xfrm>
        </p:grpSpPr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id="{72E01F05-B1B9-9999-656C-AEB011C1EC0C}"/>
                </a:ext>
              </a:extLst>
            </p:cNvPr>
            <p:cNvSpPr/>
            <p:nvPr/>
          </p:nvSpPr>
          <p:spPr>
            <a:xfrm>
              <a:off x="3111508" y="2358000"/>
              <a:ext cx="2215385" cy="2215385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7200" b="1" i="0" u="none" strike="noStrike" kern="1200" cap="none" spc="100" normalizeH="0" baseline="0" noProof="0">
                <a:ln>
                  <a:noFill/>
                </a:ln>
                <a:solidFill>
                  <a:srgbClr val="002A49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Title 2">
              <a:extLst>
                <a:ext uri="{FF2B5EF4-FFF2-40B4-BE49-F238E27FC236}">
                  <a16:creationId xmlns:a16="http://schemas.microsoft.com/office/drawing/2014/main" id="{7086AF49-8C5C-6021-0304-1B7DB99AAE1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020400" y="2268000"/>
              <a:ext cx="720000" cy="72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txBody>
            <a:bodyPr vert="horz" wrap="square" lIns="0" tIns="72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0100E4F-42C3-2F46-DAC4-0F4F1A249683}"/>
              </a:ext>
            </a:extLst>
          </p:cNvPr>
          <p:cNvSpPr txBox="1"/>
          <p:nvPr/>
        </p:nvSpPr>
        <p:spPr>
          <a:xfrm>
            <a:off x="8868730" y="4162361"/>
            <a:ext cx="60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03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84EA0A-FACC-51E4-404B-3863E9D2A63F}"/>
              </a:ext>
            </a:extLst>
          </p:cNvPr>
          <p:cNvGrpSpPr>
            <a:grpSpLocks noChangeAspect="1"/>
          </p:cNvGrpSpPr>
          <p:nvPr/>
        </p:nvGrpSpPr>
        <p:grpSpPr>
          <a:xfrm>
            <a:off x="9494307" y="4685581"/>
            <a:ext cx="957680" cy="920215"/>
            <a:chOff x="3115919" y="1933726"/>
            <a:chExt cx="588963" cy="588962"/>
          </a:xfrm>
        </p:grpSpPr>
        <p:sp>
          <p:nvSpPr>
            <p:cNvPr id="12" name="Line 23">
              <a:extLst>
                <a:ext uri="{FF2B5EF4-FFF2-40B4-BE49-F238E27FC236}">
                  <a16:creationId xmlns:a16="http://schemas.microsoft.com/office/drawing/2014/main" id="{D2B8FE3C-69E0-608C-5D70-C761D30D3D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9582" y="2321076"/>
              <a:ext cx="107950" cy="10795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8F022E26-E4A8-E85D-6509-73A52321C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9582" y="2321076"/>
              <a:ext cx="107950" cy="10795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C4914D7-0DA5-8031-7EC5-88EDD1F514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044" y="2081363"/>
              <a:ext cx="1539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93CC0F5F-8F36-8B29-CF85-82D7B2EFB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044" y="2349651"/>
              <a:ext cx="1539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Line 27">
              <a:extLst>
                <a:ext uri="{FF2B5EF4-FFF2-40B4-BE49-F238E27FC236}">
                  <a16:creationId xmlns:a16="http://schemas.microsoft.com/office/drawing/2014/main" id="{E8953937-4329-5B46-EEA8-DDBE951D0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044" y="2402038"/>
              <a:ext cx="153988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EEF02B7F-F659-673A-735F-1A32080A1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357" y="2081363"/>
              <a:ext cx="152400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CE7692E9-FA5A-EAD0-E6F3-3A8D4D898B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3557" y="2005163"/>
              <a:ext cx="0" cy="15240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DA773642-C70A-CE5B-3112-06E6A6D6F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19" y="1933726"/>
              <a:ext cx="295275" cy="295275"/>
            </a:xfrm>
            <a:custGeom>
              <a:avLst/>
              <a:gdLst>
                <a:gd name="T0" fmla="*/ 170 w 813"/>
                <a:gd name="T1" fmla="*/ 0 h 813"/>
                <a:gd name="T2" fmla="*/ 813 w 813"/>
                <a:gd name="T3" fmla="*/ 0 h 813"/>
                <a:gd name="T4" fmla="*/ 813 w 813"/>
                <a:gd name="T5" fmla="*/ 813 h 813"/>
                <a:gd name="T6" fmla="*/ 0 w 813"/>
                <a:gd name="T7" fmla="*/ 813 h 813"/>
                <a:gd name="T8" fmla="*/ 0 w 813"/>
                <a:gd name="T9" fmla="*/ 170 h 813"/>
                <a:gd name="T10" fmla="*/ 17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170" y="0"/>
                  </a:moveTo>
                  <a:lnTo>
                    <a:pt x="813" y="0"/>
                  </a:lnTo>
                  <a:lnTo>
                    <a:pt x="813" y="813"/>
                  </a:lnTo>
                  <a:lnTo>
                    <a:pt x="0" y="813"/>
                  </a:lnTo>
                  <a:lnTo>
                    <a:pt x="0" y="170"/>
                  </a:lnTo>
                  <a:cubicBezTo>
                    <a:pt x="0" y="76"/>
                    <a:pt x="76" y="0"/>
                    <a:pt x="170" y="0"/>
                  </a:cubicBez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32FA549C-BB0D-995A-AB78-4222710FE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194" y="2229001"/>
              <a:ext cx="293688" cy="293687"/>
            </a:xfrm>
            <a:custGeom>
              <a:avLst/>
              <a:gdLst>
                <a:gd name="T0" fmla="*/ 0 w 813"/>
                <a:gd name="T1" fmla="*/ 0 h 813"/>
                <a:gd name="T2" fmla="*/ 813 w 813"/>
                <a:gd name="T3" fmla="*/ 0 h 813"/>
                <a:gd name="T4" fmla="*/ 813 w 813"/>
                <a:gd name="T5" fmla="*/ 644 h 813"/>
                <a:gd name="T6" fmla="*/ 644 w 813"/>
                <a:gd name="T7" fmla="*/ 813 h 813"/>
                <a:gd name="T8" fmla="*/ 0 w 813"/>
                <a:gd name="T9" fmla="*/ 813 h 813"/>
                <a:gd name="T10" fmla="*/ 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0" y="0"/>
                  </a:moveTo>
                  <a:lnTo>
                    <a:pt x="813" y="0"/>
                  </a:lnTo>
                  <a:lnTo>
                    <a:pt x="813" y="644"/>
                  </a:lnTo>
                  <a:cubicBezTo>
                    <a:pt x="813" y="737"/>
                    <a:pt x="737" y="813"/>
                    <a:pt x="644" y="813"/>
                  </a:cubicBezTo>
                  <a:lnTo>
                    <a:pt x="0" y="8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1F7037CA-304A-9456-046A-46B3FF40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194" y="1933726"/>
              <a:ext cx="293688" cy="295275"/>
            </a:xfrm>
            <a:custGeom>
              <a:avLst/>
              <a:gdLst>
                <a:gd name="T0" fmla="*/ 0 w 813"/>
                <a:gd name="T1" fmla="*/ 0 h 813"/>
                <a:gd name="T2" fmla="*/ 644 w 813"/>
                <a:gd name="T3" fmla="*/ 0 h 813"/>
                <a:gd name="T4" fmla="*/ 813 w 813"/>
                <a:gd name="T5" fmla="*/ 170 h 813"/>
                <a:gd name="T6" fmla="*/ 813 w 813"/>
                <a:gd name="T7" fmla="*/ 813 h 813"/>
                <a:gd name="T8" fmla="*/ 0 w 813"/>
                <a:gd name="T9" fmla="*/ 813 h 813"/>
                <a:gd name="T10" fmla="*/ 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0" y="0"/>
                  </a:moveTo>
                  <a:lnTo>
                    <a:pt x="644" y="0"/>
                  </a:lnTo>
                  <a:cubicBezTo>
                    <a:pt x="737" y="0"/>
                    <a:pt x="813" y="76"/>
                    <a:pt x="813" y="170"/>
                  </a:cubicBezTo>
                  <a:lnTo>
                    <a:pt x="813" y="813"/>
                  </a:lnTo>
                  <a:lnTo>
                    <a:pt x="0" y="8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76B06591-61D6-220A-E199-DE8AF3A7E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19" y="2229001"/>
              <a:ext cx="295275" cy="293687"/>
            </a:xfrm>
            <a:custGeom>
              <a:avLst/>
              <a:gdLst>
                <a:gd name="T0" fmla="*/ 0 w 813"/>
                <a:gd name="T1" fmla="*/ 0 h 813"/>
                <a:gd name="T2" fmla="*/ 813 w 813"/>
                <a:gd name="T3" fmla="*/ 0 h 813"/>
                <a:gd name="T4" fmla="*/ 813 w 813"/>
                <a:gd name="T5" fmla="*/ 813 h 813"/>
                <a:gd name="T6" fmla="*/ 170 w 813"/>
                <a:gd name="T7" fmla="*/ 813 h 813"/>
                <a:gd name="T8" fmla="*/ 0 w 813"/>
                <a:gd name="T9" fmla="*/ 644 h 813"/>
                <a:gd name="T10" fmla="*/ 0 w 813"/>
                <a:gd name="T1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813">
                  <a:moveTo>
                    <a:pt x="0" y="0"/>
                  </a:moveTo>
                  <a:lnTo>
                    <a:pt x="813" y="0"/>
                  </a:lnTo>
                  <a:lnTo>
                    <a:pt x="813" y="813"/>
                  </a:lnTo>
                  <a:lnTo>
                    <a:pt x="170" y="813"/>
                  </a:lnTo>
                  <a:cubicBezTo>
                    <a:pt x="76" y="813"/>
                    <a:pt x="0" y="737"/>
                    <a:pt x="0" y="6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99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10169-6E40-D44B-279B-A25051FA7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B4E55E-718A-6780-22E3-2912CF88E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A075E-9088-A24B-9E17-2969BBC59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6A8AF-4400-2A37-6D94-53AD20B3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C7B934CA-EE7D-DF09-AA5A-72658B690466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Gerir o orçamento familiar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9E3935-B4FD-DF3B-AA51-62BDC04C0EAD}"/>
              </a:ext>
            </a:extLst>
          </p:cNvPr>
          <p:cNvSpPr txBox="1">
            <a:spLocks/>
          </p:cNvSpPr>
          <p:nvPr/>
        </p:nvSpPr>
        <p:spPr>
          <a:xfrm>
            <a:off x="637532" y="2774918"/>
            <a:ext cx="8153075" cy="24813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b="1">
                <a:solidFill>
                  <a:schemeClr val="tx2"/>
                </a:solidFill>
              </a:rPr>
              <a:t>O saldo do orçamento deve ser positivo porque permite</a:t>
            </a:r>
            <a:r>
              <a:rPr lang="pt-PT" sz="1800">
                <a:solidFill>
                  <a:schemeClr val="tx2"/>
                </a:solidFill>
              </a:rPr>
              <a:t> </a:t>
            </a:r>
            <a:r>
              <a:rPr lang="pt-PT" sz="1800" b="1">
                <a:solidFill>
                  <a:schemeClr val="tx2"/>
                </a:solidFill>
              </a:rPr>
              <a:t>poupança para</a:t>
            </a:r>
            <a:r>
              <a:rPr lang="pt-PT" sz="1800"/>
              <a:t>:</a:t>
            </a: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Precaver situações imprevistas e despesas inesperadas</a:t>
            </a:r>
            <a:endParaRPr lang="pt-PT" sz="1800">
              <a:ea typeface="Calibri"/>
              <a:cs typeface="Calibri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Atingir objetivos de curto prazo</a:t>
            </a:r>
            <a:endParaRPr lang="pt-PT" sz="180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Atingir objetivos de longo prazo</a:t>
            </a:r>
            <a:endParaRPr lang="pt-PT" sz="1800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820D30-EA72-5468-B72F-06B1C7AB2FBF}"/>
              </a:ext>
            </a:extLst>
          </p:cNvPr>
          <p:cNvGrpSpPr/>
          <p:nvPr/>
        </p:nvGrpSpPr>
        <p:grpSpPr>
          <a:xfrm>
            <a:off x="8824197" y="4068836"/>
            <a:ext cx="2210581" cy="2149553"/>
            <a:chOff x="3020400" y="2268000"/>
            <a:chExt cx="2306493" cy="2305385"/>
          </a:xfrm>
        </p:grpSpPr>
        <p:sp>
          <p:nvSpPr>
            <p:cNvPr id="9" name="Freeform 39">
              <a:extLst>
                <a:ext uri="{FF2B5EF4-FFF2-40B4-BE49-F238E27FC236}">
                  <a16:creationId xmlns:a16="http://schemas.microsoft.com/office/drawing/2014/main" id="{FA15C0B2-6685-EE78-DBA2-10278C9554F3}"/>
                </a:ext>
              </a:extLst>
            </p:cNvPr>
            <p:cNvSpPr/>
            <p:nvPr/>
          </p:nvSpPr>
          <p:spPr>
            <a:xfrm>
              <a:off x="3111508" y="2358000"/>
              <a:ext cx="2215385" cy="2215385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7200" b="1" i="0" u="none" strike="noStrike" kern="1200" cap="none" spc="100" normalizeH="0" baseline="0" noProof="0">
                <a:ln>
                  <a:noFill/>
                </a:ln>
                <a:solidFill>
                  <a:srgbClr val="002A49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id="{A371713A-34D0-E7F9-2870-316BE077466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020400" y="2268000"/>
              <a:ext cx="720000" cy="72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txBody>
            <a:bodyPr vert="horz" wrap="square" lIns="0" tIns="72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0B4A240-3A69-8675-1BEC-E5F993C3844A}"/>
              </a:ext>
            </a:extLst>
          </p:cNvPr>
          <p:cNvSpPr txBox="1"/>
          <p:nvPr/>
        </p:nvSpPr>
        <p:spPr>
          <a:xfrm>
            <a:off x="8868730" y="4162361"/>
            <a:ext cx="60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04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CFC852-6345-EFBC-C1B2-E24BC8DFCF76}"/>
              </a:ext>
            </a:extLst>
          </p:cNvPr>
          <p:cNvGrpSpPr>
            <a:grpSpLocks noChangeAspect="1"/>
          </p:cNvGrpSpPr>
          <p:nvPr/>
        </p:nvGrpSpPr>
        <p:grpSpPr>
          <a:xfrm>
            <a:off x="9528014" y="4740168"/>
            <a:ext cx="890265" cy="749151"/>
            <a:chOff x="8481418" y="992738"/>
            <a:chExt cx="641353" cy="501650"/>
          </a:xfrm>
        </p:grpSpPr>
        <p:sp>
          <p:nvSpPr>
            <p:cNvPr id="30" name="Line 19">
              <a:extLst>
                <a:ext uri="{FF2B5EF4-FFF2-40B4-BE49-F238E27FC236}">
                  <a16:creationId xmlns:a16="http://schemas.microsoft.com/office/drawing/2014/main" id="{2692463B-2E96-32D3-2FFC-FD6BDCE31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6870" y="1440413"/>
              <a:ext cx="215901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0" name="Line 20">
              <a:extLst>
                <a:ext uri="{FF2B5EF4-FFF2-40B4-BE49-F238E27FC236}">
                  <a16:creationId xmlns:a16="http://schemas.microsoft.com/office/drawing/2014/main" id="{E3705E3B-6B56-BB54-57FC-19CAAFFEE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6870" y="1240388"/>
              <a:ext cx="215901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6DC66378-88AF-24D2-50EF-5EE6EE077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6870" y="1043538"/>
              <a:ext cx="215901" cy="0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2" name="Oval 22">
              <a:extLst>
                <a:ext uri="{FF2B5EF4-FFF2-40B4-BE49-F238E27FC236}">
                  <a16:creationId xmlns:a16="http://schemas.microsoft.com/office/drawing/2014/main" id="{E5CC6F1B-1A65-D89A-C8A6-F1DFDFA61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056" y="1389613"/>
              <a:ext cx="101600" cy="101600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2792FE15-9CFD-9883-C581-ABA3E0CF3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1418" y="1189588"/>
              <a:ext cx="144463" cy="101600"/>
            </a:xfrm>
            <a:custGeom>
              <a:avLst/>
              <a:gdLst>
                <a:gd name="T0" fmla="*/ 397 w 397"/>
                <a:gd name="T1" fmla="*/ 0 h 279"/>
                <a:gd name="T2" fmla="*/ 156 w 397"/>
                <a:gd name="T3" fmla="*/ 279 h 279"/>
                <a:gd name="T4" fmla="*/ 0 w 397"/>
                <a:gd name="T5" fmla="*/ 13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7" h="279">
                  <a:moveTo>
                    <a:pt x="397" y="0"/>
                  </a:moveTo>
                  <a:lnTo>
                    <a:pt x="156" y="279"/>
                  </a:lnTo>
                  <a:lnTo>
                    <a:pt x="0" y="132"/>
                  </a:ln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C8D60608-9E9A-C4FD-A4F0-C59B11AE3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1418" y="992738"/>
              <a:ext cx="144463" cy="101600"/>
            </a:xfrm>
            <a:custGeom>
              <a:avLst/>
              <a:gdLst>
                <a:gd name="T0" fmla="*/ 397 w 397"/>
                <a:gd name="T1" fmla="*/ 0 h 279"/>
                <a:gd name="T2" fmla="*/ 156 w 397"/>
                <a:gd name="T3" fmla="*/ 279 h 279"/>
                <a:gd name="T4" fmla="*/ 0 w 397"/>
                <a:gd name="T5" fmla="*/ 13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7" h="279">
                  <a:moveTo>
                    <a:pt x="397" y="0"/>
                  </a:moveTo>
                  <a:lnTo>
                    <a:pt x="156" y="279"/>
                  </a:lnTo>
                  <a:lnTo>
                    <a:pt x="0" y="132"/>
                  </a:ln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5" name="Oval 25">
              <a:extLst>
                <a:ext uri="{FF2B5EF4-FFF2-40B4-BE49-F238E27FC236}">
                  <a16:creationId xmlns:a16="http://schemas.microsoft.com/office/drawing/2014/main" id="{B34A31D5-0B3F-3D2E-0AE6-3BDC9567F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019" y="995913"/>
              <a:ext cx="101600" cy="101600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6" name="Oval 26">
              <a:extLst>
                <a:ext uri="{FF2B5EF4-FFF2-40B4-BE49-F238E27FC236}">
                  <a16:creationId xmlns:a16="http://schemas.microsoft.com/office/drawing/2014/main" id="{3F755406-033A-865D-19D2-89C1E4955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019" y="1192763"/>
              <a:ext cx="101600" cy="101600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38762400-48E1-6F3D-2AED-92BBB8C3E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7794" y="1392788"/>
              <a:ext cx="144463" cy="101600"/>
            </a:xfrm>
            <a:custGeom>
              <a:avLst/>
              <a:gdLst>
                <a:gd name="T0" fmla="*/ 397 w 397"/>
                <a:gd name="T1" fmla="*/ 0 h 280"/>
                <a:gd name="T2" fmla="*/ 155 w 397"/>
                <a:gd name="T3" fmla="*/ 280 h 280"/>
                <a:gd name="T4" fmla="*/ 0 w 397"/>
                <a:gd name="T5" fmla="*/ 13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7" h="280">
                  <a:moveTo>
                    <a:pt x="397" y="0"/>
                  </a:moveTo>
                  <a:lnTo>
                    <a:pt x="155" y="280"/>
                  </a:lnTo>
                  <a:lnTo>
                    <a:pt x="0" y="133"/>
                  </a:ln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341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B70D8-0BCD-3B85-1756-88177EB1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B1920-0FBD-74E6-200D-C367729C9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PT" b="1" cap="all"/>
              <a:t>Imprevistos </a:t>
            </a:r>
            <a:br>
              <a:rPr lang="pt-PT" b="1" cap="all"/>
            </a:br>
            <a:r>
              <a:rPr lang="pt-PT" b="1" cap="all"/>
              <a:t>com impactos financeiros </a:t>
            </a:r>
            <a:endParaRPr lang="en-GB" b="1" cap="al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C5C14-3120-7166-122F-40326DBBF4B6}"/>
              </a:ext>
            </a:extLst>
          </p:cNvPr>
          <p:cNvGrpSpPr/>
          <p:nvPr/>
        </p:nvGrpSpPr>
        <p:grpSpPr>
          <a:xfrm>
            <a:off x="1229721" y="1282937"/>
            <a:ext cx="1555531" cy="2862322"/>
            <a:chOff x="2606567" y="1282937"/>
            <a:chExt cx="1555531" cy="28623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52DB2C-4722-2C65-9E83-1B2E6D0D91C6}"/>
                </a:ext>
              </a:extLst>
            </p:cNvPr>
            <p:cNvSpPr/>
            <p:nvPr/>
          </p:nvSpPr>
          <p:spPr>
            <a:xfrm>
              <a:off x="2701147" y="1650666"/>
              <a:ext cx="1408386" cy="1806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C6FDC9-C371-FB96-F3AD-049EA5C32496}"/>
                </a:ext>
              </a:extLst>
            </p:cNvPr>
            <p:cNvSpPr txBox="1"/>
            <p:nvPr/>
          </p:nvSpPr>
          <p:spPr>
            <a:xfrm>
              <a:off x="2606567" y="1282937"/>
              <a:ext cx="15555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0" b="1">
                  <a:solidFill>
                    <a:srgbClr val="E183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68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87CC1-D12C-BD4C-1D6C-02722B2CA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66EE75-CFF5-868F-2A03-F2F858F0C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E4905-97FD-45AF-FE8C-2A60BEBA1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15830-A568-94A7-6D97-EC2CFA74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F1B86C46-4B2B-AF60-8E92-04652876A6AF}"/>
              </a:ext>
            </a:extLst>
          </p:cNvPr>
          <p:cNvSpPr txBox="1">
            <a:spLocks/>
          </p:cNvSpPr>
          <p:nvPr/>
        </p:nvSpPr>
        <p:spPr>
          <a:xfrm>
            <a:off x="580292" y="1938891"/>
            <a:ext cx="11611707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Situações imprevistas que podem afetar o nosso orçamento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5E1498-4FF8-58C8-AABB-4A3EC51AF1B4}"/>
              </a:ext>
            </a:extLst>
          </p:cNvPr>
          <p:cNvCxnSpPr>
            <a:cxnSpLocks/>
          </p:cNvCxnSpPr>
          <p:nvPr/>
        </p:nvCxnSpPr>
        <p:spPr>
          <a:xfrm>
            <a:off x="4112325" y="2667828"/>
            <a:ext cx="0" cy="3664306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F56F6A-3215-7571-D507-9D2DAFBB4333}"/>
              </a:ext>
            </a:extLst>
          </p:cNvPr>
          <p:cNvCxnSpPr>
            <a:cxnSpLocks/>
          </p:cNvCxnSpPr>
          <p:nvPr/>
        </p:nvCxnSpPr>
        <p:spPr>
          <a:xfrm>
            <a:off x="7862962" y="2667828"/>
            <a:ext cx="0" cy="3664306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" name="Title 4">
            <a:extLst>
              <a:ext uri="{FF2B5EF4-FFF2-40B4-BE49-F238E27FC236}">
                <a16:creationId xmlns:a16="http://schemas.microsoft.com/office/drawing/2014/main" id="{78AC2828-9095-06B5-E270-63B9FF0EBE24}"/>
              </a:ext>
            </a:extLst>
          </p:cNvPr>
          <p:cNvSpPr txBox="1">
            <a:spLocks/>
          </p:cNvSpPr>
          <p:nvPr/>
        </p:nvSpPr>
        <p:spPr>
          <a:xfrm>
            <a:off x="841931" y="3655767"/>
            <a:ext cx="3127292" cy="2676367"/>
          </a:xfrm>
          <a:prstGeom prst="rect">
            <a:avLst/>
          </a:prstGeom>
          <a:noFill/>
        </p:spPr>
        <p:txBody>
          <a:bodyPr vert="horz" wrap="square" lIns="0" tIns="90000" rIns="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50000"/>
              </a:lnSpc>
              <a:spcBef>
                <a:spcPts val="0"/>
              </a:spcBef>
            </a:pPr>
            <a:r>
              <a:rPr lang="pt-PT" sz="1600" b="1" cap="none" spc="0">
                <a:solidFill>
                  <a:srgbClr val="CC9900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Doenças e acidentes</a:t>
            </a:r>
          </a:p>
          <a:p>
            <a:pPr algn="ctr">
              <a:lnSpc>
                <a:spcPct val="50000"/>
              </a:lnSpc>
              <a:spcBef>
                <a:spcPts val="0"/>
              </a:spcBef>
            </a:pPr>
            <a:endParaRPr lang="pt-PT" sz="1600" b="1" cap="none" spc="0">
              <a:solidFill>
                <a:srgbClr val="F2C851">
                  <a:lumMod val="75000"/>
                </a:srgbClr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sz="1400" spc="0">
                <a:solidFill>
                  <a:srgbClr val="CC9900"/>
                </a:solidFill>
                <a:latin typeface="+mn-lt"/>
              </a:rPr>
              <a:t>Impacto no </a:t>
            </a:r>
            <a:r>
              <a:rPr lang="pt-PT" sz="1400" b="1" spc="0">
                <a:solidFill>
                  <a:srgbClr val="CC9900"/>
                </a:solidFill>
                <a:latin typeface="+mn-lt"/>
              </a:rPr>
              <a:t>Rendimento</a:t>
            </a:r>
            <a:r>
              <a:rPr lang="pt-PT" sz="1400" spc="0">
                <a:solidFill>
                  <a:srgbClr val="CC9900"/>
                </a:solidFill>
                <a:latin typeface="+mn-lt"/>
              </a:rPr>
              <a:t>: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–"/>
            </a:pPr>
            <a:r>
              <a:rPr lang="pt-PT" sz="1200" cap="none" spc="0">
                <a:solidFill>
                  <a:prstClr val="black"/>
                </a:solidFill>
                <a:latin typeface="+mn-lt"/>
              </a:rPr>
              <a:t>Perda no rendimento, no caso de uma incapacidade de trabalho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–"/>
            </a:pPr>
            <a:endParaRPr lang="pt-PT" sz="1200" cap="none" spc="0">
              <a:solidFill>
                <a:prstClr val="black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sz="1400" spc="0">
                <a:solidFill>
                  <a:srgbClr val="CC9900"/>
                </a:solidFill>
                <a:latin typeface="+mn-lt"/>
              </a:rPr>
              <a:t>Impacto nas </a:t>
            </a:r>
            <a:r>
              <a:rPr lang="pt-PT" sz="1400" b="1" spc="0">
                <a:solidFill>
                  <a:srgbClr val="CC9900"/>
                </a:solidFill>
                <a:latin typeface="+mn-lt"/>
              </a:rPr>
              <a:t>despesas</a:t>
            </a:r>
            <a:r>
              <a:rPr lang="pt-PT" sz="1400" spc="0">
                <a:solidFill>
                  <a:srgbClr val="CC9900"/>
                </a:solidFill>
                <a:latin typeface="+mn-lt"/>
              </a:rPr>
              <a:t>: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–"/>
            </a:pPr>
            <a:r>
              <a:rPr lang="pt-PT" sz="1200" cap="none" spc="0">
                <a:solidFill>
                  <a:prstClr val="black"/>
                </a:solidFill>
                <a:latin typeface="+mn-lt"/>
              </a:rPr>
              <a:t>Despesa imediata referente aos gastos com saúde ou com danos materiais</a:t>
            </a:r>
          </a:p>
          <a:p>
            <a:pPr>
              <a:lnSpc>
                <a:spcPct val="100000"/>
              </a:lnSpc>
            </a:pPr>
            <a:endParaRPr lang="pt-PT" sz="1400" cap="none" spc="0">
              <a:solidFill>
                <a:prstClr val="black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pt-PT" sz="1200" cap="none" spc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CB3EE-597A-8CBC-7244-2F1102E9A0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duotone>
              <a:srgbClr val="F2C85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661677" y="2552947"/>
            <a:ext cx="1132111" cy="894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4674BC-1A1B-6B81-9348-58B82CC9D7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00467A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850263" y="2667828"/>
            <a:ext cx="1027952" cy="889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BAC764-5CA0-FD41-0CF6-B15559D3A0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00467A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088471" y="2667828"/>
            <a:ext cx="969472" cy="853325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BF6B218A-E6CC-8689-DDBB-81F38DAA16CA}"/>
              </a:ext>
            </a:extLst>
          </p:cNvPr>
          <p:cNvSpPr txBox="1">
            <a:spLocks/>
          </p:cNvSpPr>
          <p:nvPr/>
        </p:nvSpPr>
        <p:spPr>
          <a:xfrm>
            <a:off x="4391878" y="3656111"/>
            <a:ext cx="3260143" cy="3016764"/>
          </a:xfrm>
          <a:prstGeom prst="rect">
            <a:avLst/>
          </a:prstGeom>
          <a:noFill/>
        </p:spPr>
        <p:txBody>
          <a:bodyPr vert="horz" wrap="square" lIns="0" tIns="90000" rIns="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Desemprego ou redução salarial</a:t>
            </a: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1" i="0" u="none" strike="noStrike" kern="1200" cap="none" spc="0" normalizeH="0" baseline="0" noProof="0">
              <a:ln>
                <a:noFill/>
              </a:ln>
              <a:solidFill>
                <a:srgbClr val="F2C851">
                  <a:lumMod val="75000"/>
                </a:srgbClr>
              </a:solidFill>
              <a:effectLst/>
              <a:uLnTx/>
              <a:uFillTx/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all" spc="0" normalizeH="0" baseline="0" noProof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Impacto no </a:t>
            </a:r>
            <a:r>
              <a:rPr kumimoji="0" lang="pt-PT" sz="1400" b="1" i="0" u="none" strike="noStrike" kern="1200" cap="all" spc="0" normalizeH="0" baseline="0" noProof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Rendimento</a:t>
            </a:r>
            <a:r>
              <a:rPr kumimoji="0" lang="pt-PT" sz="1400" b="0" i="0" u="none" strike="noStrike" kern="1200" cap="all" spc="0" normalizeH="0" baseline="0" noProof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Open Sans" panose="020B0606030504020204" pitchFamily="34" charset="0"/>
              <a:buChar char="–"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Eventuais apoios sociais são atribuídos por tempo limitado e mediante o preenchimento de condições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Open Sans" panose="020B0606030504020204" pitchFamily="34" charset="0"/>
              <a:buChar char="–"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Eventual subsídio de desemprego corresponde apenas a uma percentagem do rendimento habitual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Open Sans" panose="020B0606030504020204" pitchFamily="34" charset="0"/>
              <a:buChar char="–"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all" spc="0" normalizeH="0" baseline="0" noProof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Impacto nas </a:t>
            </a:r>
            <a:r>
              <a:rPr kumimoji="0" lang="pt-PT" sz="1400" b="1" i="0" u="none" strike="noStrike" kern="1200" cap="all" spc="0" normalizeH="0" baseline="0" noProof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despesas</a:t>
            </a:r>
            <a:r>
              <a:rPr kumimoji="0" lang="pt-PT" sz="1400" b="0" i="0" u="none" strike="noStrike" kern="1200" cap="all" spc="0" normalizeH="0" baseline="0" noProof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Open Sans" panose="020B0606030504020204" pitchFamily="34" charset="0"/>
              <a:buChar char="–"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Despesas terão de ser ajustadas ao novo rendimento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D10DDA8-8648-C2B1-0BE9-A329F2FA46AC}"/>
              </a:ext>
            </a:extLst>
          </p:cNvPr>
          <p:cNvSpPr txBox="1">
            <a:spLocks/>
          </p:cNvSpPr>
          <p:nvPr/>
        </p:nvSpPr>
        <p:spPr>
          <a:xfrm>
            <a:off x="8151295" y="3645828"/>
            <a:ext cx="3174375" cy="2676367"/>
          </a:xfrm>
          <a:prstGeom prst="rect">
            <a:avLst/>
          </a:prstGeom>
          <a:noFill/>
        </p:spPr>
        <p:txBody>
          <a:bodyPr vert="horz" wrap="square" lIns="0" tIns="90000" rIns="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Divórcio</a:t>
            </a: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1" i="0" u="none" strike="noStrike" kern="1200" cap="none" spc="0" normalizeH="0" baseline="0" noProof="0">
              <a:ln>
                <a:noFill/>
              </a:ln>
              <a:solidFill>
                <a:srgbClr val="F2C851">
                  <a:lumMod val="75000"/>
                </a:srgbClr>
              </a:solidFill>
              <a:effectLst/>
              <a:uLnTx/>
              <a:uFillTx/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all" spc="0" normalizeH="0" baseline="0" noProof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Impacto no </a:t>
            </a:r>
            <a:r>
              <a:rPr kumimoji="0" lang="pt-PT" sz="1400" b="1" i="0" u="none" strike="noStrike" kern="1200" cap="all" spc="0" normalizeH="0" baseline="0" noProof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Rendimento</a:t>
            </a:r>
            <a:r>
              <a:rPr kumimoji="0" lang="pt-PT" sz="1400" b="0" i="0" u="none" strike="noStrike" kern="1200" cap="all" spc="0" normalizeH="0" baseline="0" noProof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Open Sans" panose="020B0606030504020204" pitchFamily="34" charset="0"/>
              <a:buChar char="–"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Perda de rendimento (cada um terá de fazer o seu orçamento)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Open Sans" panose="020B0606030504020204" pitchFamily="34" charset="0"/>
              <a:buChar char="–"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all" spc="0" normalizeH="0" baseline="0" noProof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Impacto nas </a:t>
            </a:r>
            <a:r>
              <a:rPr kumimoji="0" lang="pt-PT" sz="1400" b="1" i="0" u="none" strike="noStrike" kern="1200" cap="all" spc="0" normalizeH="0" baseline="0" noProof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despesas</a:t>
            </a:r>
            <a:r>
              <a:rPr kumimoji="0" lang="pt-PT" sz="1400" b="0" i="0" u="none" strike="noStrike" kern="1200" cap="all" spc="0" normalizeH="0" baseline="0" noProof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Open Sans" panose="020B0606030504020204" pitchFamily="34" charset="0"/>
              <a:buChar char="–"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Responsabilidade por dívidas contraídas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Open Sans" panose="020B0606030504020204" pitchFamily="34" charset="0"/>
              <a:buChar char="–"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Eventuais apólices de seguro devem ser alteradas</a:t>
            </a: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4B9639-9B28-1960-7942-CC7021F08A83}"/>
              </a:ext>
            </a:extLst>
          </p:cNvPr>
          <p:cNvGrpSpPr>
            <a:grpSpLocks noChangeAspect="1"/>
          </p:cNvGrpSpPr>
          <p:nvPr/>
        </p:nvGrpSpPr>
        <p:grpSpPr>
          <a:xfrm>
            <a:off x="9166142" y="2852397"/>
            <a:ext cx="510878" cy="594628"/>
            <a:chOff x="976313" y="5541963"/>
            <a:chExt cx="387350" cy="450850"/>
          </a:xfrm>
        </p:grpSpPr>
        <p:sp>
          <p:nvSpPr>
            <p:cNvPr id="17" name="Oval 256">
              <a:extLst>
                <a:ext uri="{FF2B5EF4-FFF2-40B4-BE49-F238E27FC236}">
                  <a16:creationId xmlns:a16="http://schemas.microsoft.com/office/drawing/2014/main" id="{922FF08A-7ED0-5EDB-5144-8D22A27A7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51" y="5541963"/>
              <a:ext cx="219075" cy="219075"/>
            </a:xfrm>
            <a:prstGeom prst="ellipse">
              <a:avLst/>
            </a:prstGeom>
            <a:noFill/>
            <a:ln w="19050" cap="flat">
              <a:solidFill>
                <a:srgbClr val="ED1A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8" name="Freeform 257">
              <a:extLst>
                <a:ext uri="{FF2B5EF4-FFF2-40B4-BE49-F238E27FC236}">
                  <a16:creationId xmlns:a16="http://schemas.microsoft.com/office/drawing/2014/main" id="{40B0F8F8-1E3B-BA0B-38A8-65A2D8428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3" y="5761038"/>
              <a:ext cx="387350" cy="231775"/>
            </a:xfrm>
            <a:custGeom>
              <a:avLst/>
              <a:gdLst>
                <a:gd name="T0" fmla="*/ 0 w 1414"/>
                <a:gd name="T1" fmla="*/ 852 h 852"/>
                <a:gd name="T2" fmla="*/ 0 w 1414"/>
                <a:gd name="T3" fmla="*/ 707 h 852"/>
                <a:gd name="T4" fmla="*/ 707 w 1414"/>
                <a:gd name="T5" fmla="*/ 0 h 852"/>
                <a:gd name="T6" fmla="*/ 1414 w 1414"/>
                <a:gd name="T7" fmla="*/ 707 h 852"/>
                <a:gd name="T8" fmla="*/ 1414 w 1414"/>
                <a:gd name="T9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852">
                  <a:moveTo>
                    <a:pt x="0" y="852"/>
                  </a:moveTo>
                  <a:lnTo>
                    <a:pt x="0" y="707"/>
                  </a:lnTo>
                  <a:cubicBezTo>
                    <a:pt x="0" y="316"/>
                    <a:pt x="317" y="0"/>
                    <a:pt x="707" y="0"/>
                  </a:cubicBezTo>
                  <a:cubicBezTo>
                    <a:pt x="1098" y="0"/>
                    <a:pt x="1414" y="316"/>
                    <a:pt x="1414" y="707"/>
                  </a:cubicBezTo>
                  <a:lnTo>
                    <a:pt x="1414" y="852"/>
                  </a:lnTo>
                </a:path>
              </a:pathLst>
            </a:custGeom>
            <a:noFill/>
            <a:ln w="19050" cap="flat">
              <a:solidFill>
                <a:srgbClr val="ED1A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304BD2-51C4-747D-7BB4-304FD2D7CCD2}"/>
              </a:ext>
            </a:extLst>
          </p:cNvPr>
          <p:cNvGrpSpPr>
            <a:grpSpLocks noChangeAspect="1"/>
          </p:cNvGrpSpPr>
          <p:nvPr/>
        </p:nvGrpSpPr>
        <p:grpSpPr>
          <a:xfrm>
            <a:off x="9767980" y="2837311"/>
            <a:ext cx="510878" cy="594628"/>
            <a:chOff x="976313" y="5541963"/>
            <a:chExt cx="387350" cy="450850"/>
          </a:xfrm>
        </p:grpSpPr>
        <p:sp>
          <p:nvSpPr>
            <p:cNvPr id="20" name="Oval 256">
              <a:extLst>
                <a:ext uri="{FF2B5EF4-FFF2-40B4-BE49-F238E27FC236}">
                  <a16:creationId xmlns:a16="http://schemas.microsoft.com/office/drawing/2014/main" id="{A50F6005-AAB7-E644-E973-D87970F7C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51" y="5541963"/>
              <a:ext cx="219075" cy="219075"/>
            </a:xfrm>
            <a:prstGeom prst="ellipse">
              <a:avLst/>
            </a:prstGeom>
            <a:noFill/>
            <a:ln w="19050" cap="flat">
              <a:solidFill>
                <a:srgbClr val="ED1A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1" name="Freeform 257">
              <a:extLst>
                <a:ext uri="{FF2B5EF4-FFF2-40B4-BE49-F238E27FC236}">
                  <a16:creationId xmlns:a16="http://schemas.microsoft.com/office/drawing/2014/main" id="{4FF86809-C198-57BF-D591-DFB24A15C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3" y="5761038"/>
              <a:ext cx="387350" cy="231775"/>
            </a:xfrm>
            <a:custGeom>
              <a:avLst/>
              <a:gdLst>
                <a:gd name="T0" fmla="*/ 0 w 1414"/>
                <a:gd name="T1" fmla="*/ 852 h 852"/>
                <a:gd name="T2" fmla="*/ 0 w 1414"/>
                <a:gd name="T3" fmla="*/ 707 h 852"/>
                <a:gd name="T4" fmla="*/ 707 w 1414"/>
                <a:gd name="T5" fmla="*/ 0 h 852"/>
                <a:gd name="T6" fmla="*/ 1414 w 1414"/>
                <a:gd name="T7" fmla="*/ 707 h 852"/>
                <a:gd name="T8" fmla="*/ 1414 w 1414"/>
                <a:gd name="T9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852">
                  <a:moveTo>
                    <a:pt x="0" y="852"/>
                  </a:moveTo>
                  <a:lnTo>
                    <a:pt x="0" y="707"/>
                  </a:lnTo>
                  <a:cubicBezTo>
                    <a:pt x="0" y="316"/>
                    <a:pt x="317" y="0"/>
                    <a:pt x="707" y="0"/>
                  </a:cubicBezTo>
                  <a:cubicBezTo>
                    <a:pt x="1098" y="0"/>
                    <a:pt x="1414" y="316"/>
                    <a:pt x="1414" y="707"/>
                  </a:cubicBezTo>
                  <a:lnTo>
                    <a:pt x="1414" y="852"/>
                  </a:lnTo>
                </a:path>
              </a:pathLst>
            </a:custGeom>
            <a:noFill/>
            <a:ln w="19050" cap="flat">
              <a:solidFill>
                <a:srgbClr val="ED1A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Open San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7318B1F-343D-B268-9DA6-ABA5340D51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duotone>
              <a:srgbClr val="ED1A3B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502664" y="2608559"/>
            <a:ext cx="446388" cy="39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0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62666-9515-63B6-374C-CE7B224BC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3E20E6-6FA5-59AD-E011-45162732D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EF128-0073-C1C0-6A1E-510D78996A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5E614-A58D-76D4-93BF-220106AA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E07DB8AB-106E-737C-AABB-F643F2CDC915}"/>
              </a:ext>
            </a:extLst>
          </p:cNvPr>
          <p:cNvSpPr txBox="1">
            <a:spLocks/>
          </p:cNvSpPr>
          <p:nvPr/>
        </p:nvSpPr>
        <p:spPr>
          <a:xfrm>
            <a:off x="580292" y="1938891"/>
            <a:ext cx="11611707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Impacto da inflação na gestão do orçamento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0B545-9291-AC47-ADF2-F6F3AECC448D}"/>
              </a:ext>
            </a:extLst>
          </p:cNvPr>
          <p:cNvSpPr txBox="1"/>
          <p:nvPr/>
        </p:nvSpPr>
        <p:spPr>
          <a:xfrm>
            <a:off x="580292" y="2678072"/>
            <a:ext cx="7547255" cy="247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PT" b="1">
                <a:solidFill>
                  <a:srgbClr val="446D6F"/>
                </a:solidFill>
              </a:rPr>
              <a:t>I. Aumento das despesas mensais e redução dos rendimentos reais</a:t>
            </a:r>
          </a:p>
          <a:p>
            <a:pPr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PT" sz="1800"/>
              <a:t>Se os preços aumentam, e a família não alterar os padrões de consumo, haverá um </a:t>
            </a:r>
            <a:r>
              <a:rPr lang="pt-PT" sz="1800" b="1">
                <a:solidFill>
                  <a:srgbClr val="446D6F"/>
                </a:solidFill>
              </a:rPr>
              <a:t>aumento nas despesas mensais </a:t>
            </a:r>
            <a:r>
              <a:rPr lang="pt-PT" sz="1800"/>
              <a:t>no orçamento</a:t>
            </a:r>
          </a:p>
          <a:p>
            <a:pPr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PT" sz="1800"/>
              <a:t>Se os rendimentos nominais não aumentarem, ou o aumento for inferior à inflação, haverá uma </a:t>
            </a:r>
            <a:r>
              <a:rPr lang="pt-PT" sz="1800" b="1">
                <a:solidFill>
                  <a:srgbClr val="446D6F"/>
                </a:solidFill>
              </a:rPr>
              <a:t>redução do poder de compra </a:t>
            </a:r>
            <a:r>
              <a:rPr lang="pt-PT" sz="1800"/>
              <a:t>dos rendimentos (rendimento real)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17B0D-550C-7834-D0A9-A054DB074DF5}"/>
              </a:ext>
            </a:extLst>
          </p:cNvPr>
          <p:cNvSpPr/>
          <p:nvPr/>
        </p:nvSpPr>
        <p:spPr>
          <a:xfrm>
            <a:off x="9923646" y="2444816"/>
            <a:ext cx="2297669" cy="3903795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5454" b="-20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F67A3813-3C57-59DE-D31C-6EA77F7D1FFB}"/>
              </a:ext>
            </a:extLst>
          </p:cNvPr>
          <p:cNvSpPr txBox="1">
            <a:spLocks/>
          </p:cNvSpPr>
          <p:nvPr/>
        </p:nvSpPr>
        <p:spPr>
          <a:xfrm>
            <a:off x="8645825" y="5478006"/>
            <a:ext cx="2698450" cy="5480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0" rIns="9000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PT" sz="2800" b="1" cap="none" spc="200">
                <a:solidFill>
                  <a:srgbClr val="25538F"/>
                </a:solidFill>
                <a:latin typeface="+mj-lt"/>
              </a:rPr>
              <a:t>INFLAÇÃO</a:t>
            </a:r>
          </a:p>
        </p:txBody>
      </p:sp>
    </p:spTree>
    <p:extLst>
      <p:ext uri="{BB962C8B-B14F-4D97-AF65-F5344CB8AC3E}">
        <p14:creationId xmlns:p14="http://schemas.microsoft.com/office/powerpoint/2010/main" val="289376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763594-0A91-E4A1-8FA2-40E26B6F8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14750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9D0D2-2A6B-FB8C-9332-E3AD6CDDF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04016DB-8209-DFFD-2C1F-ECC7DA92EA04}"/>
              </a:ext>
            </a:extLst>
          </p:cNvPr>
          <p:cNvSpPr/>
          <p:nvPr/>
        </p:nvSpPr>
        <p:spPr>
          <a:xfrm>
            <a:off x="9861696" y="2509054"/>
            <a:ext cx="2353689" cy="3829161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5454" b="-20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C9245-9925-8272-D0CE-A11CC1028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CEA64-9DE0-30B0-DC39-03453D74AE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0405A-6648-6D14-0A22-056F6195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24B2B414-E884-3E89-A051-078B378B585F}"/>
              </a:ext>
            </a:extLst>
          </p:cNvPr>
          <p:cNvSpPr txBox="1">
            <a:spLocks/>
          </p:cNvSpPr>
          <p:nvPr/>
        </p:nvSpPr>
        <p:spPr>
          <a:xfrm>
            <a:off x="580292" y="1938891"/>
            <a:ext cx="11611707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Impacto da inflação na gestão do orçamento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D60C4-F5C3-561E-0D02-E41CC53256B8}"/>
              </a:ext>
            </a:extLst>
          </p:cNvPr>
          <p:cNvSpPr txBox="1"/>
          <p:nvPr/>
        </p:nvSpPr>
        <p:spPr>
          <a:xfrm>
            <a:off x="580291" y="2509055"/>
            <a:ext cx="9160033" cy="127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971E6A"/>
              </a:buClr>
            </a:pPr>
            <a:r>
              <a:rPr lang="pt-PT" sz="1800"/>
              <a:t>O Banco Central Europeu (BCE) tem como objetivo uma </a:t>
            </a:r>
            <a:r>
              <a:rPr lang="pt-PT" sz="1800" b="1">
                <a:solidFill>
                  <a:srgbClr val="446D6F"/>
                </a:solidFill>
              </a:rPr>
              <a:t>taxa de inflação de 2%, no médio prazo</a:t>
            </a:r>
          </a:p>
          <a:p>
            <a:pPr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971E6A"/>
              </a:buClr>
            </a:pPr>
            <a:r>
              <a:rPr lang="pt-PT" sz="1800"/>
              <a:t>Quando o BCE considera que a inflação está demasiado elevada, pode aumentar as </a:t>
            </a:r>
            <a:r>
              <a:rPr lang="pt-PT" sz="1800" b="1">
                <a:solidFill>
                  <a:srgbClr val="446D6F"/>
                </a:solidFill>
              </a:rPr>
              <a:t>taxas de juro </a:t>
            </a:r>
            <a:r>
              <a:rPr lang="pt-PT" sz="1800"/>
              <a:t>para influenciar a </a:t>
            </a:r>
            <a:r>
              <a:rPr lang="pt-PT" sz="1800" b="1">
                <a:solidFill>
                  <a:srgbClr val="446D6F"/>
                </a:solidFill>
              </a:rPr>
              <a:t>evolução dos preços</a:t>
            </a:r>
            <a:endParaRPr lang="pt-PT" sz="1800">
              <a:solidFill>
                <a:srgbClr val="446D6F"/>
              </a:solidFill>
            </a:endParaRPr>
          </a:p>
        </p:txBody>
      </p:sp>
      <p:sp>
        <p:nvSpPr>
          <p:cNvPr id="51" name="Title 4">
            <a:extLst>
              <a:ext uri="{FF2B5EF4-FFF2-40B4-BE49-F238E27FC236}">
                <a16:creationId xmlns:a16="http://schemas.microsoft.com/office/drawing/2014/main" id="{321BEE81-EA6F-D2ED-88B8-857BAC63C47C}"/>
              </a:ext>
            </a:extLst>
          </p:cNvPr>
          <p:cNvSpPr txBox="1">
            <a:spLocks/>
          </p:cNvSpPr>
          <p:nvPr/>
        </p:nvSpPr>
        <p:spPr>
          <a:xfrm>
            <a:off x="8768758" y="5715636"/>
            <a:ext cx="2698450" cy="5480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0" rIns="9000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PT" sz="2800" b="1" spc="200" err="1">
                <a:solidFill>
                  <a:srgbClr val="25538F"/>
                </a:solidFill>
                <a:latin typeface="+mj-lt"/>
              </a:rPr>
              <a:t>TaXas</a:t>
            </a:r>
            <a:r>
              <a:rPr lang="pt-PT" sz="2800" b="1" spc="200">
                <a:solidFill>
                  <a:srgbClr val="25538F"/>
                </a:solidFill>
                <a:latin typeface="+mj-lt"/>
              </a:rPr>
              <a:t> Juro </a:t>
            </a:r>
            <a:endParaRPr lang="pt-PT" sz="2800" b="1" cap="none" spc="200">
              <a:solidFill>
                <a:srgbClr val="25538F"/>
              </a:solidFill>
              <a:latin typeface="+mj-lt"/>
            </a:endParaRPr>
          </a:p>
        </p:txBody>
      </p:sp>
      <p:pic>
        <p:nvPicPr>
          <p:cNvPr id="90" name="Picture 89" descr="A blue arrow pointing to a building&#10;&#10;AI-generated content may be incorrect.">
            <a:extLst>
              <a:ext uri="{FF2B5EF4-FFF2-40B4-BE49-F238E27FC236}">
                <a16:creationId xmlns:a16="http://schemas.microsoft.com/office/drawing/2014/main" id="{D65C081B-368E-9668-10A8-DC03E068D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12" y="3782545"/>
            <a:ext cx="6055659" cy="23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9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1A30E-EF5F-CD62-B285-117B742FD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CFEC8AD-1C29-5D08-8609-56812BCBA4CA}"/>
              </a:ext>
            </a:extLst>
          </p:cNvPr>
          <p:cNvSpPr/>
          <p:nvPr/>
        </p:nvSpPr>
        <p:spPr>
          <a:xfrm>
            <a:off x="9861696" y="2509054"/>
            <a:ext cx="2353689" cy="3829161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5454" b="-20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7994E0-5405-0504-E9BF-3C3A79C98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ADB0E-2BAE-19CE-C237-8F18A0F3B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C7A4D-748D-D9D3-F921-F10090EA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32AF16C1-E77E-F2F9-59E5-3411F8E55FEB}"/>
              </a:ext>
            </a:extLst>
          </p:cNvPr>
          <p:cNvSpPr txBox="1">
            <a:spLocks/>
          </p:cNvSpPr>
          <p:nvPr/>
        </p:nvSpPr>
        <p:spPr>
          <a:xfrm>
            <a:off x="580292" y="1938891"/>
            <a:ext cx="11611707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Impacto da inflação na gestão do orçamento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51" name="Title 4">
            <a:extLst>
              <a:ext uri="{FF2B5EF4-FFF2-40B4-BE49-F238E27FC236}">
                <a16:creationId xmlns:a16="http://schemas.microsoft.com/office/drawing/2014/main" id="{74995FAB-BBFF-52EB-A88D-E392A7E169BB}"/>
              </a:ext>
            </a:extLst>
          </p:cNvPr>
          <p:cNvSpPr txBox="1">
            <a:spLocks/>
          </p:cNvSpPr>
          <p:nvPr/>
        </p:nvSpPr>
        <p:spPr>
          <a:xfrm>
            <a:off x="8768758" y="5715636"/>
            <a:ext cx="2698450" cy="5480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0" rIns="9000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PT" sz="2800" b="1" spc="200" err="1">
                <a:solidFill>
                  <a:srgbClr val="25538F"/>
                </a:solidFill>
                <a:latin typeface="+mj-lt"/>
              </a:rPr>
              <a:t>TaXas</a:t>
            </a:r>
            <a:r>
              <a:rPr lang="pt-PT" sz="2800" b="1" spc="200">
                <a:solidFill>
                  <a:srgbClr val="25538F"/>
                </a:solidFill>
                <a:latin typeface="+mj-lt"/>
              </a:rPr>
              <a:t> Juro </a:t>
            </a:r>
            <a:endParaRPr lang="pt-PT" sz="2800" b="1" cap="none" spc="200">
              <a:solidFill>
                <a:srgbClr val="25538F"/>
              </a:solidFill>
              <a:latin typeface="+mj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9261456-CA5D-4EF5-8F35-75F05FED6EE6}"/>
              </a:ext>
            </a:extLst>
          </p:cNvPr>
          <p:cNvSpPr txBox="1">
            <a:spLocks/>
          </p:cNvSpPr>
          <p:nvPr/>
        </p:nvSpPr>
        <p:spPr>
          <a:xfrm>
            <a:off x="556906" y="2536562"/>
            <a:ext cx="8556613" cy="30254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Com inflação mais elevada e a consequente </a:t>
            </a:r>
            <a:r>
              <a:rPr lang="pt-PT" sz="1800" b="1">
                <a:solidFill>
                  <a:srgbClr val="446D6F"/>
                </a:solidFill>
              </a:rPr>
              <a:t>subida das taxas de juro,</a:t>
            </a:r>
            <a:r>
              <a:rPr lang="pt-PT" sz="1800">
                <a:solidFill>
                  <a:srgbClr val="446D6F"/>
                </a:solidFill>
              </a:rPr>
              <a:t> </a:t>
            </a:r>
            <a:r>
              <a:rPr lang="pt-PT" sz="1800" b="1">
                <a:solidFill>
                  <a:srgbClr val="446D6F"/>
                </a:solidFill>
              </a:rPr>
              <a:t>aumenta o custo do crédito</a:t>
            </a:r>
            <a:r>
              <a:rPr lang="pt-PT" sz="1800" b="1"/>
              <a:t> </a:t>
            </a:r>
            <a:r>
              <a:rPr lang="pt-PT" sz="1800"/>
              <a:t>a taxa variável:</a:t>
            </a:r>
          </a:p>
          <a:p>
            <a:pPr marL="0" indent="0" algn="ctr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2000" b="1"/>
              <a:t>Taxa de juro variável = Indexante (Euribor) + </a:t>
            </a:r>
            <a:r>
              <a:rPr lang="pt-PT" sz="2000" b="1" i="1"/>
              <a:t>Spread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O aumento das taxas de juro leva a um </a:t>
            </a:r>
            <a:r>
              <a:rPr lang="pt-PT" sz="1800" b="1">
                <a:solidFill>
                  <a:srgbClr val="446D6F"/>
                </a:solidFill>
              </a:rPr>
              <a:t>aumento das despesas mensais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Se a família não consegue reajustar o seu orçamento, poderá enfrentar uma situação de </a:t>
            </a:r>
            <a:r>
              <a:rPr lang="pt-PT" sz="1800" b="1">
                <a:solidFill>
                  <a:srgbClr val="446D6F"/>
                </a:solidFill>
              </a:rPr>
              <a:t>risco de incumprimento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Clr>
                <a:srgbClr val="971E6A"/>
              </a:buClr>
              <a:buNone/>
              <a:defRPr/>
            </a:pPr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54810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90DEE-ECD8-631A-F58A-9A6CA136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8FA11D-5452-61CD-74A2-B1A474E3E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4B4BB-AC31-B709-8006-56B81C28E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CA9EF-F988-534C-4F0E-460AF317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CA42A3FB-8A31-46D2-5418-EAF53E21B199}"/>
              </a:ext>
            </a:extLst>
          </p:cNvPr>
          <p:cNvSpPr txBox="1">
            <a:spLocks/>
          </p:cNvSpPr>
          <p:nvPr/>
        </p:nvSpPr>
        <p:spPr>
          <a:xfrm>
            <a:off x="580292" y="1938891"/>
            <a:ext cx="11611707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Como lidar com situações inesperadas?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7A7639-98BE-051C-7251-61427105219C}"/>
              </a:ext>
            </a:extLst>
          </p:cNvPr>
          <p:cNvSpPr txBox="1">
            <a:spLocks/>
          </p:cNvSpPr>
          <p:nvPr/>
        </p:nvSpPr>
        <p:spPr>
          <a:xfrm>
            <a:off x="580292" y="2558264"/>
            <a:ext cx="9415046" cy="37735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971E6A"/>
              </a:buClr>
              <a:buNone/>
              <a:defRPr/>
            </a:pPr>
            <a:r>
              <a:rPr lang="pt-PT" sz="1800" dirty="0"/>
              <a:t>Podem ocorrer </a:t>
            </a:r>
            <a:r>
              <a:rPr lang="pt-PT" sz="1800" b="1" dirty="0">
                <a:solidFill>
                  <a:schemeClr val="accent1"/>
                </a:solidFill>
              </a:rPr>
              <a:t>situações imprevistas</a:t>
            </a:r>
            <a:r>
              <a:rPr lang="pt-PT" sz="1800" dirty="0">
                <a:solidFill>
                  <a:schemeClr val="accent1"/>
                </a:solidFill>
              </a:rPr>
              <a:t> </a:t>
            </a:r>
            <a:r>
              <a:rPr lang="pt-PT" sz="1800" dirty="0"/>
              <a:t>que geram um aumento inesperado de despesas, mas podem também ocorrer situações imprevisíveis nos rendimentos pessoais ou familiares</a:t>
            </a:r>
          </a:p>
          <a:p>
            <a:pPr marL="0" lv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971E6A"/>
              </a:buClr>
              <a:buNone/>
              <a:defRPr/>
            </a:pPr>
            <a:r>
              <a:rPr lang="pt-PT" sz="1800" dirty="0"/>
              <a:t>A constituição de um </a:t>
            </a:r>
            <a:r>
              <a:rPr lang="pt-PT" sz="1800" b="1" dirty="0">
                <a:solidFill>
                  <a:schemeClr val="accent1"/>
                </a:solidFill>
              </a:rPr>
              <a:t>fundo de emergência</a:t>
            </a:r>
            <a:r>
              <a:rPr lang="pt-PT" sz="1800" dirty="0">
                <a:solidFill>
                  <a:srgbClr val="446D6F"/>
                </a:solidFill>
              </a:rPr>
              <a:t> </a:t>
            </a:r>
            <a:r>
              <a:rPr lang="pt-PT" sz="1800" dirty="0"/>
              <a:t>é fundamental para responder a alterações não planeadas no lado das despesas, mas também para permitir enfrentar uma quebra imprevista dos rendimentos</a:t>
            </a:r>
            <a:endParaRPr lang="pt-PT" sz="1800" dirty="0">
              <a:ea typeface="Calibri"/>
              <a:cs typeface="Calibri"/>
            </a:endParaRPr>
          </a:p>
          <a:p>
            <a:pPr marL="0" lv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971E6A"/>
              </a:buClr>
              <a:buNone/>
              <a:defRPr/>
            </a:pPr>
            <a:r>
              <a:rPr lang="pt-PT" sz="1800" dirty="0"/>
              <a:t>Também os </a:t>
            </a:r>
            <a:r>
              <a:rPr lang="pt-PT" sz="1800" b="1" dirty="0">
                <a:solidFill>
                  <a:schemeClr val="accent1"/>
                </a:solidFill>
              </a:rPr>
              <a:t>seguros</a:t>
            </a:r>
            <a:r>
              <a:rPr lang="pt-PT" sz="1800" dirty="0">
                <a:solidFill>
                  <a:schemeClr val="accent1"/>
                </a:solidFill>
              </a:rPr>
              <a:t> </a:t>
            </a:r>
            <a:r>
              <a:rPr lang="pt-PT" sz="1800" dirty="0"/>
              <a:t>podem ajudar a reduzir o impacto financeiro que algumas situações imprevistas, em que exista quebra de rendimento e/ou aumento de despesas, podem ter no nosso orçamento. Por exemplo, nas situações de acidentes, doenças ou desemprego</a:t>
            </a:r>
            <a:endParaRPr lang="pt-PT" sz="1800" dirty="0">
              <a:ea typeface="Calibri"/>
              <a:cs typeface="Calibri"/>
            </a:endParaRPr>
          </a:p>
          <a:p>
            <a:pPr marL="0" lv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971E6A"/>
              </a:buClr>
              <a:buNone/>
              <a:defRPr/>
            </a:pPr>
            <a:r>
              <a:rPr lang="pt-PT" sz="1800" dirty="0"/>
              <a:t>A </a:t>
            </a:r>
            <a:r>
              <a:rPr lang="pt-PT" sz="1800" b="1" dirty="0">
                <a:solidFill>
                  <a:schemeClr val="accent1"/>
                </a:solidFill>
              </a:rPr>
              <a:t>poupança</a:t>
            </a:r>
            <a:r>
              <a:rPr lang="pt-PT" sz="1800" dirty="0">
                <a:solidFill>
                  <a:schemeClr val="accent1"/>
                </a:solidFill>
              </a:rPr>
              <a:t> </a:t>
            </a:r>
            <a:r>
              <a:rPr lang="pt-PT" sz="1800" dirty="0"/>
              <a:t>deve, assim, ser vista como uma despesa fixa no orçamento, que deve ser colocada de parte logo no início do mês, e não no final, no valor que sobrar</a:t>
            </a:r>
            <a:endParaRPr lang="pt-PT" sz="1800" dirty="0">
              <a:ea typeface="Calibri"/>
              <a:cs typeface="Calibri"/>
            </a:endParaRPr>
          </a:p>
        </p:txBody>
      </p:sp>
      <p:pic>
        <p:nvPicPr>
          <p:cNvPr id="8" name="Picture 2" descr="What Your Teen Should Do If They Get a Flat Tire">
            <a:extLst>
              <a:ext uri="{FF2B5EF4-FFF2-40B4-BE49-F238E27FC236}">
                <a16:creationId xmlns:a16="http://schemas.microsoft.com/office/drawing/2014/main" id="{CE3C3AAC-D941-1389-A035-4882B7557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0" r="24934" b="6605"/>
          <a:stretch>
            <a:fillRect/>
          </a:stretch>
        </p:blipFill>
        <p:spPr bwMode="auto">
          <a:xfrm>
            <a:off x="10163502" y="2513187"/>
            <a:ext cx="2051883" cy="37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42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81B42-3ECE-AE6E-2458-4D304C018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BBA750-AF0F-AF3A-900F-78CBC2825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993F9-78B6-20C9-29F9-587CA72E2E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CB3C7-5636-5074-9853-41751DC0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CE093547-419E-84B6-485E-C434B018C027}"/>
              </a:ext>
            </a:extLst>
          </p:cNvPr>
          <p:cNvSpPr txBox="1">
            <a:spLocks/>
          </p:cNvSpPr>
          <p:nvPr/>
        </p:nvSpPr>
        <p:spPr>
          <a:xfrm>
            <a:off x="580292" y="1938891"/>
            <a:ext cx="11611707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Como reequilibrar o orçamento?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pic>
        <p:nvPicPr>
          <p:cNvPr id="7" name="Picture 4" descr="Finding balance when you're stressed the hell out! — Root3d, A Legacy  Company, LLC">
            <a:extLst>
              <a:ext uri="{FF2B5EF4-FFF2-40B4-BE49-F238E27FC236}">
                <a16:creationId xmlns:a16="http://schemas.microsoft.com/office/drawing/2014/main" id="{56763668-0EFF-DB9C-565F-F64FD7A5F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0" r="33763" b="4738"/>
          <a:stretch>
            <a:fillRect/>
          </a:stretch>
        </p:blipFill>
        <p:spPr bwMode="auto">
          <a:xfrm>
            <a:off x="10135768" y="2513187"/>
            <a:ext cx="2048782" cy="38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94E9D-FD49-0C42-8E5A-AB28DE6608E4}"/>
              </a:ext>
            </a:extLst>
          </p:cNvPr>
          <p:cNvSpPr txBox="1">
            <a:spLocks/>
          </p:cNvSpPr>
          <p:nvPr/>
        </p:nvSpPr>
        <p:spPr>
          <a:xfrm>
            <a:off x="580292" y="2513187"/>
            <a:ext cx="9394025" cy="38199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Clr>
                <a:srgbClr val="971E6A"/>
              </a:buClr>
              <a:buNone/>
              <a:defRPr/>
            </a:pPr>
            <a:r>
              <a:rPr lang="pt-PT" sz="1800"/>
              <a:t>Devemos começar por reavaliar as </a:t>
            </a:r>
            <a:r>
              <a:rPr lang="pt-PT" sz="1800" b="1">
                <a:solidFill>
                  <a:schemeClr val="accent1"/>
                </a:solidFill>
              </a:rPr>
              <a:t>despesas</a:t>
            </a:r>
            <a:endParaRPr lang="pt-PT" sz="1800">
              <a:solidFill>
                <a:schemeClr val="accent1"/>
              </a:solidFill>
              <a:ea typeface="Calibri"/>
              <a:cs typeface="Calibri"/>
            </a:endParaRP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Clr>
                <a:srgbClr val="971E6A"/>
              </a:buClr>
              <a:buNone/>
              <a:defRPr/>
            </a:pPr>
            <a:r>
              <a:rPr lang="pt-PT" sz="1800"/>
              <a:t>Dar</a:t>
            </a:r>
            <a:r>
              <a:rPr lang="pt-PT" sz="1800">
                <a:solidFill>
                  <a:schemeClr val="accent1"/>
                </a:solidFill>
              </a:rPr>
              <a:t> </a:t>
            </a:r>
            <a:r>
              <a:rPr lang="pt-PT" sz="1800" b="1">
                <a:solidFill>
                  <a:schemeClr val="accent1"/>
                </a:solidFill>
              </a:rPr>
              <a:t>prioridade à satisfação das nossas necessidades</a:t>
            </a:r>
            <a:r>
              <a:rPr lang="pt-PT" sz="1800">
                <a:solidFill>
                  <a:srgbClr val="446D6F"/>
                </a:solidFill>
              </a:rPr>
              <a:t> </a:t>
            </a:r>
            <a:r>
              <a:rPr lang="pt-PT" sz="1800"/>
              <a:t>e, na medida do possível, atender aos nossos desejos</a:t>
            </a:r>
            <a:endParaRPr lang="pt-PT" sz="1800">
              <a:ea typeface="Calibri"/>
              <a:cs typeface="Calibri"/>
            </a:endParaRP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Clr>
                <a:srgbClr val="971E6A"/>
              </a:buClr>
              <a:buNone/>
              <a:defRPr/>
            </a:pPr>
            <a:r>
              <a:rPr lang="pt-PT" sz="1800"/>
              <a:t>Ponderar a possibilidade de </a:t>
            </a:r>
            <a:r>
              <a:rPr lang="pt-PT" sz="1800" b="1">
                <a:solidFill>
                  <a:schemeClr val="accent1"/>
                </a:solidFill>
              </a:rPr>
              <a:t>reutilizar, recuperar ou partilhar produtos</a:t>
            </a:r>
            <a:endParaRPr lang="pt-PT" sz="1800">
              <a:solidFill>
                <a:schemeClr val="accent1"/>
              </a:solidFill>
              <a:ea typeface="Calibri"/>
              <a:cs typeface="Calibri"/>
            </a:endParaRP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Clr>
                <a:srgbClr val="971E6A"/>
              </a:buClr>
              <a:buNone/>
              <a:defRPr/>
            </a:pPr>
            <a:r>
              <a:rPr lang="pt-PT" sz="1800"/>
              <a:t>Avaliar a possibilidade de </a:t>
            </a:r>
            <a:r>
              <a:rPr lang="pt-PT" sz="1800" b="1">
                <a:solidFill>
                  <a:schemeClr val="accent1"/>
                </a:solidFill>
              </a:rPr>
              <a:t>aumentar os rendimentos</a:t>
            </a:r>
            <a:endParaRPr lang="pt-PT" sz="1800">
              <a:solidFill>
                <a:schemeClr val="accent1"/>
              </a:solidFill>
              <a:ea typeface="Calibri"/>
              <a:cs typeface="Calibri"/>
            </a:endParaRP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Clr>
                <a:srgbClr val="971E6A"/>
              </a:buClr>
              <a:buNone/>
              <a:defRPr/>
            </a:pPr>
            <a:r>
              <a:rPr lang="pt-PT" sz="1800" b="1">
                <a:solidFill>
                  <a:schemeClr val="accent1"/>
                </a:solidFill>
              </a:rPr>
              <a:t>Constituir poupança</a:t>
            </a:r>
            <a:r>
              <a:rPr lang="pt-PT" sz="1800">
                <a:solidFill>
                  <a:schemeClr val="accent1"/>
                </a:solidFill>
              </a:rPr>
              <a:t> </a:t>
            </a:r>
            <a:r>
              <a:rPr lang="pt-PT" sz="1800"/>
              <a:t>para enfrentar choques adversos (um valor entre 10% e 20% do valor total do rendimento é considerado ajustado para poupança);</a:t>
            </a: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Clr>
                <a:srgbClr val="971E6A"/>
              </a:buClr>
              <a:buNone/>
              <a:defRPr/>
            </a:pPr>
            <a:r>
              <a:rPr lang="pt-PT" sz="1800" b="1">
                <a:solidFill>
                  <a:schemeClr val="accent1"/>
                </a:solidFill>
              </a:rPr>
              <a:t>Reduzir o peso das despesas fixas</a:t>
            </a:r>
            <a:r>
              <a:rPr lang="pt-PT" sz="1800">
                <a:solidFill>
                  <a:srgbClr val="446D6F"/>
                </a:solidFill>
              </a:rPr>
              <a:t> </a:t>
            </a:r>
            <a:r>
              <a:rPr lang="pt-PT" sz="1800"/>
              <a:t>no orçamento</a:t>
            </a:r>
            <a:endParaRPr lang="pt-PT" sz="1800">
              <a:ea typeface="Calibri"/>
              <a:cs typeface="Calibri"/>
            </a:endParaRP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Clr>
                <a:srgbClr val="971E6A"/>
              </a:buClr>
              <a:buNone/>
              <a:defRPr/>
            </a:pPr>
            <a:r>
              <a:rPr lang="pt-PT" sz="1800"/>
              <a:t>Adotar </a:t>
            </a:r>
            <a:r>
              <a:rPr lang="pt-PT" sz="1800" b="1">
                <a:solidFill>
                  <a:schemeClr val="accent1"/>
                </a:solidFill>
              </a:rPr>
              <a:t>hábitos de vida mais sustentáveis</a:t>
            </a:r>
            <a:r>
              <a:rPr lang="pt-PT" sz="1800">
                <a:solidFill>
                  <a:srgbClr val="446D6F"/>
                </a:solidFill>
              </a:rPr>
              <a:t> </a:t>
            </a:r>
            <a:r>
              <a:rPr lang="pt-PT" sz="1800"/>
              <a:t>e consistentes com a economia circular. 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971E6A"/>
              </a:buClr>
              <a:defRPr/>
            </a:pPr>
            <a:endParaRPr lang="pt-PT" sz="1800"/>
          </a:p>
          <a:p>
            <a:pPr lvl="0">
              <a:lnSpc>
                <a:spcPct val="114000"/>
              </a:lnSpc>
              <a:spcAft>
                <a:spcPts val="1000"/>
              </a:spcAft>
              <a:buClr>
                <a:srgbClr val="971E6A"/>
              </a:buClr>
              <a:defRPr/>
            </a:pPr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155612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C29A8-F70C-9576-7A6C-F7F96EC64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745" y="4061179"/>
            <a:ext cx="10016347" cy="1254125"/>
          </a:xfrm>
        </p:spPr>
        <p:txBody>
          <a:bodyPr>
            <a:noAutofit/>
          </a:bodyPr>
          <a:lstStyle/>
          <a:p>
            <a:r>
              <a:rPr lang="pt-PT" b="1" cap="all"/>
              <a:t>Efeito dos impostos </a:t>
            </a:r>
            <a:br>
              <a:rPr lang="pt-PT" b="1" cap="all"/>
            </a:br>
            <a:r>
              <a:rPr lang="pt-PT" b="1" cap="all"/>
              <a:t>no orçamento familiar</a:t>
            </a:r>
            <a:endParaRPr lang="en-GB" b="1" cap="al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824002-DC23-2A21-6C5F-5D5FDAA784A1}"/>
              </a:ext>
            </a:extLst>
          </p:cNvPr>
          <p:cNvGrpSpPr/>
          <p:nvPr/>
        </p:nvGrpSpPr>
        <p:grpSpPr>
          <a:xfrm>
            <a:off x="1229721" y="1282937"/>
            <a:ext cx="1555531" cy="2862322"/>
            <a:chOff x="2606567" y="1282937"/>
            <a:chExt cx="1555531" cy="28623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882009-0EE5-1A32-9270-C9C97A3ACA99}"/>
                </a:ext>
              </a:extLst>
            </p:cNvPr>
            <p:cNvSpPr/>
            <p:nvPr/>
          </p:nvSpPr>
          <p:spPr>
            <a:xfrm>
              <a:off x="2701147" y="1650666"/>
              <a:ext cx="1408386" cy="1806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A1E214-0245-B721-EEEB-4E407B16FFB8}"/>
                </a:ext>
              </a:extLst>
            </p:cNvPr>
            <p:cNvSpPr txBox="1"/>
            <p:nvPr/>
          </p:nvSpPr>
          <p:spPr>
            <a:xfrm>
              <a:off x="2606567" y="1282937"/>
              <a:ext cx="15555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0" b="1">
                  <a:solidFill>
                    <a:srgbClr val="4981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382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65774-597E-863A-117C-5DB817EE2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323C49-58A3-9177-03F1-FE3D93149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29ABB-DB46-A48D-96B3-D4F88EA3F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885DF-1AF8-C9A8-D006-21C005BC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56590019-8707-7006-B507-67B8D188B876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Para que servem os impostos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548CD9-79C6-2906-EA41-B74712A3CAEF}"/>
              </a:ext>
            </a:extLst>
          </p:cNvPr>
          <p:cNvSpPr txBox="1">
            <a:spLocks/>
          </p:cNvSpPr>
          <p:nvPr/>
        </p:nvSpPr>
        <p:spPr>
          <a:xfrm>
            <a:off x="580293" y="2536562"/>
            <a:ext cx="10403017" cy="24421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É com o dinheiro dos impostos pagos pelos cidadãos e empresas que o Estado assegura serviços públicos essenciais que permitem a satisfação das necessidades coletivas em diferentes áreas como Educação, Saúde, Segurança e Defesa e Apoios Sociais às famílias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Os impostos representam encargos para as famílias, por isso, ao elaborarem o orçamento mensal é importante não esquecê-los</a:t>
            </a:r>
            <a:endParaRPr lang="pt-PT" sz="1800">
              <a:ea typeface="Calibri"/>
              <a:cs typeface="Calibri"/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800"/>
          </a:p>
        </p:txBody>
      </p:sp>
      <p:pic>
        <p:nvPicPr>
          <p:cNvPr id="10" name="Graphic 9" descr="Tax with solid fill">
            <a:extLst>
              <a:ext uri="{FF2B5EF4-FFF2-40B4-BE49-F238E27FC236}">
                <a16:creationId xmlns:a16="http://schemas.microsoft.com/office/drawing/2014/main" id="{1204205B-04F5-A6CE-D17E-C758A5C3B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9724" y="4672460"/>
            <a:ext cx="1428383" cy="14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99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C6270-6051-D073-E0FD-5ABA1670F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964098-1F0E-A0B6-4CF0-AA2AC8AFEA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2C797-14C4-5BE7-5B50-456133AA8D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A7615-CCDB-2544-65C7-82A2504C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7D899EEE-8EF3-BBC0-93AA-2F26D3EAE216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Aspetos a ter em conta no orçamento familiar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07BFA6F-BBB2-1B22-B0D0-BD82C863B314}"/>
              </a:ext>
            </a:extLst>
          </p:cNvPr>
          <p:cNvSpPr txBox="1">
            <a:spLocks/>
          </p:cNvSpPr>
          <p:nvPr/>
        </p:nvSpPr>
        <p:spPr>
          <a:xfrm>
            <a:off x="684425" y="2778929"/>
            <a:ext cx="8153075" cy="22502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Há </a:t>
            </a:r>
            <a:r>
              <a:rPr lang="pt-PT" sz="1800" b="1">
                <a:solidFill>
                  <a:srgbClr val="498184"/>
                </a:solidFill>
              </a:rPr>
              <a:t>vários tipos de impostos</a:t>
            </a:r>
            <a:r>
              <a:rPr lang="pt-PT" sz="1800"/>
              <a:t>, cada um com </a:t>
            </a:r>
            <a:r>
              <a:rPr lang="pt-PT" sz="1800" b="1">
                <a:solidFill>
                  <a:srgbClr val="498184"/>
                </a:solidFill>
              </a:rPr>
              <a:t>diferentes prazos </a:t>
            </a:r>
            <a:r>
              <a:rPr lang="pt-PT" sz="1800"/>
              <a:t>de pagamento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Ao elaborar o orçamento, as famílias devem ter em conta dois pontos essenciais</a:t>
            </a:r>
            <a:r>
              <a:rPr lang="pt-PT" sz="1800" baseline="30000"/>
              <a:t>1</a:t>
            </a:r>
            <a:r>
              <a:rPr lang="pt-PT" sz="1800"/>
              <a:t>: </a:t>
            </a:r>
          </a:p>
          <a:p>
            <a:pPr marL="536575" indent="-356870">
              <a:lnSpc>
                <a:spcPct val="114000"/>
              </a:lnSpc>
              <a:spcAft>
                <a:spcPts val="1000"/>
              </a:spcAft>
              <a:buClr>
                <a:schemeClr val="tx1"/>
              </a:buClr>
            </a:pPr>
            <a:r>
              <a:rPr lang="pt-PT" sz="1800" b="1">
                <a:solidFill>
                  <a:srgbClr val="498184"/>
                </a:solidFill>
              </a:rPr>
              <a:t>que impostos </a:t>
            </a:r>
            <a:r>
              <a:rPr lang="pt-PT" sz="1800"/>
              <a:t>vão ter de pagar ao longo do ano</a:t>
            </a:r>
            <a:endParaRPr lang="pt-PT" sz="180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  <a:buClr>
                <a:schemeClr val="tx1"/>
              </a:buClr>
            </a:pPr>
            <a:r>
              <a:rPr lang="pt-PT" sz="1800" b="1">
                <a:solidFill>
                  <a:srgbClr val="498184"/>
                </a:solidFill>
              </a:rPr>
              <a:t>em que momento </a:t>
            </a:r>
            <a:r>
              <a:rPr lang="pt-PT" sz="1800"/>
              <a:t>terão de os declarar ou pagar</a:t>
            </a:r>
            <a:endParaRPr lang="pt-PT" sz="180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800"/>
          </a:p>
        </p:txBody>
      </p:sp>
      <p:pic>
        <p:nvPicPr>
          <p:cNvPr id="6" name="Graphic 5" descr="Tax with solid fill">
            <a:extLst>
              <a:ext uri="{FF2B5EF4-FFF2-40B4-BE49-F238E27FC236}">
                <a16:creationId xmlns:a16="http://schemas.microsoft.com/office/drawing/2014/main" id="{E69728DB-E0A0-716C-99EC-B600EA13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9724" y="4672460"/>
            <a:ext cx="1428383" cy="1428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D49F18-2F6C-7BE1-6BDB-2FF11EDEF716}"/>
              </a:ext>
            </a:extLst>
          </p:cNvPr>
          <p:cNvSpPr txBox="1"/>
          <p:nvPr/>
        </p:nvSpPr>
        <p:spPr>
          <a:xfrm>
            <a:off x="861231" y="5752219"/>
            <a:ext cx="5209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aseline="30000"/>
              <a:t>1 </a:t>
            </a:r>
            <a:r>
              <a:rPr lang="pt-PT" sz="1200"/>
              <a:t>Deve ser consultada a </a:t>
            </a:r>
            <a:r>
              <a:rPr lang="pt-PT" sz="1200">
                <a:hlinkClick r:id="rId4"/>
              </a:rPr>
              <a:t>agenda fiscal anual</a:t>
            </a:r>
            <a:r>
              <a:rPr lang="pt-PT" sz="1200"/>
              <a:t> antes de elaborar o orçamento</a:t>
            </a:r>
          </a:p>
        </p:txBody>
      </p:sp>
    </p:spTree>
    <p:extLst>
      <p:ext uri="{BB962C8B-B14F-4D97-AF65-F5344CB8AC3E}">
        <p14:creationId xmlns:p14="http://schemas.microsoft.com/office/powerpoint/2010/main" val="4173814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1AC8C-27C5-727A-D9BC-65FB64A39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538332-E9AE-7A9A-EC70-35E4C7ACD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1920-2C0D-513F-3F89-B99E058CA6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E61D9-20CA-D7CF-EB6E-7392F804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B1B8AAD0-8B2E-697C-9FC7-CD7E5542D6FB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Tipos de impostos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pic>
        <p:nvPicPr>
          <p:cNvPr id="6" name="Graphic 5" descr="Tax with solid fill">
            <a:extLst>
              <a:ext uri="{FF2B5EF4-FFF2-40B4-BE49-F238E27FC236}">
                <a16:creationId xmlns:a16="http://schemas.microsoft.com/office/drawing/2014/main" id="{A7690107-F7DE-1274-E864-FEAEAC2DE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9724" y="4672460"/>
            <a:ext cx="1428383" cy="142838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8850BEB-DF73-2254-8A34-629A890DA620}"/>
              </a:ext>
            </a:extLst>
          </p:cNvPr>
          <p:cNvSpPr txBox="1">
            <a:spLocks/>
          </p:cNvSpPr>
          <p:nvPr/>
        </p:nvSpPr>
        <p:spPr>
          <a:xfrm>
            <a:off x="580293" y="2618995"/>
            <a:ext cx="9047183" cy="3298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b="1"/>
              <a:t>Tipos de impostos mais comuns, a que as famílias podem estar sujeitas:</a:t>
            </a:r>
          </a:p>
          <a:p>
            <a:pPr marL="536575" indent="-357188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Imposto sobre o Rendimento de Pessoas Singulares (IRS)</a:t>
            </a:r>
          </a:p>
          <a:p>
            <a:pPr marL="536575" indent="-357188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Imposto sobre o Valor Acrescentado (IVA)</a:t>
            </a:r>
          </a:p>
          <a:p>
            <a:pPr marL="536575" indent="-357188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Imposto Único de Circulação (IUC) </a:t>
            </a:r>
          </a:p>
          <a:p>
            <a:pPr marL="536575" indent="-357188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Imposto sobre Transmissão de Imóveis (IMT)</a:t>
            </a:r>
          </a:p>
          <a:p>
            <a:pPr marL="536575" indent="-357188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Imposto Municipal sobre Imóveis (IMI)</a:t>
            </a:r>
          </a:p>
        </p:txBody>
      </p:sp>
    </p:spTree>
    <p:extLst>
      <p:ext uri="{BB962C8B-B14F-4D97-AF65-F5344CB8AC3E}">
        <p14:creationId xmlns:p14="http://schemas.microsoft.com/office/powerpoint/2010/main" val="520399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59EC92-EF87-D8FE-2697-0443A4A6D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/>
              <a:t>DESAFIOS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ACE032-99E6-4A66-FE17-7C283246C48C}"/>
              </a:ext>
            </a:extLst>
          </p:cNvPr>
          <p:cNvSpPr/>
          <p:nvPr/>
        </p:nvSpPr>
        <p:spPr>
          <a:xfrm>
            <a:off x="1334814" y="1650666"/>
            <a:ext cx="1408386" cy="18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8954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E2554-F081-3195-56F5-E76DE3E35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5F2D3-167C-DB38-F16F-5FCD0D1616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CB050-78C2-AC38-FA24-34E175A717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B81A1-4846-7637-DDBF-DAAE5842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1F3E4F15-2A88-6F1E-2096-61D872C0CD39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Imprevistos com impacto financeiro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C671D-EE47-6769-099B-CFFA17E87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055" y="2474383"/>
            <a:ext cx="7273889" cy="396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5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9C89B-9CBE-687D-ADF6-A8D65869D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8BFFC-37EA-CCFE-F6DD-6288176E8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20D47-CADF-3FA8-3A02-023004E5E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F8121-5BBF-80BC-8F46-8D1C04A6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5C51AA-04CD-A079-9386-754F3A42C766}"/>
              </a:ext>
            </a:extLst>
          </p:cNvPr>
          <p:cNvCxnSpPr>
            <a:cxnSpLocks/>
          </p:cNvCxnSpPr>
          <p:nvPr/>
        </p:nvCxnSpPr>
        <p:spPr>
          <a:xfrm>
            <a:off x="1220947" y="3638383"/>
            <a:ext cx="2160000" cy="501"/>
          </a:xfrm>
          <a:prstGeom prst="line">
            <a:avLst/>
          </a:prstGeom>
          <a:ln w="50800">
            <a:solidFill>
              <a:srgbClr val="FFD300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FA3540-4F9B-C28D-6B8B-FE0B482EC675}"/>
              </a:ext>
            </a:extLst>
          </p:cNvPr>
          <p:cNvCxnSpPr>
            <a:cxnSpLocks/>
          </p:cNvCxnSpPr>
          <p:nvPr/>
        </p:nvCxnSpPr>
        <p:spPr>
          <a:xfrm flipV="1">
            <a:off x="1168226" y="2151529"/>
            <a:ext cx="2360282" cy="1360076"/>
          </a:xfrm>
          <a:prstGeom prst="line">
            <a:avLst/>
          </a:prstGeom>
          <a:ln w="50800">
            <a:solidFill>
              <a:srgbClr val="FFD300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79AA7D8-F05A-05FC-E48D-14BE5DF336E8}"/>
              </a:ext>
            </a:extLst>
          </p:cNvPr>
          <p:cNvSpPr/>
          <p:nvPr/>
        </p:nvSpPr>
        <p:spPr>
          <a:xfrm>
            <a:off x="105416" y="2005013"/>
            <a:ext cx="3402580" cy="3267742"/>
          </a:xfrm>
          <a:prstGeom prst="ellipse">
            <a:avLst/>
          </a:prstGeom>
          <a:solidFill>
            <a:schemeClr val="bg1"/>
          </a:solidFill>
          <a:ln w="165100">
            <a:solidFill>
              <a:srgbClr val="FFD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DE847E57-A62B-F1EA-A77A-6D0E0B3FAA39}"/>
              </a:ext>
            </a:extLst>
          </p:cNvPr>
          <p:cNvSpPr txBox="1">
            <a:spLocks/>
          </p:cNvSpPr>
          <p:nvPr/>
        </p:nvSpPr>
        <p:spPr>
          <a:xfrm>
            <a:off x="4044083" y="2866389"/>
            <a:ext cx="8081985" cy="1577531"/>
          </a:xfrm>
          <a:prstGeom prst="rect">
            <a:avLst/>
          </a:prstGeom>
          <a:ln w="12700">
            <a:noFill/>
          </a:ln>
        </p:spPr>
        <p:txBody>
          <a:bodyPr vert="horz" lIns="91440" tIns="144000" rIns="91440" bIns="45720" rtlCol="0" anchor="t" anchorCtr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Estabelecer as bases para uma colaboração estruturada </a:t>
            </a: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</a:t>
            </a: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 contínua </a:t>
            </a: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entre </a:t>
            </a: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Instituições do Ensino Superior </a:t>
            </a: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(IES), </a:t>
            </a: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Escolas </a:t>
            </a: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 </a:t>
            </a: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Autoridades de Supervisão </a:t>
            </a:r>
            <a:b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(Banco de Portugal, Autoridade de Supervisão de Seguros e de Fundos de Pensões </a:t>
            </a:r>
            <a:b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 Comissão de Mercado de Valores Mobiliários)</a:t>
            </a:r>
          </a:p>
        </p:txBody>
      </p:sp>
      <p:sp>
        <p:nvSpPr>
          <p:cNvPr id="14" name="Marcador de Posição de Conteúdo 2">
            <a:extLst>
              <a:ext uri="{FF2B5EF4-FFF2-40B4-BE49-F238E27FC236}">
                <a16:creationId xmlns:a16="http://schemas.microsoft.com/office/drawing/2014/main" id="{29D853DB-A081-503E-24E4-B9B9CCEEB6F5}"/>
              </a:ext>
            </a:extLst>
          </p:cNvPr>
          <p:cNvSpPr txBox="1">
            <a:spLocks/>
          </p:cNvSpPr>
          <p:nvPr/>
        </p:nvSpPr>
        <p:spPr>
          <a:xfrm>
            <a:off x="3759397" y="1814516"/>
            <a:ext cx="6509389" cy="831194"/>
          </a:xfrm>
          <a:prstGeom prst="rect">
            <a:avLst/>
          </a:prstGeom>
          <a:ln w="12700">
            <a:noFill/>
          </a:ln>
        </p:spPr>
        <p:txBody>
          <a:bodyPr vert="horz" lIns="91440" tIns="144000" rIns="91440" bIns="45720" rtlCol="0" anchor="t" anchorCtr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Consolidar o ensino </a:t>
            </a: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da Literacia Financeira e Empreendedorismo na componente curricular de Cidadania e Desenvolvimento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D852D5-4D83-DC4C-9C01-0B103BA09F80}"/>
              </a:ext>
            </a:extLst>
          </p:cNvPr>
          <p:cNvGrpSpPr/>
          <p:nvPr/>
        </p:nvGrpSpPr>
        <p:grpSpPr>
          <a:xfrm>
            <a:off x="401250" y="3241779"/>
            <a:ext cx="2670236" cy="794211"/>
            <a:chOff x="-9055" y="3204673"/>
            <a:chExt cx="2670236" cy="794211"/>
          </a:xfrm>
        </p:grpSpPr>
        <p:sp>
          <p:nvSpPr>
            <p:cNvPr id="16" name="Marcador de Posição de Conteúdo 2">
              <a:extLst>
                <a:ext uri="{FF2B5EF4-FFF2-40B4-BE49-F238E27FC236}">
                  <a16:creationId xmlns:a16="http://schemas.microsoft.com/office/drawing/2014/main" id="{8582507F-5B8E-952F-67CB-7EB345C2CEB9}"/>
                </a:ext>
              </a:extLst>
            </p:cNvPr>
            <p:cNvSpPr txBox="1">
              <a:spLocks/>
            </p:cNvSpPr>
            <p:nvPr/>
          </p:nvSpPr>
          <p:spPr>
            <a:xfrm>
              <a:off x="-9055" y="3311256"/>
              <a:ext cx="2670236" cy="581045"/>
            </a:xfrm>
            <a:prstGeom prst="rect">
              <a:avLst/>
            </a:prstGeom>
            <a:ln w="12700">
              <a:noFill/>
            </a:ln>
          </p:spPr>
          <p:txBody>
            <a:bodyPr vert="horz" lIns="91440" tIns="0" rIns="91440" bIns="0" rtlCol="0" anchor="ctr" anchorCtr="0">
              <a:noAutofit/>
            </a:bodyPr>
            <a:lstStyle>
              <a:lvl1pPr marL="228589" indent="-228589" algn="l" defTabSz="91435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1pPr>
              <a:lvl2pPr marL="685766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2pPr>
              <a:lvl3pPr marL="1142943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3pPr>
              <a:lvl4pPr marL="1600120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4pPr>
              <a:lvl5pPr marL="2057297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5pPr>
              <a:lvl6pPr marL="2514475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PT" sz="4000" b="1" i="0" u="none" strike="noStrike" kern="1200" cap="none" spc="0" normalizeH="0" baseline="0" noProof="0">
                  <a:ln>
                    <a:noFill/>
                  </a:ln>
                  <a:solidFill>
                    <a:srgbClr val="05547F"/>
                  </a:solidFill>
                  <a:effectLst/>
                  <a:uLnTx/>
                  <a:uFillTx/>
                  <a:latin typeface="+mn-lt"/>
                  <a:ea typeface="+mn-ea"/>
                </a:rPr>
                <a:t>OBJETIVOS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A32D01-A5B0-55B3-44A7-60CDC71C477F}"/>
                </a:ext>
              </a:extLst>
            </p:cNvPr>
            <p:cNvCxnSpPr>
              <a:cxnSpLocks/>
            </p:cNvCxnSpPr>
            <p:nvPr/>
          </p:nvCxnSpPr>
          <p:spPr>
            <a:xfrm>
              <a:off x="527032" y="3204673"/>
              <a:ext cx="1598063" cy="0"/>
            </a:xfrm>
            <a:prstGeom prst="line">
              <a:avLst/>
            </a:prstGeom>
            <a:ln w="57150">
              <a:solidFill>
                <a:srgbClr val="FFD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6DFDE6-C4E9-72A5-0000-F73BAFBCF473}"/>
                </a:ext>
              </a:extLst>
            </p:cNvPr>
            <p:cNvCxnSpPr>
              <a:cxnSpLocks/>
            </p:cNvCxnSpPr>
            <p:nvPr/>
          </p:nvCxnSpPr>
          <p:spPr>
            <a:xfrm>
              <a:off x="527032" y="3998884"/>
              <a:ext cx="1598063" cy="0"/>
            </a:xfrm>
            <a:prstGeom prst="line">
              <a:avLst/>
            </a:prstGeom>
            <a:ln w="57150">
              <a:solidFill>
                <a:srgbClr val="FFD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id="{42EAD5C0-C917-9BF0-8B21-B963D9B72E99}"/>
              </a:ext>
            </a:extLst>
          </p:cNvPr>
          <p:cNvSpPr/>
          <p:nvPr/>
        </p:nvSpPr>
        <p:spPr>
          <a:xfrm rot="5400000">
            <a:off x="9522844" y="4202245"/>
            <a:ext cx="1614335" cy="2444417"/>
          </a:xfrm>
          <a:prstGeom prst="foldedCorner">
            <a:avLst>
              <a:gd name="adj" fmla="val 26688"/>
            </a:avLst>
          </a:prstGeom>
          <a:solidFill>
            <a:srgbClr val="FFD3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Graphic 5" descr="Pin with solid fill">
            <a:extLst>
              <a:ext uri="{FF2B5EF4-FFF2-40B4-BE49-F238E27FC236}">
                <a16:creationId xmlns:a16="http://schemas.microsoft.com/office/drawing/2014/main" id="{3B918D28-CC30-C4E5-F714-C0E85535C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60100" flipH="1">
            <a:off x="10865439" y="4166965"/>
            <a:ext cx="624548" cy="624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Marcador de Posição de Conteúdo 2">
            <a:extLst>
              <a:ext uri="{FF2B5EF4-FFF2-40B4-BE49-F238E27FC236}">
                <a16:creationId xmlns:a16="http://schemas.microsoft.com/office/drawing/2014/main" id="{567844F9-9670-422B-AD52-B1BBC03BE5E0}"/>
              </a:ext>
            </a:extLst>
          </p:cNvPr>
          <p:cNvSpPr txBox="1">
            <a:spLocks/>
          </p:cNvSpPr>
          <p:nvPr/>
        </p:nvSpPr>
        <p:spPr>
          <a:xfrm>
            <a:off x="9201008" y="4813059"/>
            <a:ext cx="2444417" cy="99553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144000" rIns="91440" bIns="45720" rtlCol="0" anchor="t" anchorCtr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 Estratégia Nacional para a Cidadania (ENEC)</a:t>
            </a: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Aprendizagens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Essenciais</a:t>
            </a: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cxnSp>
        <p:nvCxnSpPr>
          <p:cNvPr id="22" name="Straight Connector 38">
            <a:extLst>
              <a:ext uri="{FF2B5EF4-FFF2-40B4-BE49-F238E27FC236}">
                <a16:creationId xmlns:a16="http://schemas.microsoft.com/office/drawing/2014/main" id="{051912CC-C1C2-79E5-34E6-D3DBFEC4F7C4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507996" y="3511605"/>
            <a:ext cx="402523" cy="127279"/>
          </a:xfrm>
          <a:prstGeom prst="line">
            <a:avLst/>
          </a:prstGeom>
          <a:ln w="50800">
            <a:solidFill>
              <a:srgbClr val="FFD300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594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BA436-86B5-2721-65D7-A94F0C95F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CC3071-479B-4A34-32AB-DE0695EE5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FB44E-B086-9841-6896-7E59DE686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275BF-0541-6CB5-FDF0-6B05736A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8B6E9D-D614-1CAD-976B-976F46D6B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055" y="2474383"/>
            <a:ext cx="7273889" cy="3967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028EAB-D348-91B2-AC82-A7AAC78C7497}"/>
              </a:ext>
            </a:extLst>
          </p:cNvPr>
          <p:cNvSpPr/>
          <p:nvPr/>
        </p:nvSpPr>
        <p:spPr>
          <a:xfrm>
            <a:off x="2861552" y="3212054"/>
            <a:ext cx="6468893" cy="2877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EDCE2-D711-0C1B-6BEE-4CFCAD529E00}"/>
              </a:ext>
            </a:extLst>
          </p:cNvPr>
          <p:cNvSpPr txBox="1"/>
          <p:nvPr/>
        </p:nvSpPr>
        <p:spPr>
          <a:xfrm>
            <a:off x="3190672" y="3429000"/>
            <a:ext cx="6089515" cy="227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AD8ED5-9C5A-2BE9-F57F-1B301E5CB44C}"/>
              </a:ext>
            </a:extLst>
          </p:cNvPr>
          <p:cNvSpPr txBox="1"/>
          <p:nvPr/>
        </p:nvSpPr>
        <p:spPr>
          <a:xfrm>
            <a:off x="3103123" y="3326860"/>
            <a:ext cx="6468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/>
              <a:t>Calcula o ordenado líquido com base nos seguintes</a:t>
            </a:r>
          </a:p>
          <a:p>
            <a:r>
              <a:rPr lang="pt-PT"/>
              <a:t>pressupostos:</a:t>
            </a:r>
            <a:br>
              <a:rPr lang="pt-PT"/>
            </a:br>
            <a:endParaRPr lang="pt-PT"/>
          </a:p>
          <a:p>
            <a:pPr lvl="1"/>
            <a:r>
              <a:rPr lang="pt-PT"/>
              <a:t>• Ordenado bruto mensal: 1500 €</a:t>
            </a:r>
          </a:p>
          <a:p>
            <a:pPr lvl="1"/>
            <a:r>
              <a:rPr lang="pt-PT"/>
              <a:t>• Taxa contributiva para a segurança social: 11%</a:t>
            </a:r>
          </a:p>
          <a:p>
            <a:pPr lvl="1"/>
            <a:r>
              <a:rPr lang="pt-PT"/>
              <a:t>• Taxa de retenção de IRS: 17,8%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42F4B3-740B-96B0-67E3-0807C7527C69}"/>
              </a:ext>
            </a:extLst>
          </p:cNvPr>
          <p:cNvSpPr txBox="1"/>
          <p:nvPr/>
        </p:nvSpPr>
        <p:spPr>
          <a:xfrm>
            <a:off x="3190672" y="5311302"/>
            <a:ext cx="60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/>
              <a:t>Resposta: Ordenado líquido = 1068 €  </a:t>
            </a:r>
          </a:p>
        </p:txBody>
      </p:sp>
      <p:sp>
        <p:nvSpPr>
          <p:cNvPr id="11" name="Título 12">
            <a:extLst>
              <a:ext uri="{FF2B5EF4-FFF2-40B4-BE49-F238E27FC236}">
                <a16:creationId xmlns:a16="http://schemas.microsoft.com/office/drawing/2014/main" id="{8BB52F5A-BEA7-B280-F164-50A438197A7E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Efeito dos impostos</a:t>
            </a:r>
          </a:p>
        </p:txBody>
      </p:sp>
    </p:spTree>
    <p:extLst>
      <p:ext uri="{BB962C8B-B14F-4D97-AF65-F5344CB8AC3E}">
        <p14:creationId xmlns:p14="http://schemas.microsoft.com/office/powerpoint/2010/main" val="9877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58218-BF44-7DBB-33DF-660F0B9A4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281C06-E674-F3FA-4A7A-82712848A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3FBE5-D37F-DA6F-3188-222C81D08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D733F-DB8C-AA90-6018-1591AC60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1684D83E-E646-C5DF-BBA2-31734646F928}"/>
              </a:ext>
            </a:extLst>
          </p:cNvPr>
          <p:cNvSpPr txBox="1">
            <a:spLocks/>
          </p:cNvSpPr>
          <p:nvPr/>
        </p:nvSpPr>
        <p:spPr>
          <a:xfrm>
            <a:off x="580293" y="1813380"/>
            <a:ext cx="10515600" cy="14463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Efeito dos impostos</a:t>
            </a:r>
          </a:p>
          <a:p>
            <a:endParaRPr lang="pt-PT" sz="3600">
              <a:solidFill>
                <a:srgbClr val="05547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3D724-754A-FF8E-AEC9-361257DD1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055" y="2406287"/>
            <a:ext cx="7273889" cy="3967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5A34D1-B788-9453-674B-098097FC893A}"/>
              </a:ext>
            </a:extLst>
          </p:cNvPr>
          <p:cNvSpPr/>
          <p:nvPr/>
        </p:nvSpPr>
        <p:spPr>
          <a:xfrm>
            <a:off x="2861552" y="3212054"/>
            <a:ext cx="6468893" cy="2877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7DB42-D988-6E08-4E3D-2D18788ECA39}"/>
              </a:ext>
            </a:extLst>
          </p:cNvPr>
          <p:cNvSpPr txBox="1"/>
          <p:nvPr/>
        </p:nvSpPr>
        <p:spPr>
          <a:xfrm>
            <a:off x="3190672" y="3429000"/>
            <a:ext cx="6089515" cy="227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89BBB-D1CF-2C8A-C730-29B5DB612A5D}"/>
              </a:ext>
            </a:extLst>
          </p:cNvPr>
          <p:cNvSpPr txBox="1"/>
          <p:nvPr/>
        </p:nvSpPr>
        <p:spPr>
          <a:xfrm>
            <a:off x="3103123" y="3151756"/>
            <a:ext cx="64688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/>
              <a:t>Calcula o ordenado bruto com base nos seguintes</a:t>
            </a:r>
          </a:p>
          <a:p>
            <a:r>
              <a:rPr lang="pt-PT"/>
              <a:t>pressupostos:</a:t>
            </a:r>
          </a:p>
          <a:p>
            <a:pPr lvl="1"/>
            <a:r>
              <a:rPr lang="pt-PT"/>
              <a:t>• Ordenado líquido: 746,2 €</a:t>
            </a:r>
          </a:p>
          <a:p>
            <a:pPr lvl="1"/>
            <a:r>
              <a:rPr lang="pt-PT"/>
              <a:t>• Subsídio de refeição: 4,9 €, recebido em cartão-refeição, isento de imposto (21 dias de trabalho)</a:t>
            </a:r>
          </a:p>
          <a:p>
            <a:pPr lvl="1"/>
            <a:r>
              <a:rPr lang="pt-PT"/>
              <a:t>• Taxa contributiva para a segurança social: 11%</a:t>
            </a:r>
          </a:p>
          <a:p>
            <a:pPr lvl="1"/>
            <a:r>
              <a:rPr lang="pt-PT"/>
              <a:t>• Taxa de retenção de IRS: 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2C144-17BE-B60E-60BE-7A2FD5FC3428}"/>
              </a:ext>
            </a:extLst>
          </p:cNvPr>
          <p:cNvSpPr txBox="1"/>
          <p:nvPr/>
        </p:nvSpPr>
        <p:spPr>
          <a:xfrm>
            <a:off x="3190672" y="5223750"/>
            <a:ext cx="646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/>
              <a:t>Resposta: Ordenado bruto = 887,4 € </a:t>
            </a:r>
          </a:p>
        </p:txBody>
      </p:sp>
    </p:spTree>
    <p:extLst>
      <p:ext uri="{BB962C8B-B14F-4D97-AF65-F5344CB8AC3E}">
        <p14:creationId xmlns:p14="http://schemas.microsoft.com/office/powerpoint/2010/main" val="38005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CE3A2-0F16-1415-384D-4A0A86A56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233F4E-D46D-5E1E-4C3F-832923C354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/>
              <a:t>ONDE ENCONTRAR </a:t>
            </a:r>
            <a:br>
              <a:rPr lang="en-GB" b="1"/>
            </a:br>
            <a:r>
              <a:rPr lang="en-GB" b="1"/>
              <a:t>MAIS INFORMAÇÃO?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9E40-92C6-1663-A076-50D6FDE36425}"/>
              </a:ext>
            </a:extLst>
          </p:cNvPr>
          <p:cNvSpPr/>
          <p:nvPr/>
        </p:nvSpPr>
        <p:spPr>
          <a:xfrm>
            <a:off x="1334814" y="1650666"/>
            <a:ext cx="1408386" cy="18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5914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C517D-0496-74DE-2222-3F6B69BB2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C2C566-6BA9-30FB-7F4D-096812AD5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C7D78-594A-7B3C-09FD-2D7E4DF652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293" y="1282904"/>
            <a:ext cx="8524506" cy="483790"/>
          </a:xfrm>
        </p:spPr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E6F4-0FAF-82D0-1B4D-CB1EA006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16D9672-0F6E-7262-2F48-82EAF2F6D4E7}"/>
              </a:ext>
            </a:extLst>
          </p:cNvPr>
          <p:cNvSpPr txBox="1">
            <a:spLocks/>
          </p:cNvSpPr>
          <p:nvPr/>
        </p:nvSpPr>
        <p:spPr>
          <a:xfrm>
            <a:off x="622562" y="17037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1C97D5"/>
                </a:solidFill>
                <a:latin typeface="+mn-lt"/>
              </a:rPr>
              <a:t>ONDE ENCONTRAR MAIS INFORMAÇÃO?</a:t>
            </a:r>
            <a:br>
              <a:rPr lang="pt-PT" sz="3600" b="1">
                <a:solidFill>
                  <a:schemeClr val="accent2"/>
                </a:solidFill>
              </a:rPr>
            </a:br>
            <a:endParaRPr lang="pt-PT" sz="3600">
              <a:solidFill>
                <a:schemeClr val="accent2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3548596-04A4-1E5E-64BE-4726F8721C24}"/>
              </a:ext>
            </a:extLst>
          </p:cNvPr>
          <p:cNvSpPr txBox="1">
            <a:spLocks/>
          </p:cNvSpPr>
          <p:nvPr/>
        </p:nvSpPr>
        <p:spPr>
          <a:xfrm>
            <a:off x="1625952" y="5303138"/>
            <a:ext cx="2520000" cy="900000"/>
          </a:xfrm>
          <a:prstGeom prst="rect">
            <a:avLst/>
          </a:prstGeom>
          <a:noFill/>
        </p:spPr>
        <p:txBody>
          <a:bodyPr vert="horz" wrap="square" lIns="0" tIns="90000" rIns="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Portal Todos Contam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1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https://www.todoscontam.pt</a:t>
            </a:r>
            <a:r>
              <a:rPr kumimoji="0" lang="pt-PT" sz="1000" b="0" i="0" u="none" strike="noStrike" kern="1200" cap="none" spc="1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F338C1D-92EE-FEB9-05DA-B41FDC003359}"/>
              </a:ext>
            </a:extLst>
          </p:cNvPr>
          <p:cNvSpPr txBox="1">
            <a:spLocks/>
          </p:cNvSpPr>
          <p:nvPr/>
        </p:nvSpPr>
        <p:spPr>
          <a:xfrm>
            <a:off x="7499216" y="5296768"/>
            <a:ext cx="3604961" cy="900000"/>
          </a:xfrm>
          <a:prstGeom prst="rect">
            <a:avLst/>
          </a:prstGeom>
          <a:noFill/>
        </p:spPr>
        <p:txBody>
          <a:bodyPr vert="horz" wrap="square" lIns="0" tIns="90000" rIns="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Plataforma de </a:t>
            </a:r>
            <a:r>
              <a:rPr kumimoji="0" lang="pt-PT" sz="1400" b="1" i="1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e-learning</a:t>
            </a:r>
            <a:endParaRPr lang="pt-PT" sz="1400" b="1" spc="0">
              <a:solidFill>
                <a:prstClr val="black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Todos Contam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1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https://elearning.todoscontam.pt/</a:t>
            </a:r>
            <a:r>
              <a:rPr kumimoji="0" lang="pt-PT" sz="1000" b="0" i="0" u="none" strike="noStrike" kern="1200" cap="none" spc="1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15CFB17C-73C8-35F2-CCDD-FF38AD710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62" y="2420146"/>
            <a:ext cx="5263889" cy="2775785"/>
          </a:xfrm>
          <a:prstGeom prst="rect">
            <a:avLst/>
          </a:prstGeom>
        </p:spPr>
      </p:pic>
      <p:grpSp>
        <p:nvGrpSpPr>
          <p:cNvPr id="10" name="Agrupar 13">
            <a:extLst>
              <a:ext uri="{FF2B5EF4-FFF2-40B4-BE49-F238E27FC236}">
                <a16:creationId xmlns:a16="http://schemas.microsoft.com/office/drawing/2014/main" id="{B957FDEB-C280-2247-4938-0BC691D78C7C}"/>
              </a:ext>
            </a:extLst>
          </p:cNvPr>
          <p:cNvGrpSpPr/>
          <p:nvPr/>
        </p:nvGrpSpPr>
        <p:grpSpPr>
          <a:xfrm>
            <a:off x="6305549" y="2420146"/>
            <a:ext cx="5263889" cy="2775785"/>
            <a:chOff x="6305549" y="2420146"/>
            <a:chExt cx="5263889" cy="2775785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93C836B5-D43A-BFE2-3936-EDEA2B7D3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549" y="2420146"/>
              <a:ext cx="5263889" cy="2775785"/>
            </a:xfrm>
            <a:prstGeom prst="rect">
              <a:avLst/>
            </a:prstGeom>
          </p:spPr>
        </p:pic>
        <p:pic>
          <p:nvPicPr>
            <p:cNvPr id="22" name="Picture Placeholder 20">
              <a:extLst>
                <a:ext uri="{FF2B5EF4-FFF2-40B4-BE49-F238E27FC236}">
                  <a16:creationId xmlns:a16="http://schemas.microsoft.com/office/drawing/2014/main" id="{429F22EB-D108-81F7-37D3-4C70BE7D3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88008" y="2520983"/>
              <a:ext cx="3840163" cy="2454275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6946332-B8A8-2F5C-AD19-D125F24FF3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199"/>
          <a:stretch>
            <a:fillRect/>
          </a:stretch>
        </p:blipFill>
        <p:spPr>
          <a:xfrm>
            <a:off x="1300734" y="2518571"/>
            <a:ext cx="3860652" cy="24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46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6857F-830F-997E-09EF-FAB51A1A1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19269E-ECC4-0C59-7443-E86E99C3E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9846F-E808-11C2-989B-3F5B948C19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7A2F4-7EB0-DB3D-5534-A7581361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5B4AC-A557-9C62-CC3B-5F8797F10D49}"/>
              </a:ext>
            </a:extLst>
          </p:cNvPr>
          <p:cNvSpPr txBox="1">
            <a:spLocks/>
          </p:cNvSpPr>
          <p:nvPr/>
        </p:nvSpPr>
        <p:spPr>
          <a:xfrm>
            <a:off x="580293" y="1751121"/>
            <a:ext cx="10515600" cy="4461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3600" b="1">
                <a:solidFill>
                  <a:srgbClr val="1C97D5"/>
                </a:solidFill>
              </a:rPr>
              <a:t>CADERNO DE EDUCAÇÃO FINANCEIRA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1A337-8DFD-0408-A701-A2771AD34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91" y="2360098"/>
            <a:ext cx="2415469" cy="34965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D13E34-3E80-78B4-674F-235833578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90"/>
          <a:stretch/>
        </p:blipFill>
        <p:spPr>
          <a:xfrm>
            <a:off x="3093993" y="2765664"/>
            <a:ext cx="1399805" cy="2658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E60BB-4CA9-633D-4CC6-5E368D97C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82"/>
          <a:stretch/>
        </p:blipFill>
        <p:spPr>
          <a:xfrm>
            <a:off x="4542045" y="2757356"/>
            <a:ext cx="1551095" cy="2658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B7F152-75A1-DD34-41EE-90AE73DA6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56" b="5294"/>
          <a:stretch/>
        </p:blipFill>
        <p:spPr>
          <a:xfrm>
            <a:off x="6141387" y="2765665"/>
            <a:ext cx="1479780" cy="265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4C8D69-C954-2D46-2537-5DC57BFB7E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22"/>
          <a:stretch/>
        </p:blipFill>
        <p:spPr>
          <a:xfrm>
            <a:off x="7682982" y="2773974"/>
            <a:ext cx="1406597" cy="26501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04825C-669E-C243-901E-0F58296BC4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298"/>
          <a:stretch/>
        </p:blipFill>
        <p:spPr>
          <a:xfrm>
            <a:off x="9134300" y="2779129"/>
            <a:ext cx="1479780" cy="2658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CCD95C-B0E2-CB5E-2D9E-90E4A7FC15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69" r="-4116"/>
          <a:stretch/>
        </p:blipFill>
        <p:spPr>
          <a:xfrm>
            <a:off x="10651441" y="2784249"/>
            <a:ext cx="1421758" cy="26595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C25C90-E058-9DA9-9E7E-2CA7FED037AA}"/>
              </a:ext>
            </a:extLst>
          </p:cNvPr>
          <p:cNvSpPr txBox="1"/>
          <p:nvPr/>
        </p:nvSpPr>
        <p:spPr>
          <a:xfrm>
            <a:off x="580293" y="5986160"/>
            <a:ext cx="55128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https://www.todoscontam.pt/pt-pt/caderno-de-educacao-financeira-4</a:t>
            </a:r>
            <a:r>
              <a:rPr kumimoji="0" lang="pt-PT" sz="1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685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32633-3719-2563-3577-EE3E8CEBC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ANEXO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C6C85-BEB9-3427-9487-4B26812ABBAE}"/>
              </a:ext>
            </a:extLst>
          </p:cNvPr>
          <p:cNvSpPr/>
          <p:nvPr/>
        </p:nvSpPr>
        <p:spPr>
          <a:xfrm>
            <a:off x="1010093" y="1855475"/>
            <a:ext cx="2041451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2226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B38EB-6702-2471-DA39-43FEED640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252FEA-1BDE-4F7C-B50F-97AFE47CC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3A075-9CD4-EAE4-17A5-5BA735B362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14E41-A996-9D2F-045F-08A17364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DDB00EC9-C068-33B8-1A7C-9250C6C6AF85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Imposto sobre Rendimento de Pessoas Singulares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8F2D5F5-6932-AEE5-17F4-7227FBE0A61E}"/>
              </a:ext>
            </a:extLst>
          </p:cNvPr>
          <p:cNvSpPr txBox="1">
            <a:spLocks/>
          </p:cNvSpPr>
          <p:nvPr/>
        </p:nvSpPr>
        <p:spPr>
          <a:xfrm>
            <a:off x="663404" y="2536563"/>
            <a:ext cx="8153075" cy="37112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O</a:t>
            </a:r>
            <a:r>
              <a:rPr lang="pt-PT" sz="1800" b="1">
                <a:solidFill>
                  <a:srgbClr val="498184"/>
                </a:solidFill>
              </a:rPr>
              <a:t> IRS </a:t>
            </a:r>
            <a:r>
              <a:rPr lang="pt-PT" sz="1800"/>
              <a:t>é o imposto que recai sobre os rendimentos das famílias, sejam eles o salário, a pensão de reforma, rendas obtidas através do arrendamento de casas ou outro tipo de rendimento</a:t>
            </a: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Todos os anos, as famílias têm de entregar a declaração de IRS relativa ao conjunto dos rendimentos auferidos durante o ano anterior</a:t>
            </a:r>
            <a:endParaRPr lang="pt-PT" sz="1800">
              <a:ea typeface="Calibri"/>
              <a:cs typeface="Calibri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Algumas despesas efetuadas ao longo do ano, como as de educação, saúde e restaurantes podem ser deduzidas e reduzem o montante de IRS a pagar. Para que as despesas sejam consideradas nas deduções do IRS, é necessário indicar o número de contribuinte na fatura, sempre que se faz uma compra ou utiliza um serviço</a:t>
            </a:r>
            <a:endParaRPr lang="pt-PT" sz="1800">
              <a:ea typeface="Calibri"/>
              <a:cs typeface="Calibri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pt-PT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7C7E80-632D-7003-5F63-53ABF7D1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17" y="2579975"/>
            <a:ext cx="2505083" cy="3732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331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D2769-E391-5B3B-0693-2FA069ACF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855BF-7332-F817-4ABD-0DBDACBA2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248A6-067B-2CEE-9C04-0ABA0C9335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493F9-DAA0-EC11-68A7-7F589D4B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3A523B61-CD8E-EBB0-7330-57C850CA5981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Imposto sobre Rendimento de Pessoas Singulares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D7D6BC-195F-01A0-C383-98C3D4465BDB}"/>
              </a:ext>
            </a:extLst>
          </p:cNvPr>
          <p:cNvSpPr txBox="1">
            <a:spLocks/>
          </p:cNvSpPr>
          <p:nvPr/>
        </p:nvSpPr>
        <p:spPr>
          <a:xfrm>
            <a:off x="580293" y="2640014"/>
            <a:ext cx="9556329" cy="23313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Após a entrega da declaração de IRS, a Autoridade Tributária apura o valor do imposto: </a:t>
            </a: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Se o IRS retido for inferior ao montante apurado pela AT -&gt; Contribuinte paga essa diferença </a:t>
            </a:r>
            <a:endParaRPr lang="pt-PT" sz="1800">
              <a:ea typeface="Calibri"/>
              <a:cs typeface="Calibri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Se o valor de IRS retido for superior ao montante apurado pela AT, -&gt; Contribuinte  recebe o reembolso dessa diferença</a:t>
            </a:r>
            <a:endParaRPr lang="pt-PT" sz="1800">
              <a:ea typeface="Calibri"/>
              <a:cs typeface="Calibri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1660039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AA47B-C4C6-8067-DDB3-B457D352B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3BA54F-768D-17C2-66DA-69CEE7590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28B13-C195-DB1E-11A8-CDD9A6F7A2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50FFA-BFCF-F0BD-C952-9ADA3587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63A6B2B6-C91A-A88B-AC79-F6AB3D88D301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Imposto sobre o Valor Acrescentado (IVA)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03900C-84F8-5B89-649A-FA487844A015}"/>
              </a:ext>
            </a:extLst>
          </p:cNvPr>
          <p:cNvSpPr txBox="1">
            <a:spLocks/>
          </p:cNvSpPr>
          <p:nvPr/>
        </p:nvSpPr>
        <p:spPr>
          <a:xfrm>
            <a:off x="580293" y="2474383"/>
            <a:ext cx="8784424" cy="20332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/>
              <a:t>Cada vez que um consumidor final compra um produto ou serviço, o preço já tem incluído </a:t>
            </a:r>
            <a:br>
              <a:rPr lang="pt-PT" sz="1800"/>
            </a:br>
            <a:r>
              <a:rPr lang="pt-PT" sz="1800"/>
              <a:t>o valor do IVA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/>
              <a:t>Há certas prestações de serviços que estão isentas de IVA, normalmente estão relacionadas com a saúde</a:t>
            </a:r>
            <a:endParaRPr lang="pt-PT" sz="180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/>
              <a:t>O IVA tem taxas variáveis, consoante o tipo de produtos e serviços e a localização das operações (região):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32FF16-96DF-B56D-75B7-CD7CE0C3D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30575"/>
              </p:ext>
            </p:extLst>
          </p:nvPr>
        </p:nvGraphicFramePr>
        <p:xfrm>
          <a:off x="1269297" y="4606557"/>
          <a:ext cx="5828684" cy="1450070"/>
        </p:xfrm>
        <a:graphic>
          <a:graphicData uri="http://schemas.openxmlformats.org/drawingml/2006/table">
            <a:tbl>
              <a:tblPr/>
              <a:tblGrid>
                <a:gridCol w="1346444">
                  <a:extLst>
                    <a:ext uri="{9D8B030D-6E8A-4147-A177-3AD203B41FA5}">
                      <a16:colId xmlns:a16="http://schemas.microsoft.com/office/drawing/2014/main" val="1197096745"/>
                    </a:ext>
                  </a:extLst>
                </a:gridCol>
                <a:gridCol w="1470458">
                  <a:extLst>
                    <a:ext uri="{9D8B030D-6E8A-4147-A177-3AD203B41FA5}">
                      <a16:colId xmlns:a16="http://schemas.microsoft.com/office/drawing/2014/main" val="3690514481"/>
                    </a:ext>
                  </a:extLst>
                </a:gridCol>
                <a:gridCol w="1665338">
                  <a:extLst>
                    <a:ext uri="{9D8B030D-6E8A-4147-A177-3AD203B41FA5}">
                      <a16:colId xmlns:a16="http://schemas.microsoft.com/office/drawing/2014/main" val="2834834947"/>
                    </a:ext>
                  </a:extLst>
                </a:gridCol>
                <a:gridCol w="1346444">
                  <a:extLst>
                    <a:ext uri="{9D8B030D-6E8A-4147-A177-3AD203B41FA5}">
                      <a16:colId xmlns:a16="http://schemas.microsoft.com/office/drawing/2014/main" val="152534445"/>
                    </a:ext>
                  </a:extLst>
                </a:gridCol>
              </a:tblGrid>
              <a:tr h="3746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Região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Taxa reduzida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Taxa intermédia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Taxa normal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15708"/>
                  </a:ext>
                </a:extLst>
              </a:tr>
              <a:tr h="35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Continente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44789"/>
                  </a:ext>
                </a:extLst>
              </a:tr>
              <a:tr h="35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Madeira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411567"/>
                  </a:ext>
                </a:extLst>
              </a:tr>
              <a:tr h="35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Açores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372585"/>
                  </a:ext>
                </a:extLst>
              </a:tr>
            </a:tbl>
          </a:graphicData>
        </a:graphic>
      </p:graphicFrame>
      <p:sp>
        <p:nvSpPr>
          <p:cNvPr id="10" name="Freeform 5">
            <a:extLst>
              <a:ext uri="{FF2B5EF4-FFF2-40B4-BE49-F238E27FC236}">
                <a16:creationId xmlns:a16="http://schemas.microsoft.com/office/drawing/2014/main" id="{D2E01024-BC47-C6B3-5D79-1DC0523A5153}"/>
              </a:ext>
            </a:extLst>
          </p:cNvPr>
          <p:cNvSpPr/>
          <p:nvPr/>
        </p:nvSpPr>
        <p:spPr>
          <a:xfrm>
            <a:off x="7767519" y="5137253"/>
            <a:ext cx="1866691" cy="1040855"/>
          </a:xfrm>
          <a:custGeom>
            <a:avLst/>
            <a:gdLst/>
            <a:ahLst/>
            <a:cxnLst/>
            <a:rect l="l" t="t" r="r" b="b"/>
            <a:pathLst>
              <a:path w="2313488" h="1476167">
                <a:moveTo>
                  <a:pt x="0" y="0"/>
                </a:moveTo>
                <a:lnTo>
                  <a:pt x="2313488" y="0"/>
                </a:lnTo>
                <a:lnTo>
                  <a:pt x="2313488" y="1476167"/>
                </a:lnTo>
                <a:lnTo>
                  <a:pt x="0" y="1476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pic>
        <p:nvPicPr>
          <p:cNvPr id="6" name="Picture 5" descr="A map of portugal with different states&#10;&#10;AI-generated content may be incorrect.">
            <a:extLst>
              <a:ext uri="{FF2B5EF4-FFF2-40B4-BE49-F238E27FC236}">
                <a16:creationId xmlns:a16="http://schemas.microsoft.com/office/drawing/2014/main" id="{03E96905-E99D-CAEC-4E8F-217D784D2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909" y="1777999"/>
            <a:ext cx="1867797" cy="40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01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589C0-8371-0713-A9DB-A01E5276C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D2F8B3-DC74-FC88-D2F0-5D419D11B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B42C5-6878-F9E1-CD53-A87E67035E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FA8A1-C797-FCEF-2D22-0DC4F641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0A9282ED-B501-8B5E-1AA6-CCC9BA1877B1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Imposto sobre o Valor Acrescentado (IVA)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30CE7-DC69-6E1C-BAD3-7371012E2FC7}"/>
              </a:ext>
            </a:extLst>
          </p:cNvPr>
          <p:cNvSpPr txBox="1"/>
          <p:nvPr/>
        </p:nvSpPr>
        <p:spPr>
          <a:xfrm>
            <a:off x="580293" y="2549431"/>
            <a:ext cx="9744167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sz="1800">
                <a:effectLst/>
                <a:ea typeface="Aptos" panose="020B0004020202020204" pitchFamily="34" charset="0"/>
              </a:rPr>
              <a:t>Exemplos da taxa de IVA aplicada: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2DAFA2-F09E-5FF4-D571-D9C09A76F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918046"/>
              </p:ext>
            </p:extLst>
          </p:nvPr>
        </p:nvGraphicFramePr>
        <p:xfrm>
          <a:off x="2003421" y="3134233"/>
          <a:ext cx="6640831" cy="2908550"/>
        </p:xfrm>
        <a:graphic>
          <a:graphicData uri="http://schemas.openxmlformats.org/drawingml/2006/table">
            <a:tbl>
              <a:tblPr/>
              <a:tblGrid>
                <a:gridCol w="2680156">
                  <a:extLst>
                    <a:ext uri="{9D8B030D-6E8A-4147-A177-3AD203B41FA5}">
                      <a16:colId xmlns:a16="http://schemas.microsoft.com/office/drawing/2014/main" val="3186230782"/>
                    </a:ext>
                  </a:extLst>
                </a:gridCol>
                <a:gridCol w="1503865">
                  <a:extLst>
                    <a:ext uri="{9D8B030D-6E8A-4147-A177-3AD203B41FA5}">
                      <a16:colId xmlns:a16="http://schemas.microsoft.com/office/drawing/2014/main" val="152962156"/>
                    </a:ext>
                  </a:extLst>
                </a:gridCol>
                <a:gridCol w="1161401">
                  <a:extLst>
                    <a:ext uri="{9D8B030D-6E8A-4147-A177-3AD203B41FA5}">
                      <a16:colId xmlns:a16="http://schemas.microsoft.com/office/drawing/2014/main" val="2855682292"/>
                    </a:ext>
                  </a:extLst>
                </a:gridCol>
                <a:gridCol w="1295409">
                  <a:extLst>
                    <a:ext uri="{9D8B030D-6E8A-4147-A177-3AD203B41FA5}">
                      <a16:colId xmlns:a16="http://schemas.microsoft.com/office/drawing/2014/main" val="184352192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PT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Produto/Serviço</a:t>
                      </a:r>
                    </a:p>
                  </a:txBody>
                  <a:tcPr marL="7951" marR="7951" marT="7951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PT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Continente</a:t>
                      </a:r>
                    </a:p>
                  </a:txBody>
                  <a:tcPr marL="7951" marR="7951" marT="7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PT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Açores</a:t>
                      </a:r>
                    </a:p>
                  </a:txBody>
                  <a:tcPr marL="7951" marR="7951" marT="7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PT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Madeira</a:t>
                      </a:r>
                    </a:p>
                  </a:txBody>
                  <a:tcPr marL="7951" marR="7951" marT="7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4837"/>
                  </a:ext>
                </a:extLst>
              </a:tr>
              <a:tr h="677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Pão, leite, frutas (essenciais)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664883"/>
                  </a:ext>
                </a:extLst>
              </a:tr>
              <a:tr h="3475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Livros e jornais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736735"/>
                  </a:ext>
                </a:extLst>
              </a:tr>
              <a:tr h="3475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714047"/>
                  </a:ext>
                </a:extLst>
              </a:tr>
              <a:tr h="3475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Refeição em restaurante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982953"/>
                  </a:ext>
                </a:extLst>
              </a:tr>
              <a:tr h="3475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Guitarra 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819203"/>
                  </a:ext>
                </a:extLst>
              </a:tr>
              <a:tr h="3604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Roupas e calçado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830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09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30603-63E5-F844-65FB-52CE5763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3BF0F-1CB3-3D21-38B9-270B61D11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BBBAC-802E-578E-D553-52A1AC9E37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E741D-E6D2-F57D-FAEC-7ED9E981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4D62FC-0D66-941A-BFA8-51ACDCD53140}"/>
              </a:ext>
            </a:extLst>
          </p:cNvPr>
          <p:cNvSpPr txBox="1">
            <a:spLocks/>
          </p:cNvSpPr>
          <p:nvPr/>
        </p:nvSpPr>
        <p:spPr>
          <a:xfrm>
            <a:off x="711035" y="2098694"/>
            <a:ext cx="10760961" cy="3149647"/>
          </a:xfrm>
          <a:prstGeom prst="rect">
            <a:avLst/>
          </a:prstGeom>
          <a:solidFill>
            <a:srgbClr val="FFD3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600" i="1"/>
          </a:p>
          <a:p>
            <a:r>
              <a:rPr lang="pt-PT" sz="2800" i="1">
                <a:latin typeface="+mn-lt"/>
              </a:rPr>
              <a:t>Saber </a:t>
            </a:r>
            <a:r>
              <a:rPr lang="pt-PT" sz="2800" b="1" i="1">
                <a:latin typeface="+mn-lt"/>
              </a:rPr>
              <a:t>gerir dinheiro, compreender decisões económicas </a:t>
            </a:r>
            <a:r>
              <a:rPr lang="pt-PT" sz="2800" i="1">
                <a:latin typeface="+mn-lt"/>
              </a:rPr>
              <a:t>e fazer </a:t>
            </a:r>
            <a:r>
              <a:rPr lang="pt-PT" sz="2800" b="1" i="1">
                <a:latin typeface="+mn-lt"/>
              </a:rPr>
              <a:t>escolhas conscientes</a:t>
            </a:r>
            <a:r>
              <a:rPr lang="pt-PT" sz="2800" i="1">
                <a:latin typeface="+mn-lt"/>
              </a:rPr>
              <a:t>, com o olhar no futuro, são </a:t>
            </a:r>
            <a:r>
              <a:rPr lang="pt-PT" sz="2800" b="1" i="1">
                <a:latin typeface="+mn-lt"/>
              </a:rPr>
              <a:t>competências fundamentais </a:t>
            </a:r>
            <a:r>
              <a:rPr lang="pt-PT" sz="2800" i="1">
                <a:latin typeface="+mn-lt"/>
              </a:rPr>
              <a:t>para a vida adulta e em sociedade. </a:t>
            </a:r>
            <a:br>
              <a:rPr lang="pt-PT" sz="2800"/>
            </a:br>
            <a:br>
              <a:rPr lang="pt-PT" sz="2800"/>
            </a:br>
            <a:r>
              <a:rPr lang="pt-PT" sz="2800" i="1">
                <a:latin typeface="+mn-lt"/>
              </a:rPr>
              <a:t>Quanto mais cedo começarmos a desenvolvê-las, mais preparados estaremos para </a:t>
            </a:r>
            <a:r>
              <a:rPr lang="pt-PT" sz="2800" b="1" i="1">
                <a:latin typeface="+mn-lt"/>
              </a:rPr>
              <a:t>enfrentar os desafios do futuro</a:t>
            </a:r>
            <a:r>
              <a:rPr lang="pt-PT" sz="2800" i="1">
                <a:latin typeface="+mn-lt"/>
              </a:rPr>
              <a:t> e </a:t>
            </a:r>
            <a:r>
              <a:rPr lang="pt-PT" sz="2800" b="1" i="1">
                <a:latin typeface="+mn-lt"/>
              </a:rPr>
              <a:t>contribuir para uma sociedade mais equilibrada e sustentável</a:t>
            </a:r>
            <a:r>
              <a:rPr lang="pt-PT" sz="2800" i="1">
                <a:latin typeface="+mn-lt"/>
              </a:rPr>
              <a:t>.</a:t>
            </a:r>
          </a:p>
          <a:p>
            <a:r>
              <a:rPr lang="pt-PT" sz="2800" i="1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A383D-B015-1B45-0F9F-507033754009}"/>
              </a:ext>
            </a:extLst>
          </p:cNvPr>
          <p:cNvSpPr txBox="1"/>
          <p:nvPr/>
        </p:nvSpPr>
        <p:spPr>
          <a:xfrm>
            <a:off x="719999" y="5377493"/>
            <a:ext cx="8931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Ministro da Educação, Ciência e Inovação, Professor Doutor Fernando Alexandre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FC3B15-0AB9-D9C2-2794-9DE22EB1F766}"/>
              </a:ext>
            </a:extLst>
          </p:cNvPr>
          <p:cNvCxnSpPr>
            <a:cxnSpLocks/>
          </p:cNvCxnSpPr>
          <p:nvPr/>
        </p:nvCxnSpPr>
        <p:spPr>
          <a:xfrm>
            <a:off x="693106" y="2098694"/>
            <a:ext cx="8965" cy="3149647"/>
          </a:xfrm>
          <a:prstGeom prst="line">
            <a:avLst/>
          </a:prstGeom>
          <a:ln w="50800">
            <a:solidFill>
              <a:srgbClr val="FF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3A0D7C2-2AD4-CA05-CCE5-447609F59D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3" y="1879895"/>
            <a:ext cx="777405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1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1E2F2-4115-4AFC-1405-336F40B53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1A0FF1-E811-0F3A-0D45-BC50FD3A5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CC72D-24AC-92B2-6DC7-C9C0286D3C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B1B8E-54B3-BED7-9B2D-590875B3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D0F4A7FA-4D12-0CA4-0ADB-737B8AC5AF69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Imposto Único de Circulação (IUC) 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1C5837-93E9-B096-F3CB-E8B5F22CF0EE}"/>
              </a:ext>
            </a:extLst>
          </p:cNvPr>
          <p:cNvSpPr txBox="1">
            <a:spLocks/>
          </p:cNvSpPr>
          <p:nvPr/>
        </p:nvSpPr>
        <p:spPr>
          <a:xfrm>
            <a:off x="580293" y="2536563"/>
            <a:ext cx="10515600" cy="32441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O proprietário de mota ou automóvel terá de pagar o Imposto Único de Circulação (IUC), uma vez por ano. </a:t>
            </a:r>
            <a:br>
              <a:rPr lang="pt-PT" sz="1800"/>
            </a:br>
            <a:r>
              <a:rPr lang="pt-PT" sz="1800"/>
              <a:t>O valor do imposto depende de diversos fatores, como:</a:t>
            </a: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Data da primeira matricula (mês/ano)</a:t>
            </a:r>
            <a:endParaRPr lang="pt-PT" sz="180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Tipo de combustível ou elétrico</a:t>
            </a:r>
            <a:endParaRPr lang="pt-PT" sz="180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Cilindrada </a:t>
            </a:r>
            <a:endParaRPr lang="pt-PT" sz="180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Emissões de CO2 (para viaturas com primeira matrícula após junho de 2007)</a:t>
            </a:r>
            <a:endParaRPr lang="pt-PT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34FD77A6-9A1C-CC29-5FAD-2620945B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3297" y="5095295"/>
            <a:ext cx="1142596" cy="11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57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165C-CE17-88C2-67FB-50F7E961B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4144D2-4CC9-5B2E-F4AB-F4854AF79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33499-D4A6-198F-BD13-AA3C219BC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57A2F-B1B4-AD41-A67F-88F20319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E6426934-0C57-D009-9D3E-81EBEB81A9A9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Impostos sobre Imóveis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pic>
        <p:nvPicPr>
          <p:cNvPr id="8" name="Graphic 7" descr="House with solid fill">
            <a:extLst>
              <a:ext uri="{FF2B5EF4-FFF2-40B4-BE49-F238E27FC236}">
                <a16:creationId xmlns:a16="http://schemas.microsoft.com/office/drawing/2014/main" id="{E7201E50-E8B9-35E1-ACCF-E0C89DB19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9146" y="5151071"/>
            <a:ext cx="1142596" cy="11425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40CA575-9DC8-E05E-3CA3-79DCFFC4C433}"/>
              </a:ext>
            </a:extLst>
          </p:cNvPr>
          <p:cNvSpPr txBox="1">
            <a:spLocks/>
          </p:cNvSpPr>
          <p:nvPr/>
        </p:nvSpPr>
        <p:spPr>
          <a:xfrm>
            <a:off x="580293" y="2474383"/>
            <a:ext cx="9719845" cy="39356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/>
              <a:t>Quem quiser comprar casa ou já for proprietário de um terreno ou de uma casa tem de ter em conta outros impostos: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PT" sz="1800" b="1">
                <a:solidFill>
                  <a:srgbClr val="498184"/>
                </a:solidFill>
              </a:rPr>
              <a:t>Imposto sobre Transmissão de Imóveis (IMT)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/>
              <a:t>No momento da aquisição terá de ser pago o Imposto sobre Transmissão de Imóveis (o IMT)</a:t>
            </a:r>
            <a:endParaRPr lang="pt-PT" sz="1800">
              <a:ea typeface="Calibri"/>
              <a:cs typeface="Calibri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PT" sz="1800" b="1">
                <a:solidFill>
                  <a:srgbClr val="498184"/>
                </a:solidFill>
              </a:rPr>
              <a:t>Imposto Municipal sobre Imóveis (IMI)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/>
              <a:t>Após a compra, tem de ser pago anualmente o Imposto Municipal sobre Imóveis (o IMI), que incide sobre o valor patrimonial tributável dos prédios situados no território nacional. Dependendo do valor podem ser pagas em 1, 2, ou 3 prestações</a:t>
            </a:r>
            <a:endParaRPr lang="pt-PT" sz="1800">
              <a:ea typeface="Calibri"/>
              <a:cs typeface="Calibri"/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F254C-A8C8-A8E3-FC1B-4D49287B3045}"/>
              </a:ext>
            </a:extLst>
          </p:cNvPr>
          <p:cNvSpPr txBox="1"/>
          <p:nvPr/>
        </p:nvSpPr>
        <p:spPr>
          <a:xfrm>
            <a:off x="580293" y="5807700"/>
            <a:ext cx="10221052" cy="390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>
                <a:solidFill>
                  <a:srgbClr val="498184"/>
                </a:solidFill>
              </a:rPr>
              <a:t>Em qualquer destes impostos podem existir isenções, em determinadas circunstâncias</a:t>
            </a:r>
            <a:endParaRPr lang="pt-PT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545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25155-E5CD-FBB3-BBA8-9BC2CAEC3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FCB9D-0059-D36E-BCE7-F794A93DF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938BF-44A9-67BE-107D-A8F87AC6E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633CE-357A-4904-1DA0-999B162E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D082B701-BB10-9BA3-84CD-ACDEF3E8EAD5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Impostos sobre Imóveis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pic>
        <p:nvPicPr>
          <p:cNvPr id="8" name="Graphic 7" descr="House with solid fill">
            <a:extLst>
              <a:ext uri="{FF2B5EF4-FFF2-40B4-BE49-F238E27FC236}">
                <a16:creationId xmlns:a16="http://schemas.microsoft.com/office/drawing/2014/main" id="{D6AE6122-6C85-CA73-40C9-AAA7D4ECE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9146" y="5151071"/>
            <a:ext cx="1142596" cy="114259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96FEE5-008D-8521-04CA-A43B71FE21B3}"/>
              </a:ext>
            </a:extLst>
          </p:cNvPr>
          <p:cNvSpPr txBox="1">
            <a:spLocks/>
          </p:cNvSpPr>
          <p:nvPr/>
        </p:nvSpPr>
        <p:spPr>
          <a:xfrm>
            <a:off x="580293" y="2576068"/>
            <a:ext cx="10150689" cy="119534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Compete aos municípios definirem anualmente a taxa aplicável de IMI, podendo majorar (agravar) ou minorar (desagravar) o imposto em situações devidamente previstas na lei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17526-9175-F99F-4B65-310E56BF296C}"/>
              </a:ext>
            </a:extLst>
          </p:cNvPr>
          <p:cNvSpPr txBox="1"/>
          <p:nvPr/>
        </p:nvSpPr>
        <p:spPr>
          <a:xfrm>
            <a:off x="5357506" y="3403572"/>
            <a:ext cx="6813130" cy="17138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b="1">
                <a:solidFill>
                  <a:srgbClr val="446D6F"/>
                </a:solidFill>
              </a:rPr>
              <a:t>O IMI é pago:</a:t>
            </a: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/>
              <a:t>1 prestação (maio), se valor ≤  100€</a:t>
            </a:r>
            <a:endParaRPr lang="pt-PT">
              <a:ea typeface="Calibri"/>
              <a:cs typeface="Calibri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/>
              <a:t>2 prestações (maio e novembro), se valor &gt; 100€ e ≤  500€</a:t>
            </a:r>
            <a:endParaRPr lang="pt-PT">
              <a:ea typeface="Calibri"/>
              <a:cs typeface="Calibri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/>
              <a:t>3 prestações (maio, agosto e novembro), se valor &gt; 500€</a:t>
            </a:r>
            <a:endParaRPr lang="pt-PT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2C094D-A7DF-513C-4CC7-3FE0B3D52CA0}"/>
              </a:ext>
            </a:extLst>
          </p:cNvPr>
          <p:cNvSpPr txBox="1"/>
          <p:nvPr/>
        </p:nvSpPr>
        <p:spPr>
          <a:xfrm>
            <a:off x="716927" y="3430231"/>
            <a:ext cx="4252809" cy="1269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b="1">
                <a:solidFill>
                  <a:srgbClr val="446D6F"/>
                </a:solidFill>
              </a:rPr>
              <a:t>Taxas de IMI aplicáveis:</a:t>
            </a: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/>
              <a:t>Prédios urbanos: de 0,3% a 0,45%</a:t>
            </a:r>
            <a:endParaRPr lang="pt-PT">
              <a:ea typeface="Calibri"/>
              <a:cs typeface="Calibri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/>
              <a:t>Prédios rústicos: taxa única de 0,8%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47E6F8-9CA0-7A04-3D40-36A13F164AF6}"/>
              </a:ext>
            </a:extLst>
          </p:cNvPr>
          <p:cNvCxnSpPr/>
          <p:nvPr/>
        </p:nvCxnSpPr>
        <p:spPr>
          <a:xfrm>
            <a:off x="4969736" y="3414061"/>
            <a:ext cx="0" cy="170337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0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88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0617B-BE79-BA6A-F91D-303D64C37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AF1E6A-0B3B-2BB4-F688-0CCA5929D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D1C7-D40F-F612-FCFA-16266206E0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ACD63-806C-BA4F-E1DE-2A6F4B36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8CEEAA-0B80-B74B-9080-B45F3FED9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8" b="100000" l="0" r="100000">
                        <a14:foregroundMark x1="16814" y1="1677" x2="84292" y2="1887"/>
                        <a14:foregroundMark x1="12002" y1="7757" x2="12002" y2="82809"/>
                        <a14:foregroundMark x1="16482" y1="92662" x2="85675" y2="96646"/>
                        <a14:foregroundMark x1="92146" y1="96226" x2="92146" y2="96226"/>
                        <a14:foregroundMark x1="95575" y1="96017" x2="95575" y2="96017"/>
                        <a14:foregroundMark x1="60564" y1="97065" x2="3761" y2="97065"/>
                        <a14:foregroundMark x1="12334" y1="98847" x2="97069" y2="97799"/>
                        <a14:foregroundMark x1="12334" y1="81551" x2="12334" y2="93082"/>
                        <a14:foregroundMark x1="87445" y1="4403" x2="86726" y2="92243"/>
                        <a14:backgroundMark x1="17644" y1="6813" x2="74502" y2="75052"/>
                        <a14:backgroundMark x1="21737" y1="7023" x2="63606" y2="23375"/>
                        <a14:backgroundMark x1="71571" y1="21803" x2="62777" y2="58595"/>
                        <a14:backgroundMark x1="40542" y1="66143" x2="36338" y2="65933"/>
                        <a14:backgroundMark x1="27489" y1="52725" x2="27268" y2="48532"/>
                        <a14:backgroundMark x1="27987" y1="29979" x2="27765" y2="60797"/>
                        <a14:backgroundMark x1="42533" y1="68763" x2="73009" y2="71698"/>
                        <a14:backgroundMark x1="80420" y1="25577" x2="76549" y2="82600"/>
                        <a14:backgroundMark x1="74779" y1="85115" x2="46792" y2="83962"/>
                        <a14:backgroundMark x1="34900" y1="79769" x2="20796" y2="70755"/>
                        <a14:backgroundMark x1="21847" y1="26415" x2="21847" y2="20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327" y="1709300"/>
            <a:ext cx="7453768" cy="4013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3C2FB-DF6F-8C13-D861-E693B0B67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656" y="1950801"/>
            <a:ext cx="5225781" cy="34294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9C0205-0F68-EF83-A6E2-C077A2E1F233}"/>
              </a:ext>
            </a:extLst>
          </p:cNvPr>
          <p:cNvSpPr txBox="1"/>
          <p:nvPr/>
        </p:nvSpPr>
        <p:spPr>
          <a:xfrm>
            <a:off x="2598326" y="5878438"/>
            <a:ext cx="7453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Todos Contam - Orçamento familiar</a:t>
            </a:r>
            <a:endParaRPr lang="pt-PT">
              <a:solidFill>
                <a:srgbClr val="0070C0"/>
              </a:solidFill>
            </a:endParaRPr>
          </a:p>
        </p:txBody>
      </p:sp>
      <p:pic>
        <p:nvPicPr>
          <p:cNvPr id="13" name="Graphic 12" descr="Right pointing backhand index with solid fill">
            <a:extLst>
              <a:ext uri="{FF2B5EF4-FFF2-40B4-BE49-F238E27FC236}">
                <a16:creationId xmlns:a16="http://schemas.microsoft.com/office/drawing/2014/main" id="{CA773099-9DE1-E380-1037-39781932C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4099035" y="5817898"/>
            <a:ext cx="429872" cy="4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4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B3D39-46DA-6F51-7A8B-2B4AA4567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b="1"/>
              <a:t>O QUE É O ORÇAMENTO?</a:t>
            </a:r>
          </a:p>
        </p:txBody>
      </p:sp>
    </p:spTree>
    <p:extLst>
      <p:ext uri="{BB962C8B-B14F-4D97-AF65-F5344CB8AC3E}">
        <p14:creationId xmlns:p14="http://schemas.microsoft.com/office/powerpoint/2010/main" val="82900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95101-3B45-CA8A-8917-5F134FA71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97CE90-D91C-6CA7-B10B-1A230865D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6F489-B974-E946-0D94-929A7090D0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143E6-6607-2E7F-6008-6FF9E972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D7518DAF-7E42-8E7C-C41E-14AC9092A767}"/>
              </a:ext>
            </a:extLst>
          </p:cNvPr>
          <p:cNvSpPr txBox="1">
            <a:spLocks/>
          </p:cNvSpPr>
          <p:nvPr/>
        </p:nvSpPr>
        <p:spPr>
          <a:xfrm>
            <a:off x="580293" y="19280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600" b="1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8BE9F-5C7F-67BE-6AD2-004AA7434A81}"/>
              </a:ext>
            </a:extLst>
          </p:cNvPr>
          <p:cNvSpPr txBox="1"/>
          <p:nvPr/>
        </p:nvSpPr>
        <p:spPr>
          <a:xfrm>
            <a:off x="673052" y="3337250"/>
            <a:ext cx="10134600" cy="11249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1" u="none" strike="noStrike" kern="1200" cap="none" spc="0" normalizeH="0" baseline="0" noProof="0">
                <a:ln>
                  <a:noFill/>
                </a:ln>
                <a:solidFill>
                  <a:srgbClr val="05547F"/>
                </a:solidFill>
                <a:effectLst/>
                <a:uLnTx/>
                <a:uFillTx/>
                <a:ea typeface="+mn-ea"/>
                <a:cs typeface="+mn-cs"/>
              </a:rPr>
              <a:t>Os desejos </a:t>
            </a:r>
            <a:r>
              <a:rPr lang="pt-PT" sz="2000" b="1" i="1">
                <a:solidFill>
                  <a:srgbClr val="05547F"/>
                </a:solidFill>
              </a:rPr>
              <a:t>são ilimitados, mas os recursos financeiros para os satisfazer não. </a:t>
            </a:r>
            <a:br>
              <a:rPr lang="pt-PT" sz="2000" b="1" i="1">
                <a:solidFill>
                  <a:srgbClr val="05547F"/>
                </a:solidFill>
              </a:rPr>
            </a:br>
            <a:r>
              <a:rPr lang="pt-PT" sz="2000" b="1" i="1">
                <a:solidFill>
                  <a:srgbClr val="05547F"/>
                </a:solidFill>
              </a:rPr>
              <a:t>Por isso, temos de fazer escolhas; ou seja, dar prioridade às nossas necessidades (de curto e longo prazo) e, na medida do possível, cumprir os nossos desejos</a:t>
            </a:r>
          </a:p>
        </p:txBody>
      </p:sp>
      <p:pic>
        <p:nvPicPr>
          <p:cNvPr id="8" name="Graphic 7" descr="Lights On with solid fill">
            <a:extLst>
              <a:ext uri="{FF2B5EF4-FFF2-40B4-BE49-F238E27FC236}">
                <a16:creationId xmlns:a16="http://schemas.microsoft.com/office/drawing/2014/main" id="{F973D9FF-3A70-42B7-E649-51D438D7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599" y="2056483"/>
            <a:ext cx="1135117" cy="113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5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04432-E05A-F436-88F8-390F9345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66A47-8654-6940-A5CF-35237CAA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42656-DC8E-03B1-5740-A268666AE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FD18B-08C7-AAC3-DAB6-513B9B04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E9689C45-1988-C0A5-3F10-8DB15EB40D7C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O que é o orçamento?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48A7D38-92E1-296E-ED4E-0112779D30F1}"/>
              </a:ext>
            </a:extLst>
          </p:cNvPr>
          <p:cNvSpPr txBox="1">
            <a:spLocks/>
          </p:cNvSpPr>
          <p:nvPr/>
        </p:nvSpPr>
        <p:spPr>
          <a:xfrm>
            <a:off x="580293" y="2779309"/>
            <a:ext cx="5321968" cy="37001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none" baseline="0">
                <a:solidFill>
                  <a:srgbClr val="4B0D2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cap="all" spc="200" baseline="0">
                <a:solidFill>
                  <a:srgbClr val="4B0D2F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pen Sans" panose="020B0606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PT" sz="18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Um</a:t>
            </a:r>
            <a:r>
              <a:rPr lang="pt-PT" sz="1800" b="1">
                <a:solidFill>
                  <a:srgbClr val="DC811B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800" b="1">
                <a:solidFill>
                  <a:srgbClr val="E1834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orçamento</a:t>
            </a:r>
            <a:r>
              <a:rPr lang="pt-PT" sz="1800" b="1">
                <a:solidFill>
                  <a:srgbClr val="DC811B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8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é um plano que identifica a previsão de rendimentos e de despesas (ex. uma obra, um projeto)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PT" sz="18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 orçamento apoia a tomada de decisões e permite responder a perguntas como: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Quanto dinheiro temos? Qual a sua origem?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Quanto prevemos gastar? Em quê? Quando?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 dinheiro que temos é suficiente? Quanto dinheiro sobra depois de fazermos este gasto?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13B35642-AA2C-8B97-6817-D5CE62EAD298}"/>
              </a:ext>
            </a:extLst>
          </p:cNvPr>
          <p:cNvSpPr/>
          <p:nvPr/>
        </p:nvSpPr>
        <p:spPr>
          <a:xfrm>
            <a:off x="6678101" y="3994836"/>
            <a:ext cx="2181225" cy="672947"/>
          </a:xfrm>
          <a:prstGeom prst="roundRect">
            <a:avLst/>
          </a:prstGeom>
          <a:solidFill>
            <a:srgbClr val="E18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Rendimentos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0A511DE9-FAAB-0C98-D788-656CB8A08858}"/>
              </a:ext>
            </a:extLst>
          </p:cNvPr>
          <p:cNvSpPr/>
          <p:nvPr/>
        </p:nvSpPr>
        <p:spPr>
          <a:xfrm>
            <a:off x="9540944" y="4013345"/>
            <a:ext cx="2181225" cy="672947"/>
          </a:xfrm>
          <a:prstGeom prst="roundRect">
            <a:avLst/>
          </a:prstGeom>
          <a:solidFill>
            <a:srgbClr val="E18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Despesas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C7D5-5586-E5AB-4703-2728CA44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035" y="1938891"/>
            <a:ext cx="1996376" cy="1996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B31155-A34F-879D-0F2C-F44A234EFC0D}"/>
              </a:ext>
            </a:extLst>
          </p:cNvPr>
          <p:cNvSpPr txBox="1"/>
          <p:nvPr/>
        </p:nvSpPr>
        <p:spPr>
          <a:xfrm>
            <a:off x="7252138" y="5099971"/>
            <a:ext cx="4470031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pt-PT" sz="1600" b="1">
                <a:solidFill>
                  <a:schemeClr val="tx2"/>
                </a:solidFill>
              </a:rPr>
              <a:t>Planear o orçamento familiar é decidir antecipadamente o que fazer com o dinheiro </a:t>
            </a:r>
            <a:br>
              <a:rPr lang="pt-PT" sz="1600" b="1">
                <a:solidFill>
                  <a:schemeClr val="tx2"/>
                </a:solidFill>
              </a:rPr>
            </a:br>
            <a:r>
              <a:rPr lang="pt-PT" sz="1600" b="1">
                <a:solidFill>
                  <a:schemeClr val="tx2"/>
                </a:solidFill>
              </a:rPr>
              <a:t>da família</a:t>
            </a:r>
          </a:p>
        </p:txBody>
      </p:sp>
      <p:pic>
        <p:nvPicPr>
          <p:cNvPr id="15" name="Graphic 14" descr="Lights On with solid fill">
            <a:extLst>
              <a:ext uri="{FF2B5EF4-FFF2-40B4-BE49-F238E27FC236}">
                <a16:creationId xmlns:a16="http://schemas.microsoft.com/office/drawing/2014/main" id="{BB0A0B7E-C020-C699-0D7D-20B663163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1275" y="49802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3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48B1A-C19A-9AD5-DE70-B12FD9245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0A6CC-2CEB-A5B7-EA52-9FEF3C6DB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422F3-6BAE-8ABE-F4F2-082A833367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E63E9-1279-4506-07BA-79CB2628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6E44E968-718F-D7BC-1734-EB39374144E5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Orçamento familiar</a:t>
            </a:r>
            <a:endParaRPr lang="pt-PT" sz="360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406859-D6CD-B4B9-935A-519C03969E2B}"/>
              </a:ext>
            </a:extLst>
          </p:cNvPr>
          <p:cNvSpPr txBox="1">
            <a:spLocks/>
          </p:cNvSpPr>
          <p:nvPr/>
        </p:nvSpPr>
        <p:spPr>
          <a:xfrm>
            <a:off x="662151" y="2547596"/>
            <a:ext cx="8156027" cy="3785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O </a:t>
            </a:r>
            <a:r>
              <a:rPr lang="pt-PT" sz="1800" b="1">
                <a:solidFill>
                  <a:srgbClr val="E18346"/>
                </a:solidFill>
                <a:ea typeface="Calibri"/>
                <a:cs typeface="Calibri"/>
              </a:rPr>
              <a:t>orçamento familiar </a:t>
            </a:r>
            <a:r>
              <a:rPr lang="pt-PT" sz="1800"/>
              <a:t>é uma ferramenta que nos ajuda a organizar as nossas finanças pessoais, a planear as despesas e a </a:t>
            </a:r>
            <a:r>
              <a:rPr lang="pt-PT" sz="1800" b="1">
                <a:solidFill>
                  <a:srgbClr val="E18346"/>
                </a:solidFill>
              </a:rPr>
              <a:t>manter a disciplina necessária </a:t>
            </a:r>
            <a:r>
              <a:rPr lang="pt-PT" sz="1800"/>
              <a:t>tendo em conta os nossos objetivos</a:t>
            </a:r>
            <a:endParaRPr lang="pt-PT" sz="1800" b="1">
              <a:ea typeface="Calibri"/>
              <a:cs typeface="Calibri"/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A elaboração do orçamento familiar permite:</a:t>
            </a: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Conhecer e organizar as finanças pessoais</a:t>
            </a:r>
            <a:endParaRPr lang="pt-PT" sz="180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Identificar hábitos de consumo</a:t>
            </a:r>
            <a:endParaRPr lang="pt-PT" sz="180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Definir objetivos e prioridades</a:t>
            </a:r>
            <a:endParaRPr lang="pt-PT" sz="180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/>
              <a:t>Prevenir imprevistos</a:t>
            </a:r>
            <a:endParaRPr lang="pt-PT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5810D-BA16-31C5-1178-E736098A3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79" y="2086303"/>
            <a:ext cx="2764221" cy="41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2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dadania e Desenvolvimento">
      <a:dk1>
        <a:sysClr val="windowText" lastClr="000000"/>
      </a:dk1>
      <a:lt1>
        <a:sysClr val="window" lastClr="FFFFFF"/>
      </a:lt1>
      <a:dk2>
        <a:srgbClr val="0E2841"/>
      </a:dk2>
      <a:lt2>
        <a:srgbClr val="033F61"/>
      </a:lt2>
      <a:accent1>
        <a:srgbClr val="04547F"/>
      </a:accent1>
      <a:accent2>
        <a:srgbClr val="1C97D5"/>
      </a:accent2>
      <a:accent3>
        <a:srgbClr val="F7AB35"/>
      </a:accent3>
      <a:accent4>
        <a:srgbClr val="E77728"/>
      </a:accent4>
      <a:accent5>
        <a:srgbClr val="2FA4A9"/>
      </a:accent5>
      <a:accent6>
        <a:srgbClr val="258287"/>
      </a:accent6>
      <a:hlink>
        <a:srgbClr val="467886"/>
      </a:hlink>
      <a:folHlink>
        <a:srgbClr val="96607D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idadania e Desenvolvimento">
      <a:dk1>
        <a:sysClr val="windowText" lastClr="000000"/>
      </a:dk1>
      <a:lt1>
        <a:sysClr val="window" lastClr="FFFFFF"/>
      </a:lt1>
      <a:dk2>
        <a:srgbClr val="0E2841"/>
      </a:dk2>
      <a:lt2>
        <a:srgbClr val="033F61"/>
      </a:lt2>
      <a:accent1>
        <a:srgbClr val="04547F"/>
      </a:accent1>
      <a:accent2>
        <a:srgbClr val="1C97D5"/>
      </a:accent2>
      <a:accent3>
        <a:srgbClr val="F7AB35"/>
      </a:accent3>
      <a:accent4>
        <a:srgbClr val="E77728"/>
      </a:accent4>
      <a:accent5>
        <a:srgbClr val="2FA4A9"/>
      </a:accent5>
      <a:accent6>
        <a:srgbClr val="258287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2D9173F67A0943BC92994F3C196B26" ma:contentTypeVersion="11" ma:contentTypeDescription="Criar um novo documento." ma:contentTypeScope="" ma:versionID="767cfb79379d171310d7f64b9bf8c1b9">
  <xsd:schema xmlns:xsd="http://www.w3.org/2001/XMLSchema" xmlns:xs="http://www.w3.org/2001/XMLSchema" xmlns:p="http://schemas.microsoft.com/office/2006/metadata/properties" xmlns:ns2="d2ac21ae-1801-48e2-94be-c6fc68be1d94" xmlns:ns3="5c3e7aef-4ebc-44cc-8e10-94dd7ed2cfe2" targetNamespace="http://schemas.microsoft.com/office/2006/metadata/properties" ma:root="true" ma:fieldsID="1bcd3d5c970f8e5e543b20c38d3c76ad" ns2:_="" ns3:_="">
    <xsd:import namespace="d2ac21ae-1801-48e2-94be-c6fc68be1d94"/>
    <xsd:import namespace="5c3e7aef-4ebc-44cc-8e10-94dd7ed2c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c21ae-1801-48e2-94be-c6fc68be1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37d019d3-c692-45d4-8e34-9cd1cc77e6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e7aef-4ebc-44cc-8e10-94dd7ed2cfe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fd20027-fb1e-4530-8c02-5df6cb5ec546}" ma:internalName="TaxCatchAll" ma:showField="CatchAllData" ma:web="5c3e7aef-4ebc-44cc-8e10-94dd7ed2c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ac21ae-1801-48e2-94be-c6fc68be1d94">
      <Terms xmlns="http://schemas.microsoft.com/office/infopath/2007/PartnerControls"/>
    </lcf76f155ced4ddcb4097134ff3c332f>
    <TaxCatchAll xmlns="5c3e7aef-4ebc-44cc-8e10-94dd7ed2cfe2" xsi:nil="true"/>
  </documentManagement>
</p:properties>
</file>

<file path=customXml/itemProps1.xml><?xml version="1.0" encoding="utf-8"?>
<ds:datastoreItem xmlns:ds="http://schemas.openxmlformats.org/officeDocument/2006/customXml" ds:itemID="{202C2375-AE76-4291-868C-3866095584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ac21ae-1801-48e2-94be-c6fc68be1d94"/>
    <ds:schemaRef ds:uri="5c3e7aef-4ebc-44cc-8e10-94dd7ed2c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C0395E-4F15-4421-A7AA-91F686623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1B2A3-AE17-408E-ACFE-F1CAABF5D3AE}">
  <ds:schemaRefs>
    <ds:schemaRef ds:uri="5c3e7aef-4ebc-44cc-8e10-94dd7ed2cfe2"/>
    <ds:schemaRef ds:uri="d2ac21ae-1801-48e2-94be-c6fc68be1d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2719</Words>
  <Application>Microsoft Office PowerPoint</Application>
  <PresentationFormat>Widescreen</PresentationFormat>
  <Paragraphs>391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Aptos</vt:lpstr>
      <vt:lpstr>Aptos Display</vt:lpstr>
      <vt:lpstr>Arial</vt:lpstr>
      <vt:lpstr>Arial Black</vt:lpstr>
      <vt:lpstr>Calibri</vt:lpstr>
      <vt:lpstr>Open Sans</vt:lpstr>
      <vt:lpstr>Open Sans Extrabold</vt:lpstr>
      <vt:lpstr>Symbol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João Alves</dc:creator>
  <cp:lastModifiedBy>Teresa Noronha</cp:lastModifiedBy>
  <cp:revision>3</cp:revision>
  <dcterms:created xsi:type="dcterms:W3CDTF">2026-01-12T14:26:43Z</dcterms:created>
  <dcterms:modified xsi:type="dcterms:W3CDTF">2026-03-16T12:09:40Z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01206b-b916-4ea2-8839-fe5fd2bf3c99_Enabled">
    <vt:lpwstr>true</vt:lpwstr>
  </property>
  <property fmtid="{D5CDD505-2E9C-101B-9397-08002B2CF9AE}" pid="3" name="MSIP_Label_1001206b-b916-4ea2-8839-fe5fd2bf3c99_SetDate">
    <vt:lpwstr>2026-01-26T10:01:13Z</vt:lpwstr>
  </property>
  <property fmtid="{D5CDD505-2E9C-101B-9397-08002B2CF9AE}" pid="4" name="MSIP_Label_1001206b-b916-4ea2-8839-fe5fd2bf3c99_Method">
    <vt:lpwstr>Standard</vt:lpwstr>
  </property>
  <property fmtid="{D5CDD505-2E9C-101B-9397-08002B2CF9AE}" pid="5" name="MSIP_Label_1001206b-b916-4ea2-8839-fe5fd2bf3c99_Name">
    <vt:lpwstr>1001206b-b916-4ea2-8839-fe5fd2bf3c99</vt:lpwstr>
  </property>
  <property fmtid="{D5CDD505-2E9C-101B-9397-08002B2CF9AE}" pid="6" name="MSIP_Label_1001206b-b916-4ea2-8839-fe5fd2bf3c99_SiteId">
    <vt:lpwstr>0abaa443-560a-46cc-8c72-de2b6231d241</vt:lpwstr>
  </property>
  <property fmtid="{D5CDD505-2E9C-101B-9397-08002B2CF9AE}" pid="7" name="MSIP_Label_1001206b-b916-4ea2-8839-fe5fd2bf3c99_ActionId">
    <vt:lpwstr>e03d9d8d-99b3-46ef-9ef8-21f31c70f370</vt:lpwstr>
  </property>
  <property fmtid="{D5CDD505-2E9C-101B-9397-08002B2CF9AE}" pid="8" name="MSIP_Label_1001206b-b916-4ea2-8839-fe5fd2bf3c99_ContentBits">
    <vt:lpwstr>0</vt:lpwstr>
  </property>
  <property fmtid="{D5CDD505-2E9C-101B-9397-08002B2CF9AE}" pid="9" name="MSIP_Label_1001206b-b916-4ea2-8839-fe5fd2bf3c99_Tag">
    <vt:lpwstr>10, 3, 0, 1</vt:lpwstr>
  </property>
  <property fmtid="{D5CDD505-2E9C-101B-9397-08002B2CF9AE}" pid="10" name="ContentTypeId">
    <vt:lpwstr>0x010100E52D9173F67A0943BC92994F3C196B26</vt:lpwstr>
  </property>
  <property fmtid="{D5CDD505-2E9C-101B-9397-08002B2CF9AE}" pid="11" name="MSIP_Label_84339546-1082-4534-91e1-91aa69eb15e8_Name">
    <vt:lpwstr>Interno - Sem marca de água</vt:lpwstr>
  </property>
  <property fmtid="{D5CDD505-2E9C-101B-9397-08002B2CF9AE}" pid="12" name="MSIP_Label_84339546-1082-4534-91e1-91aa69eb15e8_Enabled">
    <vt:lpwstr>true</vt:lpwstr>
  </property>
  <property fmtid="{D5CDD505-2E9C-101B-9397-08002B2CF9AE}" pid="13" name="MediaServiceImageTags">
    <vt:lpwstr/>
  </property>
  <property fmtid="{D5CDD505-2E9C-101B-9397-08002B2CF9AE}" pid="14" name="MSIP_Label_84339546-1082-4534-91e1-91aa69eb15e8_SiteId">
    <vt:lpwstr>f92c299d-3d5a-4621-abd4-755e52e5161d</vt:lpwstr>
  </property>
  <property fmtid="{D5CDD505-2E9C-101B-9397-08002B2CF9AE}" pid="15" name="MSIP_Label_84339546-1082-4534-91e1-91aa69eb15e8_SetDate">
    <vt:lpwstr>2026-01-30T09:32:15Z</vt:lpwstr>
  </property>
  <property fmtid="{D5CDD505-2E9C-101B-9397-08002B2CF9AE}" pid="16" name="MSIP_Label_84339546-1082-4534-91e1-91aa69eb15e8_Method">
    <vt:lpwstr>Privileged</vt:lpwstr>
  </property>
  <property fmtid="{D5CDD505-2E9C-101B-9397-08002B2CF9AE}" pid="17" name="MSIP_Label_84339546-1082-4534-91e1-91aa69eb15e8_ContentBits">
    <vt:lpwstr>0</vt:lpwstr>
  </property>
  <property fmtid="{D5CDD505-2E9C-101B-9397-08002B2CF9AE}" pid="18" name="MSIP_Label_84339546-1082-4534-91e1-91aa69eb15e8_ActionId">
    <vt:lpwstr>1b3ea8a2-beef-42d4-998c-44a084b8b8a3</vt:lpwstr>
  </property>
  <property fmtid="{D5CDD505-2E9C-101B-9397-08002B2CF9AE}" pid="19" name="MSIP_Label_84339546-1082-4534-91e1-91aa69eb15e8_Tag">
    <vt:lpwstr>10, 0, 1, 2</vt:lpwstr>
  </property>
</Properties>
</file>